
<file path=[Content_Types].xml><?xml version="1.0" encoding="utf-8"?>
<Types xmlns="http://schemas.openxmlformats.org/package/2006/content-types"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drawings/drawing2.xml" ContentType="application/vnd.openxmlformats-officedocument.drawingml.chartshapes+xml"/>
  <Override PartName="/ppt/diagrams/quickStyle2.xml" ContentType="application/vnd.openxmlformats-officedocument.drawingml.diagramStyle+xml"/>
  <Override PartName="/ppt/diagrams/colors11.xml" ContentType="application/vnd.openxmlformats-officedocument.drawingml.diagramColors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charts/chart17.xml" ContentType="application/vnd.openxmlformats-officedocument.drawingml.chart+xml"/>
  <Override PartName="/ppt/diagrams/layout9.xml" ContentType="application/vnd.openxmlformats-officedocument.drawingml.diagramLayout+xml"/>
  <Override PartName="/ppt/diagrams/data13.xml" ContentType="application/vnd.openxmlformats-officedocument.drawingml.diagramData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harts/chart13.xml" ContentType="application/vnd.openxmlformats-officedocument.drawingml.char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docProps/custom.xml" ContentType="application/vnd.openxmlformats-officedocument.custom-properties+xml"/>
  <Override PartName="/ppt/charts/chart7.xml" ContentType="application/vnd.openxmlformats-officedocument.drawingml.chart+xml"/>
  <Override PartName="/ppt/charts/chart20.xml" ContentType="application/vnd.openxmlformats-officedocument.drawingml.chart+xml"/>
  <Override PartName="/ppt/diagrams/colors8.xml" ContentType="application/vnd.openxmlformats-officedocument.drawingml.diagramColors+xml"/>
  <Override PartName="/ppt/diagrams/quickStyle13.xml" ContentType="application/vnd.openxmlformats-officedocument.drawingml.diagramStyle+xml"/>
  <Default Extension="xlsx" ContentType="application/vnd.openxmlformats-officedocument.spreadsheetml.sheet"/>
  <Override PartName="/ppt/charts/chart3.xml" ContentType="application/vnd.openxmlformats-officedocument.drawingml.chart+xml"/>
  <Override PartName="/ppt/drawings/drawing7.xml" ContentType="application/vnd.openxmlformats-officedocument.drawingml.chartshapes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layout13.xml" ContentType="application/vnd.openxmlformats-officedocument.drawingml.diagramLayout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diagrams/colors4.xml" ContentType="application/vnd.openxmlformats-officedocument.drawingml.diagramColors+xml"/>
  <Override PartName="/ppt/diagrams/quickStyle7.xml" ContentType="application/vnd.openxmlformats-officedocument.drawingml.diagramStyl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notesSlides/notesSlide1.xml" ContentType="application/vnd.openxmlformats-officedocument.presentationml.notesSlide+xml"/>
  <Default Extension="png" ContentType="image/png"/>
  <Override PartName="/ppt/drawings/drawing3.xml" ContentType="application/vnd.openxmlformats-officedocument.drawingml.chartshapes+xml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diagrams/colors1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rawings/drawing1.xml" ContentType="application/vnd.openxmlformats-officedocument.drawingml.chartshapes+xml"/>
  <Override PartName="/ppt/charts/chart18.xml" ContentType="application/vnd.openxmlformats-officedocument.drawingml.chart+xml"/>
  <Override PartName="/ppt/diagrams/quickStyle3.xml" ContentType="application/vnd.openxmlformats-officedocument.drawingml.diagramStyle+xml"/>
  <Override PartName="/ppt/diagrams/colors10.xml" ContentType="application/vnd.openxmlformats-officedocument.drawingml.diagramColors+xml"/>
  <Override PartName="/ppt/diagrams/data14.xml" ContentType="application/vnd.openxmlformats-officedocument.drawingml.diagramData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charts/chart16.xml" ContentType="application/vnd.openxmlformats-officedocument.drawingml.chart+xml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diagrams/data12.xml" ContentType="application/vnd.openxmlformats-officedocument.drawingml.diagramData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charts/chart14.xml" ContentType="application/vnd.openxmlformats-officedocument.drawingml.chart+xml"/>
  <Override PartName="/ppt/diagrams/layout6.xml" ContentType="application/vnd.openxmlformats-officedocument.drawingml.diagramLayout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charts/chart8.xml" ContentType="application/vnd.openxmlformats-officedocument.drawingml.chart+xml"/>
  <Override PartName="/ppt/charts/chart12.xml" ContentType="application/vnd.openxmlformats-officedocument.drawingml.chart+xml"/>
  <Override PartName="/ppt/charts/chart21.xml" ContentType="application/vnd.openxmlformats-officedocument.drawingml.chart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diagrams/quickStyle14.xml" ContentType="application/vnd.openxmlformats-officedocument.drawingml.diagramStyle+xml"/>
  <Override PartName="/ppt/charts/chart6.xml" ContentType="application/vnd.openxmlformats-officedocument.drawingml.chart+xml"/>
  <Override PartName="/ppt/charts/chart10.xml" ContentType="application/vnd.openxmlformats-officedocument.drawingml.char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quickStyle12.xml" ContentType="application/vnd.openxmlformats-officedocument.drawingml.diagramStyle+xml"/>
  <Override PartName="/ppt/charts/chart4.xml" ContentType="application/vnd.openxmlformats-officedocument.drawingml.chart+xml"/>
  <Override PartName="/ppt/drawings/drawing8.xml" ContentType="application/vnd.openxmlformats-officedocument.drawingml.chartshapes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quickStyle8.xml" ContentType="application/vnd.openxmlformats-officedocument.drawingml.diagramStyle+xml"/>
  <Override PartName="/ppt/diagrams/quickStyle10.xml" ContentType="application/vnd.openxmlformats-officedocument.drawingml.diagramStyle+xml"/>
  <Override PartName="/ppt/diagrams/layout14.xml" ContentType="application/vnd.openxmlformats-officedocument.drawingml.diagramLayout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charts/chart2.xml" ContentType="application/vnd.openxmlformats-officedocument.drawingml.chart+xml"/>
  <Override PartName="/ppt/drawings/drawing6.xml" ContentType="application/vnd.openxmlformats-officedocument.drawingml.chartshapes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quickStyle6.xml" ContentType="application/vnd.openxmlformats-officedocument.drawingml.diagramStyle+xml"/>
  <Override PartName="/ppt/diagrams/layout12.xml" ContentType="application/vnd.openxmlformats-officedocument.drawingml.diagramLayout+xml"/>
  <Override PartName="/ppt/diagrams/colors15.xml" ContentType="application/vnd.openxmlformats-officedocument.drawingml.diagramColor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drawings/drawing4.xml" ContentType="application/vnd.openxmlformats-officedocument.drawingml.chartshapes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layout10.xml" ContentType="application/vnd.openxmlformats-officedocument.drawingml.diagramLayout+xml"/>
  <Override PartName="/ppt/diagrams/colors13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charts/chart19.xml" ContentType="application/vnd.openxmlformats-officedocument.drawingml.chart+xml"/>
  <Override PartName="/ppt/diagrams/data15.xml" ContentType="application/vnd.openxmlformats-officedocument.drawingml.diagramData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diagrams/data11.xml" ContentType="application/vnd.openxmlformats-officedocument.drawingml.diagramData+xml"/>
  <Default Extension="rels" ContentType="application/vnd.openxmlformats-package.relationships+xml"/>
  <Override PartName="/ppt/slides/slide23.xml" ContentType="application/vnd.openxmlformats-officedocument.presentationml.slide+xml"/>
  <Override PartName="/ppt/charts/chart15.xml" ContentType="application/vnd.openxmlformats-officedocument.drawingml.chart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slides/slide12.xml" ContentType="application/vnd.openxmlformats-officedocument.presentationml.slide+xml"/>
  <Override PartName="/ppt/charts/chart9.xml" ContentType="application/vnd.openxmlformats-officedocument.drawingml.chart+xml"/>
  <Override PartName="/ppt/charts/chart11.xml" ContentType="application/vnd.openxmlformats-officedocument.drawingml.chart+xml"/>
  <Override PartName="/ppt/charts/chart22.xml" ContentType="application/vnd.openxmlformats-officedocument.drawingml.chart+xml"/>
  <Override PartName="/ppt/diagrams/quickStyle15.xml" ContentType="application/vnd.openxmlformats-officedocument.drawingml.diagramStyle+xml"/>
  <Override PartName="/ppt/drawings/drawing9.xml" ContentType="application/vnd.openxmlformats-officedocument.drawingml.chartshapes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5.xml" ContentType="application/vnd.openxmlformats-officedocument.drawingml.diagramLayout+xml"/>
  <Override PartName="/ppt/charts/chart5.xml" ContentType="application/vnd.openxmlformats-officedocument.drawingml.chart+xml"/>
  <Override PartName="/ppt/diagrams/colors6.xml" ContentType="application/vnd.openxmlformats-officedocument.drawingml.diagramColors+xml"/>
  <Override PartName="/ppt/diagrams/quickStyle9.xml" ContentType="application/vnd.openxmlformats-officedocument.drawingml.diagramStyle+xml"/>
  <Override PartName="/ppt/diagrams/quickStyle11.xml" ContentType="application/vnd.openxmlformats-officedocument.drawingml.diagramStyle+xml"/>
  <Override PartName="/ppt/slides/slide7.xml" ContentType="application/vnd.openxmlformats-officedocument.presentationml.slide+xml"/>
  <Override PartName="/ppt/charts/chart1.xml" ContentType="application/vnd.openxmlformats-officedocument.drawingml.chart+xml"/>
  <Override PartName="/ppt/drawings/drawing5.xml" ContentType="application/vnd.openxmlformats-officedocument.drawingml.chartshapes+xml"/>
  <Override PartName="/ppt/diagrams/layout11.xml" ContentType="application/vnd.openxmlformats-officedocument.drawingml.diagramLayout+xml"/>
  <Override PartName="/ppt/diagrams/colors14.xml" ContentType="application/vnd.openxmlformats-officedocument.drawingml.diagramColor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handoutMasterIdLst>
    <p:handoutMasterId r:id="rId30"/>
  </p:handoutMasterIdLst>
  <p:sldIdLst>
    <p:sldId id="340" r:id="rId2"/>
    <p:sldId id="258" r:id="rId3"/>
    <p:sldId id="259" r:id="rId4"/>
    <p:sldId id="322" r:id="rId5"/>
    <p:sldId id="261" r:id="rId6"/>
    <p:sldId id="330" r:id="rId7"/>
    <p:sldId id="262" r:id="rId8"/>
    <p:sldId id="331" r:id="rId9"/>
    <p:sldId id="265" r:id="rId10"/>
    <p:sldId id="266" r:id="rId11"/>
    <p:sldId id="267" r:id="rId12"/>
    <p:sldId id="268" r:id="rId13"/>
    <p:sldId id="295" r:id="rId14"/>
    <p:sldId id="296" r:id="rId15"/>
    <p:sldId id="309" r:id="rId16"/>
    <p:sldId id="310" r:id="rId17"/>
    <p:sldId id="311" r:id="rId18"/>
    <p:sldId id="292" r:id="rId19"/>
    <p:sldId id="332" r:id="rId20"/>
    <p:sldId id="333" r:id="rId21"/>
    <p:sldId id="334" r:id="rId22"/>
    <p:sldId id="335" r:id="rId23"/>
    <p:sldId id="336" r:id="rId24"/>
    <p:sldId id="337" r:id="rId25"/>
    <p:sldId id="345" r:id="rId26"/>
    <p:sldId id="341" r:id="rId27"/>
    <p:sldId id="314" r:id="rId28"/>
  </p:sldIdLst>
  <p:sldSz cx="7734300" cy="10909300"/>
  <p:notesSz cx="7734300" cy="109093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5B3B9"/>
    <a:srgbClr val="B9E3E5"/>
    <a:srgbClr val="B5CD85"/>
    <a:srgbClr val="8B86EE"/>
    <a:srgbClr val="3C9DA2"/>
    <a:srgbClr val="FFD13F"/>
    <a:srgbClr val="8DC590"/>
    <a:srgbClr val="FA6D2E"/>
    <a:srgbClr val="B29288"/>
    <a:srgbClr val="9B7265"/>
  </p:clrMru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0906" autoAdjust="0"/>
    <p:restoredTop sz="98930" autoAdjust="0"/>
  </p:normalViewPr>
  <p:slideViewPr>
    <p:cSldViewPr>
      <p:cViewPr>
        <p:scale>
          <a:sx n="100" d="100"/>
          <a:sy n="100" d="100"/>
        </p:scale>
        <p:origin x="-2496" y="6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_____Microsoft_Office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9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0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1.xlsx"/></Relationships>
</file>

<file path=ppt/charts/_rels/chart1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oleObject" Target="NULL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2.xlsx"/></Relationships>
</file>

<file path=ppt/charts/_rels/chart1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_____Microsoft_Office_Excel13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4.xlsx"/></Relationships>
</file>

<file path=ppt/charts/_rels/chart1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package" Target="../embeddings/_____Microsoft_Office_Excel15.xlsx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6.xlsx"/></Relationships>
</file>

<file path=ppt/charts/_rels/chart1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package" Target="../embeddings/_____Microsoft_Office_Excel17.xlsx"/></Relationships>
</file>

<file path=ppt/charts/_rels/chart1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7.xml"/><Relationship Id="rId1" Type="http://schemas.openxmlformats.org/officeDocument/2006/relationships/package" Target="../embeddings/_____Microsoft_Office_Excel18.xlsx"/></Relationships>
</file>

<file path=ppt/charts/_rels/chart2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8.xml"/><Relationship Id="rId1" Type="http://schemas.openxmlformats.org/officeDocument/2006/relationships/package" Target="../embeddings/_____Microsoft_Office_Excel19.xlsx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0.xlsx"/></Relationships>
</file>

<file path=ppt/charts/_rels/chart2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9.xml"/><Relationship Id="rId1" Type="http://schemas.openxmlformats.org/officeDocument/2006/relationships/package" Target="../embeddings/_____Microsoft_Office_Excel2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0.16083333333333691"/>
          <c:y val="0.12361072773872619"/>
          <c:w val="0.56500026246720003"/>
          <c:h val="0.8763892722612866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olidFill>
              <a:schemeClr val="accent6">
                <a:lumMod val="40000"/>
                <a:lumOff val="60000"/>
              </a:schemeClr>
            </a:solidFill>
          </c:spPr>
          <c:dPt>
            <c:idx val="0"/>
            <c:spPr>
              <a:solidFill>
                <a:srgbClr val="00B0F0"/>
              </a:solidFill>
            </c:spPr>
          </c:dPt>
          <c:dPt>
            <c:idx val="1"/>
            <c:spPr>
              <a:solidFill>
                <a:srgbClr val="8DC590"/>
              </a:solidFill>
            </c:spPr>
          </c:dPt>
          <c:dPt>
            <c:idx val="2"/>
            <c:spPr>
              <a:solidFill>
                <a:srgbClr val="FFC000"/>
              </a:solidFill>
            </c:spPr>
          </c:dPt>
          <c:dPt>
            <c:idx val="3"/>
            <c:spPr>
              <a:solidFill>
                <a:srgbClr val="00B050"/>
              </a:solidFill>
            </c:spPr>
          </c:dPt>
          <c:dPt>
            <c:idx val="4"/>
            <c:spPr>
              <a:solidFill>
                <a:srgbClr val="FA6D2E"/>
              </a:solidFill>
            </c:spPr>
          </c:dPt>
          <c:dPt>
            <c:idx val="5"/>
            <c:spPr>
              <a:solidFill>
                <a:srgbClr val="8B86EE"/>
              </a:solidFill>
            </c:spPr>
          </c:dPt>
          <c:dPt>
            <c:idx val="6"/>
            <c:spPr>
              <a:solidFill>
                <a:srgbClr val="B29288"/>
              </a:solidFill>
            </c:spPr>
          </c:dPt>
          <c:dPt>
            <c:idx val="7"/>
            <c:spPr>
              <a:solidFill>
                <a:schemeClr val="bg2">
                  <a:lumMod val="90000"/>
                </a:schemeClr>
              </a:solidFill>
            </c:spPr>
          </c:dPt>
          <c:dLbls>
            <c:dLbl>
              <c:idx val="0"/>
              <c:layout>
                <c:manualLayout>
                  <c:x val="-0.14548141630209899"/>
                  <c:y val="-5.2833636180093242E-2"/>
                </c:manualLayout>
              </c:layout>
              <c:showPercent val="1"/>
              <c:separator>. </c:separator>
            </c:dLbl>
            <c:dLbl>
              <c:idx val="1"/>
              <c:layout>
                <c:manualLayout>
                  <c:x val="0.14165141065137193"/>
                  <c:y val="-0.16932465172622671"/>
                </c:manualLayout>
              </c:layout>
              <c:showPercent val="1"/>
              <c:separator>. </c:separator>
            </c:dLbl>
            <c:dLbl>
              <c:idx val="2"/>
              <c:layout>
                <c:manualLayout>
                  <c:x val="4.1030685719243121E-2"/>
                  <c:y val="-9.2703664445790493E-2"/>
                </c:manualLayout>
              </c:layout>
              <c:showPercent val="1"/>
              <c:separator>. </c:separator>
            </c:dLbl>
            <c:dLbl>
              <c:idx val="3"/>
              <c:layout>
                <c:manualLayout>
                  <c:x val="0.13220048581591101"/>
                  <c:y val="-7.126287098728043E-2"/>
                </c:manualLayout>
              </c:layout>
              <c:showPercent val="1"/>
              <c:separator>. </c:separator>
            </c:dLbl>
            <c:dLbl>
              <c:idx val="4"/>
              <c:layout>
                <c:manualLayout>
                  <c:x val="0.11579082505991303"/>
                  <c:y val="-3.9663065372642414E-2"/>
                </c:manualLayout>
              </c:layout>
              <c:showPercent val="1"/>
              <c:separator>. </c:separator>
            </c:dLbl>
            <c:dLbl>
              <c:idx val="5"/>
              <c:layout>
                <c:manualLayout>
                  <c:x val="0.13076937376841949"/>
                  <c:y val="7.1660862103775466E-2"/>
                </c:manualLayout>
              </c:layout>
              <c:showPercent val="1"/>
              <c:separator>. </c:separator>
            </c:dLbl>
            <c:dLbl>
              <c:idx val="6"/>
              <c:layout>
                <c:manualLayout>
                  <c:x val="4.9343832020997513E-2"/>
                  <c:y val="0.12190777024965029"/>
                </c:manualLayout>
              </c:layout>
              <c:showPercent val="1"/>
              <c:separator>. </c:separator>
            </c:dLbl>
            <c:dLbl>
              <c:idx val="7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8</a:t>
                    </a:r>
                    <a:r>
                      <a:rPr lang="ru-RU" dirty="0" smtClean="0"/>
                      <a:t>6</a:t>
                    </a:r>
                    <a:r>
                      <a:rPr lang="en-US" dirty="0" smtClean="0"/>
                      <a:t>,</a:t>
                    </a:r>
                    <a:r>
                      <a:rPr lang="ru-RU" dirty="0" smtClean="0"/>
                      <a:t>50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Percent val="1"/>
              <c:separator>. </c:separator>
            </c:dLbl>
            <c:numFmt formatCode="0.00%" sourceLinked="0"/>
            <c:txPr>
              <a:bodyPr rot="0" anchor="t" anchorCtr="1"/>
              <a:lstStyle/>
              <a:p>
                <a:pPr>
                  <a:defRPr sz="800" baseline="0"/>
                </a:pPr>
                <a:endParaRPr lang="ru-RU"/>
              </a:p>
            </c:txPr>
            <c:showPercent val="1"/>
            <c:separator>. </c:separator>
            <c:showLeaderLines val="1"/>
          </c:dLbls>
          <c:cat>
            <c:strRef>
              <c:f>Лист1!$A$2:$A$9</c:f>
              <c:strCache>
                <c:ptCount val="8"/>
                <c:pt idx="0">
                  <c:v>Налог на доходы физических лиц</c:v>
                </c:pt>
                <c:pt idx="1">
                  <c:v>Акцизы</c:v>
                </c:pt>
                <c:pt idx="2">
                  <c:v>Налоги на совокупный доход</c:v>
                </c:pt>
                <c:pt idx="3">
                  <c:v>Налоги на имущество физических лиц</c:v>
                </c:pt>
                <c:pt idx="4">
                  <c:v>Госпошлина</c:v>
                </c:pt>
                <c:pt idx="5">
                  <c:v>Земельный налог</c:v>
                </c:pt>
                <c:pt idx="6">
                  <c:v>Неналоговые доходы</c:v>
                </c:pt>
                <c:pt idx="7">
                  <c:v>Безвозмездные поступления</c:v>
                </c:pt>
              </c:strCache>
            </c:strRef>
          </c:cat>
          <c:val>
            <c:numRef>
              <c:f>Лист1!$B$2:$B$9</c:f>
              <c:numCache>
                <c:formatCode>General</c:formatCode>
                <c:ptCount val="8"/>
                <c:pt idx="0">
                  <c:v>272303</c:v>
                </c:pt>
                <c:pt idx="1">
                  <c:v>97788</c:v>
                </c:pt>
                <c:pt idx="2">
                  <c:v>38877</c:v>
                </c:pt>
                <c:pt idx="3">
                  <c:v>3726</c:v>
                </c:pt>
                <c:pt idx="4">
                  <c:v>4155</c:v>
                </c:pt>
                <c:pt idx="5">
                  <c:v>4930</c:v>
                </c:pt>
                <c:pt idx="6">
                  <c:v>39425</c:v>
                </c:pt>
                <c:pt idx="7">
                  <c:v>1428321</c:v>
                </c:pt>
              </c:numCache>
            </c:numRef>
          </c:val>
        </c:ser>
        <c:firstSliceAng val="0"/>
      </c:pieChart>
    </c:plotArea>
    <c:plotVisOnly val="1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7.3876811594202896E-2"/>
          <c:y val="0.25959592260269793"/>
          <c:w val="0.56500026246720003"/>
          <c:h val="0.87638927226128682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olidFill>
              <a:schemeClr val="accent6">
                <a:lumMod val="40000"/>
                <a:lumOff val="60000"/>
              </a:schemeClr>
            </a:solidFill>
          </c:spPr>
          <c:dPt>
            <c:idx val="0"/>
            <c:spPr>
              <a:solidFill>
                <a:srgbClr val="00B0F0"/>
              </a:solidFill>
            </c:spPr>
          </c:dPt>
          <c:dPt>
            <c:idx val="1"/>
            <c:spPr>
              <a:solidFill>
                <a:srgbClr val="8DC590"/>
              </a:solidFill>
            </c:spPr>
          </c:dPt>
          <c:dPt>
            <c:idx val="2"/>
            <c:spPr>
              <a:solidFill>
                <a:srgbClr val="FFC000"/>
              </a:solidFill>
            </c:spPr>
          </c:dPt>
          <c:dPt>
            <c:idx val="3"/>
            <c:spPr>
              <a:solidFill>
                <a:srgbClr val="00B050"/>
              </a:solidFill>
            </c:spPr>
          </c:dPt>
          <c:dPt>
            <c:idx val="4"/>
            <c:spPr>
              <a:solidFill>
                <a:srgbClr val="FA6D2E"/>
              </a:solidFill>
            </c:spPr>
          </c:dPt>
          <c:dPt>
            <c:idx val="5"/>
            <c:spPr>
              <a:solidFill>
                <a:srgbClr val="8B86EE"/>
              </a:solidFill>
            </c:spPr>
          </c:dPt>
          <c:dPt>
            <c:idx val="6"/>
            <c:spPr>
              <a:solidFill>
                <a:srgbClr val="B29288"/>
              </a:solidFill>
            </c:spPr>
          </c:dPt>
          <c:dPt>
            <c:idx val="7"/>
            <c:spPr>
              <a:solidFill>
                <a:schemeClr val="bg2">
                  <a:lumMod val="90000"/>
                </a:schemeClr>
              </a:solidFill>
            </c:spPr>
          </c:dPt>
          <c:dLbls>
            <c:dLbl>
              <c:idx val="0"/>
              <c:layout>
                <c:manualLayout>
                  <c:x val="-0.16177593289969194"/>
                  <c:y val="-3.412378685222487E-2"/>
                </c:manualLayout>
              </c:layout>
              <c:showPercent val="1"/>
              <c:separator>. </c:separator>
            </c:dLbl>
            <c:dLbl>
              <c:idx val="1"/>
              <c:layout>
                <c:manualLayout>
                  <c:x val="-8.6635105156839549E-3"/>
                  <c:y val="-0.11848246241947025"/>
                </c:manualLayout>
              </c:layout>
              <c:showPercent val="1"/>
              <c:separator>. </c:separator>
            </c:dLbl>
            <c:dLbl>
              <c:idx val="2"/>
              <c:layout>
                <c:manualLayout>
                  <c:x val="1.1139374635947923E-2"/>
                  <c:y val="-3.2318202871699855E-2"/>
                </c:manualLayout>
              </c:layout>
              <c:showPercent val="1"/>
              <c:separator>. </c:separator>
            </c:dLbl>
            <c:dLbl>
              <c:idx val="3"/>
              <c:layout>
                <c:manualLayout>
                  <c:x val="-0.13360712116893256"/>
                  <c:y val="6.5935103700272765E-2"/>
                </c:manualLayout>
              </c:layout>
              <c:showPercent val="1"/>
              <c:separator>. </c:separator>
            </c:dLbl>
            <c:dLbl>
              <c:idx val="4"/>
              <c:layout>
                <c:manualLayout>
                  <c:x val="-0.13280000991460977"/>
                  <c:y val="-6.4307035150018548E-3"/>
                </c:manualLayout>
              </c:layout>
              <c:showPercent val="1"/>
              <c:separator>. </c:separator>
            </c:dLbl>
            <c:dLbl>
              <c:idx val="5"/>
              <c:layout>
                <c:manualLayout>
                  <c:x val="0.12032808398950152"/>
                  <c:y val="-7.6512238295794934E-4"/>
                </c:manualLayout>
              </c:layout>
              <c:showPercent val="1"/>
              <c:separator>. </c:separator>
            </c:dLbl>
            <c:dLbl>
              <c:idx val="6"/>
              <c:layout>
                <c:manualLayout>
                  <c:x val="5.1512029179630409E-2"/>
                  <c:y val="0.12706136404164375"/>
                </c:manualLayout>
              </c:layout>
              <c:showPercent val="1"/>
              <c:separator>. </c:separator>
            </c:dLbl>
            <c:dLbl>
              <c:idx val="7"/>
              <c:layout/>
              <c:tx>
                <c:rich>
                  <a:bodyPr/>
                  <a:lstStyle/>
                  <a:p>
                    <a:r>
                      <a:rPr lang="en-US" smtClean="0"/>
                      <a:t>88,7</a:t>
                    </a:r>
                    <a:r>
                      <a:rPr lang="ru-RU" smtClean="0"/>
                      <a:t>0</a:t>
                    </a:r>
                    <a:r>
                      <a:rPr lang="en-US" smtClean="0"/>
                      <a:t>%</a:t>
                    </a:r>
                    <a:endParaRPr lang="en-US"/>
                  </a:p>
                </c:rich>
              </c:tx>
              <c:showPercent val="1"/>
              <c:separator>. </c:separator>
            </c:dLbl>
            <c:numFmt formatCode="0.00%" sourceLinked="0"/>
            <c:txPr>
              <a:bodyPr rot="0" anchor="t" anchorCtr="1"/>
              <a:lstStyle/>
              <a:p>
                <a:pPr>
                  <a:defRPr sz="800" baseline="0"/>
                </a:pPr>
                <a:endParaRPr lang="ru-RU"/>
              </a:p>
            </c:txPr>
            <c:showPercent val="1"/>
            <c:separator>. </c:separator>
            <c:showLeaderLines val="1"/>
          </c:dLbls>
          <c:cat>
            <c:strRef>
              <c:f>Лист1!$A$2:$A$9</c:f>
              <c:strCache>
                <c:ptCount val="8"/>
                <c:pt idx="0">
                  <c:v>Налог на доходы физических лиц</c:v>
                </c:pt>
                <c:pt idx="1">
                  <c:v>Акцизы</c:v>
                </c:pt>
                <c:pt idx="2">
                  <c:v>Налоги на совокупный доход</c:v>
                </c:pt>
                <c:pt idx="3">
                  <c:v>Налоги на имущество физических лиц</c:v>
                </c:pt>
                <c:pt idx="4">
                  <c:v>Госпошлина</c:v>
                </c:pt>
                <c:pt idx="5">
                  <c:v>Земельный налог</c:v>
                </c:pt>
                <c:pt idx="6">
                  <c:v>Неналоговые доходы</c:v>
                </c:pt>
                <c:pt idx="7">
                  <c:v>Безвозмездные поступления</c:v>
                </c:pt>
              </c:strCache>
            </c:strRef>
          </c:cat>
          <c:val>
            <c:numRef>
              <c:f>Лист1!$B$2:$B$9</c:f>
              <c:numCache>
                <c:formatCode>General</c:formatCode>
                <c:ptCount val="8"/>
                <c:pt idx="0">
                  <c:v>301988</c:v>
                </c:pt>
                <c:pt idx="1">
                  <c:v>100326</c:v>
                </c:pt>
                <c:pt idx="2">
                  <c:v>22839</c:v>
                </c:pt>
                <c:pt idx="3">
                  <c:v>3996</c:v>
                </c:pt>
                <c:pt idx="4">
                  <c:v>9617</c:v>
                </c:pt>
                <c:pt idx="5">
                  <c:v>4682</c:v>
                </c:pt>
                <c:pt idx="6">
                  <c:v>65083</c:v>
                </c:pt>
                <c:pt idx="7">
                  <c:v>1738318</c:v>
                </c:pt>
              </c:numCache>
            </c:numRef>
          </c:val>
        </c:ser>
        <c:firstSliceAng val="0"/>
      </c:pieChart>
    </c:plotArea>
    <c:plotVisOnly val="1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0.10119661766417129"/>
          <c:y val="8.8560872742997926E-2"/>
          <c:w val="0.84930513493505622"/>
          <c:h val="0.82098674768475643"/>
        </c:manualLayout>
      </c:layout>
      <c:barChart>
        <c:barDir val="col"/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6">
                <a:lumMod val="40000"/>
                <a:lumOff val="60000"/>
              </a:schemeClr>
            </a:solidFill>
          </c:spPr>
          <c:dLbls>
            <c:txPr>
              <a:bodyPr anchor="t" anchorCtr="0"/>
              <a:lstStyle/>
              <a:p>
                <a:pPr>
                  <a:defRPr sz="800" baseline="0"/>
                </a:pPr>
                <a:endParaRPr lang="ru-RU"/>
              </a:p>
            </c:txPr>
            <c:dLblPos val="inEnd"/>
            <c:showVal val="1"/>
          </c:dLbls>
          <c:cat>
            <c:strRef>
              <c:f>Лист1!$A$2:$A$5</c:f>
              <c:strCache>
                <c:ptCount val="4"/>
                <c:pt idx="0">
                  <c:v>2022 г.</c:v>
                </c:pt>
                <c:pt idx="1">
                  <c:v>2023 г.</c:v>
                </c:pt>
                <c:pt idx="2">
                  <c:v>2024 г.</c:v>
                </c:pt>
                <c:pt idx="3">
                  <c:v>2025 г.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186.5</c:v>
                </c:pt>
                <c:pt idx="1">
                  <c:v>231.2</c:v>
                </c:pt>
                <c:pt idx="2">
                  <c:v>272.3</c:v>
                </c:pt>
                <c:pt idx="3">
                  <c:v>301.07100000000003</c:v>
                </c:pt>
              </c:numCache>
            </c:numRef>
          </c:val>
        </c:ser>
        <c:gapWidth val="30"/>
        <c:overlap val="100"/>
        <c:axId val="170403328"/>
        <c:axId val="170404864"/>
      </c:barChart>
      <c:catAx>
        <c:axId val="170403328"/>
        <c:scaling>
          <c:orientation val="minMax"/>
        </c:scaling>
        <c:axPos val="b"/>
        <c:numFmt formatCode="_-* #,##0&quot;р.&quot;_-;\-* #,##0&quot;р.&quot;_-;_-* &quot;-&quot;&quot;р.&quot;_-;_-@_-" sourceLinked="1"/>
        <c:majorTickMark val="cross"/>
        <c:tickLblPos val="low"/>
        <c:txPr>
          <a:bodyPr/>
          <a:lstStyle/>
          <a:p>
            <a:pPr>
              <a:defRPr sz="700" baseline="0"/>
            </a:pPr>
            <a:endParaRPr lang="ru-RU"/>
          </a:p>
        </c:txPr>
        <c:crossAx val="170404864"/>
        <c:crosses val="autoZero"/>
        <c:auto val="1"/>
        <c:lblAlgn val="ctr"/>
        <c:lblOffset val="100"/>
      </c:catAx>
      <c:valAx>
        <c:axId val="170404864"/>
        <c:scaling>
          <c:orientation val="minMax"/>
          <c:max val="320"/>
          <c:min val="0"/>
        </c:scaling>
        <c:axPos val="l"/>
        <c:majorGridlines/>
        <c:numFmt formatCode="General" sourceLinked="0"/>
        <c:tickLblPos val="nextTo"/>
        <c:txPr>
          <a:bodyPr/>
          <a:lstStyle/>
          <a:p>
            <a:pPr>
              <a:defRPr sz="800" baseline="0"/>
            </a:pPr>
            <a:endParaRPr lang="ru-RU"/>
          </a:p>
        </c:txPr>
        <c:crossAx val="170403328"/>
        <c:crosses val="autoZero"/>
        <c:crossBetween val="between"/>
        <c:majorUnit val="20"/>
      </c:valAx>
      <c:spPr>
        <a:noFill/>
        <a:scene3d>
          <a:camera prst="orthographicFront"/>
          <a:lightRig rig="threePt" dir="t"/>
        </a:scene3d>
        <a:sp3d>
          <a:bevelT/>
        </a:sp3d>
      </c:spPr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0.10119661766417129"/>
          <c:y val="8.8560872742998009E-2"/>
          <c:w val="0.84930513493505622"/>
          <c:h val="0.82098674768475643"/>
        </c:manualLayout>
      </c:layout>
      <c:barChart>
        <c:barDir val="col"/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00B0F0"/>
            </a:solidFill>
          </c:spPr>
          <c:dLbls>
            <c:txPr>
              <a:bodyPr anchor="t" anchorCtr="0"/>
              <a:lstStyle/>
              <a:p>
                <a:pPr>
                  <a:defRPr sz="800" baseline="0"/>
                </a:pPr>
                <a:endParaRPr lang="ru-RU"/>
              </a:p>
            </c:txPr>
            <c:dLblPos val="ctr"/>
            <c:showVal val="1"/>
          </c:dLbls>
          <c:cat>
            <c:strRef>
              <c:f>Лист1!$A$2:$A$5</c:f>
              <c:strCache>
                <c:ptCount val="4"/>
                <c:pt idx="0">
                  <c:v>2022 г.</c:v>
                </c:pt>
                <c:pt idx="1">
                  <c:v>2023 г.</c:v>
                </c:pt>
                <c:pt idx="2">
                  <c:v>2024 г.</c:v>
                </c:pt>
                <c:pt idx="3">
                  <c:v>2025 г.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84.3</c:v>
                </c:pt>
                <c:pt idx="1">
                  <c:v>90.6</c:v>
                </c:pt>
                <c:pt idx="2">
                  <c:v>97.8</c:v>
                </c:pt>
                <c:pt idx="3">
                  <c:v>100.32</c:v>
                </c:pt>
              </c:numCache>
            </c:numRef>
          </c:val>
        </c:ser>
        <c:gapWidth val="30"/>
        <c:overlap val="100"/>
        <c:axId val="170453248"/>
        <c:axId val="170455040"/>
      </c:barChart>
      <c:catAx>
        <c:axId val="170453248"/>
        <c:scaling>
          <c:orientation val="minMax"/>
        </c:scaling>
        <c:axPos val="b"/>
        <c:numFmt formatCode="_-* #,##0&quot;р.&quot;_-;\-* #,##0&quot;р.&quot;_-;_-* &quot;-&quot;&quot;р.&quot;_-;_-@_-" sourceLinked="1"/>
        <c:majorTickMark val="cross"/>
        <c:tickLblPos val="low"/>
        <c:txPr>
          <a:bodyPr/>
          <a:lstStyle/>
          <a:p>
            <a:pPr>
              <a:defRPr sz="700" baseline="0"/>
            </a:pPr>
            <a:endParaRPr lang="ru-RU"/>
          </a:p>
        </c:txPr>
        <c:crossAx val="170455040"/>
        <c:crosses val="autoZero"/>
        <c:auto val="1"/>
        <c:lblAlgn val="ctr"/>
        <c:lblOffset val="100"/>
      </c:catAx>
      <c:valAx>
        <c:axId val="170455040"/>
        <c:scaling>
          <c:orientation val="minMax"/>
          <c:max val="110"/>
          <c:min val="0"/>
        </c:scaling>
        <c:axPos val="l"/>
        <c:majorGridlines/>
        <c:numFmt formatCode="General" sourceLinked="0"/>
        <c:tickLblPos val="nextTo"/>
        <c:txPr>
          <a:bodyPr/>
          <a:lstStyle/>
          <a:p>
            <a:pPr>
              <a:defRPr sz="800" baseline="0"/>
            </a:pPr>
            <a:endParaRPr lang="ru-RU"/>
          </a:p>
        </c:txPr>
        <c:crossAx val="170453248"/>
        <c:crosses val="autoZero"/>
        <c:crossBetween val="between"/>
        <c:majorUnit val="10"/>
      </c:valAx>
      <c:spPr>
        <a:noFill/>
        <a:scene3d>
          <a:camera prst="orthographicFront"/>
          <a:lightRig rig="threePt" dir="t"/>
        </a:scene3d>
        <a:sp3d>
          <a:bevelT/>
        </a:sp3d>
      </c:spPr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0.10119661766417129"/>
          <c:y val="8.8560872742998009E-2"/>
          <c:w val="0.84930513493505622"/>
          <c:h val="0.82098674768475643"/>
        </c:manualLayout>
      </c:layout>
      <c:barChart>
        <c:barDir val="col"/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92D050"/>
            </a:solidFill>
          </c:spPr>
          <c:dLbls>
            <c:txPr>
              <a:bodyPr anchor="t" anchorCtr="0"/>
              <a:lstStyle/>
              <a:p>
                <a:pPr>
                  <a:defRPr sz="800" baseline="0"/>
                </a:pPr>
                <a:endParaRPr lang="ru-RU"/>
              </a:p>
            </c:txPr>
            <c:dLblPos val="inEnd"/>
            <c:showVal val="1"/>
          </c:dLbls>
          <c:cat>
            <c:strRef>
              <c:f>Лист1!$A$2:$A$5</c:f>
              <c:strCache>
                <c:ptCount val="4"/>
                <c:pt idx="0">
                  <c:v>2022 г.</c:v>
                </c:pt>
                <c:pt idx="1">
                  <c:v>2023 г.</c:v>
                </c:pt>
                <c:pt idx="2">
                  <c:v>2024 г.</c:v>
                </c:pt>
                <c:pt idx="3">
                  <c:v>2025 г.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2.8</c:v>
                </c:pt>
                <c:pt idx="1">
                  <c:v>3</c:v>
                </c:pt>
                <c:pt idx="2">
                  <c:v>3.7</c:v>
                </c:pt>
                <c:pt idx="3">
                  <c:v>3.9</c:v>
                </c:pt>
              </c:numCache>
            </c:numRef>
          </c:val>
        </c:ser>
        <c:gapWidth val="30"/>
        <c:overlap val="100"/>
        <c:axId val="170331136"/>
        <c:axId val="170377984"/>
      </c:barChart>
      <c:catAx>
        <c:axId val="170331136"/>
        <c:scaling>
          <c:orientation val="minMax"/>
        </c:scaling>
        <c:axPos val="b"/>
        <c:numFmt formatCode="_-* #,##0&quot;р.&quot;_-;\-* #,##0&quot;р.&quot;_-;_-* &quot;-&quot;&quot;р.&quot;_-;_-@_-" sourceLinked="1"/>
        <c:majorTickMark val="cross"/>
        <c:tickLblPos val="low"/>
        <c:txPr>
          <a:bodyPr/>
          <a:lstStyle/>
          <a:p>
            <a:pPr>
              <a:defRPr sz="700" baseline="0"/>
            </a:pPr>
            <a:endParaRPr lang="ru-RU"/>
          </a:p>
        </c:txPr>
        <c:crossAx val="170377984"/>
        <c:crosses val="autoZero"/>
        <c:auto val="1"/>
        <c:lblAlgn val="ctr"/>
        <c:lblOffset val="100"/>
      </c:catAx>
      <c:valAx>
        <c:axId val="170377984"/>
        <c:scaling>
          <c:orientation val="minMax"/>
          <c:max val="5"/>
          <c:min val="0"/>
        </c:scaling>
        <c:axPos val="l"/>
        <c:majorGridlines/>
        <c:numFmt formatCode="General" sourceLinked="0"/>
        <c:tickLblPos val="nextTo"/>
        <c:txPr>
          <a:bodyPr/>
          <a:lstStyle/>
          <a:p>
            <a:pPr>
              <a:defRPr sz="800" baseline="0"/>
            </a:pPr>
            <a:endParaRPr lang="ru-RU"/>
          </a:p>
        </c:txPr>
        <c:crossAx val="170331136"/>
        <c:crosses val="autoZero"/>
        <c:crossBetween val="between"/>
        <c:majorUnit val="1"/>
      </c:valAx>
      <c:spPr>
        <a:noFill/>
        <a:scene3d>
          <a:camera prst="orthographicFront"/>
          <a:lightRig rig="threePt" dir="t"/>
        </a:scene3d>
        <a:sp3d>
          <a:bevelT/>
        </a:sp3d>
      </c:spPr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0.10119661766417129"/>
          <c:y val="8.8560872742998092E-2"/>
          <c:w val="0.84930513493505622"/>
          <c:h val="0.82098674768475643"/>
        </c:manualLayout>
      </c:layout>
      <c:barChart>
        <c:barDir val="col"/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4">
                <a:lumMod val="40000"/>
                <a:lumOff val="60000"/>
              </a:schemeClr>
            </a:solidFill>
          </c:spPr>
          <c:dLbls>
            <c:txPr>
              <a:bodyPr anchor="t" anchorCtr="0"/>
              <a:lstStyle/>
              <a:p>
                <a:pPr>
                  <a:defRPr sz="800" baseline="0"/>
                </a:pPr>
                <a:endParaRPr lang="ru-RU"/>
              </a:p>
            </c:txPr>
            <c:dLblPos val="ctr"/>
            <c:showVal val="1"/>
          </c:dLbls>
          <c:cat>
            <c:strRef>
              <c:f>Лист1!$A$2:$A$5</c:f>
              <c:strCache>
                <c:ptCount val="4"/>
                <c:pt idx="0">
                  <c:v>2022 г.</c:v>
                </c:pt>
                <c:pt idx="1">
                  <c:v>2023 г.</c:v>
                </c:pt>
                <c:pt idx="2">
                  <c:v>2024 г.</c:v>
                </c:pt>
                <c:pt idx="3">
                  <c:v>2025 г.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4.8</c:v>
                </c:pt>
                <c:pt idx="1">
                  <c:v>5.8</c:v>
                </c:pt>
                <c:pt idx="2">
                  <c:v>4.9000000000000004</c:v>
                </c:pt>
                <c:pt idx="3">
                  <c:v>4.7</c:v>
                </c:pt>
              </c:numCache>
            </c:numRef>
          </c:val>
        </c:ser>
        <c:gapWidth val="30"/>
        <c:overlap val="100"/>
        <c:axId val="170389504"/>
        <c:axId val="170391040"/>
      </c:barChart>
      <c:catAx>
        <c:axId val="170389504"/>
        <c:scaling>
          <c:orientation val="minMax"/>
        </c:scaling>
        <c:axPos val="b"/>
        <c:numFmt formatCode="_-* #,##0&quot;р.&quot;_-;\-* #,##0&quot;р.&quot;_-;_-* &quot;-&quot;&quot;р.&quot;_-;_-@_-" sourceLinked="1"/>
        <c:majorTickMark val="cross"/>
        <c:tickLblPos val="low"/>
        <c:txPr>
          <a:bodyPr/>
          <a:lstStyle/>
          <a:p>
            <a:pPr>
              <a:defRPr sz="700" baseline="0"/>
            </a:pPr>
            <a:endParaRPr lang="ru-RU"/>
          </a:p>
        </c:txPr>
        <c:crossAx val="170391040"/>
        <c:crosses val="autoZero"/>
        <c:auto val="1"/>
        <c:lblAlgn val="ctr"/>
        <c:lblOffset val="100"/>
      </c:catAx>
      <c:valAx>
        <c:axId val="170391040"/>
        <c:scaling>
          <c:orientation val="minMax"/>
          <c:max val="7"/>
          <c:min val="0"/>
        </c:scaling>
        <c:axPos val="l"/>
        <c:majorGridlines/>
        <c:numFmt formatCode="General" sourceLinked="0"/>
        <c:tickLblPos val="nextTo"/>
        <c:txPr>
          <a:bodyPr/>
          <a:lstStyle/>
          <a:p>
            <a:pPr>
              <a:defRPr sz="800" baseline="0"/>
            </a:pPr>
            <a:endParaRPr lang="ru-RU"/>
          </a:p>
        </c:txPr>
        <c:crossAx val="170389504"/>
        <c:crosses val="autoZero"/>
        <c:crossBetween val="between"/>
        <c:majorUnit val="1"/>
      </c:valAx>
      <c:spPr>
        <a:noFill/>
        <a:scene3d>
          <a:camera prst="orthographicFront"/>
          <a:lightRig rig="threePt" dir="t"/>
        </a:scene3d>
        <a:sp3d>
          <a:bevelT/>
        </a:sp3d>
      </c:spPr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0.10119661766417129"/>
          <c:y val="8.8560872742998092E-2"/>
          <c:w val="0.84930513493505622"/>
          <c:h val="0.82098674768475643"/>
        </c:manualLayout>
      </c:layout>
      <c:barChart>
        <c:barDir val="col"/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FFD13F"/>
            </a:solidFill>
          </c:spPr>
          <c:dLbls>
            <c:txPr>
              <a:bodyPr anchor="t" anchorCtr="0"/>
              <a:lstStyle/>
              <a:p>
                <a:pPr>
                  <a:defRPr sz="800" baseline="0"/>
                </a:pPr>
                <a:endParaRPr lang="ru-RU"/>
              </a:p>
            </c:txPr>
            <c:dLblPos val="inEnd"/>
            <c:showVal val="1"/>
          </c:dLbls>
          <c:cat>
            <c:strRef>
              <c:f>Лист1!$A$2:$A$5</c:f>
              <c:strCache>
                <c:ptCount val="4"/>
                <c:pt idx="0">
                  <c:v>2022 г.</c:v>
                </c:pt>
                <c:pt idx="1">
                  <c:v>2023 г.</c:v>
                </c:pt>
                <c:pt idx="2">
                  <c:v>2024 г.</c:v>
                </c:pt>
                <c:pt idx="3">
                  <c:v>2025 г.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55.8</c:v>
                </c:pt>
                <c:pt idx="1">
                  <c:v>57.2</c:v>
                </c:pt>
                <c:pt idx="2">
                  <c:v>82.5</c:v>
                </c:pt>
                <c:pt idx="3">
                  <c:v>97.5</c:v>
                </c:pt>
              </c:numCache>
            </c:numRef>
          </c:val>
        </c:ser>
        <c:gapWidth val="30"/>
        <c:overlap val="100"/>
        <c:axId val="170578688"/>
        <c:axId val="170580224"/>
      </c:barChart>
      <c:catAx>
        <c:axId val="170578688"/>
        <c:scaling>
          <c:orientation val="minMax"/>
        </c:scaling>
        <c:axPos val="b"/>
        <c:numFmt formatCode="_-* #,##0&quot;р.&quot;_-;\-* #,##0&quot;р.&quot;_-;_-* &quot;-&quot;&quot;р.&quot;_-;_-@_-" sourceLinked="1"/>
        <c:majorTickMark val="cross"/>
        <c:tickLblPos val="low"/>
        <c:txPr>
          <a:bodyPr/>
          <a:lstStyle/>
          <a:p>
            <a:pPr>
              <a:defRPr sz="700" baseline="0"/>
            </a:pPr>
            <a:endParaRPr lang="ru-RU"/>
          </a:p>
        </c:txPr>
        <c:crossAx val="170580224"/>
        <c:crosses val="autoZero"/>
        <c:auto val="1"/>
        <c:lblAlgn val="ctr"/>
        <c:lblOffset val="100"/>
      </c:catAx>
      <c:valAx>
        <c:axId val="170580224"/>
        <c:scaling>
          <c:orientation val="minMax"/>
          <c:max val="100"/>
          <c:min val="0"/>
        </c:scaling>
        <c:axPos val="l"/>
        <c:majorGridlines/>
        <c:numFmt formatCode="General" sourceLinked="0"/>
        <c:tickLblPos val="nextTo"/>
        <c:txPr>
          <a:bodyPr/>
          <a:lstStyle/>
          <a:p>
            <a:pPr>
              <a:defRPr sz="800" baseline="0"/>
            </a:pPr>
            <a:endParaRPr lang="ru-RU"/>
          </a:p>
        </c:txPr>
        <c:crossAx val="170578688"/>
        <c:crosses val="autoZero"/>
        <c:crossBetween val="between"/>
        <c:majorUnit val="10"/>
      </c:valAx>
      <c:spPr>
        <a:noFill/>
        <a:scene3d>
          <a:camera prst="orthographicFront"/>
          <a:lightRig rig="threePt" dir="t"/>
        </a:scene3d>
        <a:sp3d>
          <a:bevelT/>
        </a:sp3d>
      </c:spPr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32"/>
  <c:chart>
    <c:view3D>
      <c:rAngAx val="1"/>
    </c:view3D>
    <c:plotArea>
      <c:layout>
        <c:manualLayout>
          <c:layoutTarget val="inner"/>
          <c:xMode val="edge"/>
          <c:yMode val="edge"/>
          <c:x val="8.2821969696969727E-2"/>
          <c:y val="0.13650793650793663"/>
          <c:w val="0.91717803030304179"/>
          <c:h val="0.68883595800524944"/>
        </c:manualLayout>
      </c:layout>
      <c:bar3DChart>
        <c:barDir val="col"/>
        <c:grouping val="percent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Расходы всего</c:v>
                </c:pt>
              </c:strCache>
            </c:strRef>
          </c:tx>
          <c:dLbls>
            <c:dLbl>
              <c:idx val="4"/>
              <c:layout>
                <c:manualLayout>
                  <c:x val="3.7878787878788058E-3"/>
                  <c:y val="3.9682539682540452E-3"/>
                </c:manualLayout>
              </c:layout>
              <c:showVal val="1"/>
            </c:dLbl>
            <c:txPr>
              <a:bodyPr/>
              <a:lstStyle/>
              <a:p>
                <a:pPr>
                  <a:defRPr sz="800">
                    <a:latin typeface="姙폜餻妤"/>
                  </a:defRPr>
                </a:pPr>
                <a:endParaRPr lang="ru-RU"/>
              </a:p>
            </c:txPr>
            <c:showVal val="1"/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numCache>
            </c:numRef>
          </c:cat>
          <c:val>
            <c:numRef>
              <c:f>Лист1!$B$2:$B$6</c:f>
              <c:numCache>
                <c:formatCode>#,##0</c:formatCode>
                <c:ptCount val="5"/>
                <c:pt idx="0">
                  <c:v>981247</c:v>
                </c:pt>
                <c:pt idx="1">
                  <c:v>1132411</c:v>
                </c:pt>
                <c:pt idx="2">
                  <c:v>1449158</c:v>
                </c:pt>
                <c:pt idx="3">
                  <c:v>1892652</c:v>
                </c:pt>
                <c:pt idx="4">
                  <c:v>2252413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Расходы на социальную сферу</c:v>
                </c:pt>
              </c:strCache>
            </c:strRef>
          </c:tx>
          <c:dLbls>
            <c:txPr>
              <a:bodyPr/>
              <a:lstStyle/>
              <a:p>
                <a:pPr>
                  <a:defRPr sz="800">
                    <a:latin typeface="姙폜餻妤"/>
                  </a:defRPr>
                </a:pPr>
                <a:endParaRPr lang="ru-RU"/>
              </a:p>
            </c:txPr>
            <c:showVal val="1"/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numCache>
            </c:numRef>
          </c:cat>
          <c:val>
            <c:numRef>
              <c:f>Лист1!$C$2:$C$6</c:f>
              <c:numCache>
                <c:formatCode>#,##0</c:formatCode>
                <c:ptCount val="5"/>
                <c:pt idx="0">
                  <c:v>685120</c:v>
                </c:pt>
                <c:pt idx="1">
                  <c:v>772477</c:v>
                </c:pt>
                <c:pt idx="2">
                  <c:v>838780</c:v>
                </c:pt>
                <c:pt idx="3">
                  <c:v>1026802</c:v>
                </c:pt>
                <c:pt idx="4">
                  <c:v>1161245</c:v>
                </c:pt>
              </c:numCache>
            </c:numRef>
          </c:val>
        </c:ser>
        <c:dLbls>
          <c:showVal val="1"/>
        </c:dLbls>
        <c:shape val="box"/>
        <c:axId val="173032960"/>
        <c:axId val="173034496"/>
        <c:axId val="0"/>
      </c:bar3DChart>
      <c:catAx>
        <c:axId val="173032960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sz="900">
                <a:latin typeface="姙폜餻妤"/>
              </a:defRPr>
            </a:pPr>
            <a:endParaRPr lang="ru-RU"/>
          </a:p>
        </c:txPr>
        <c:crossAx val="173034496"/>
        <c:crosses val="autoZero"/>
        <c:auto val="1"/>
        <c:lblAlgn val="ctr"/>
        <c:lblOffset val="100"/>
      </c:catAx>
      <c:valAx>
        <c:axId val="173034496"/>
        <c:scaling>
          <c:orientation val="minMax"/>
        </c:scaling>
        <c:axPos val="l"/>
        <c:majorGridlines/>
        <c:numFmt formatCode="0%" sourceLinked="1"/>
        <c:tickLblPos val="nextTo"/>
        <c:txPr>
          <a:bodyPr/>
          <a:lstStyle/>
          <a:p>
            <a:pPr>
              <a:defRPr sz="900">
                <a:latin typeface="姙폜餻妤"/>
              </a:defRPr>
            </a:pPr>
            <a:endParaRPr lang="ru-RU"/>
          </a:p>
        </c:txPr>
        <c:crossAx val="173032960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23688439513242682"/>
          <c:y val="0.92661698537682757"/>
          <c:w val="0.53380681818181863"/>
          <c:h val="6.1823291110350433E-2"/>
        </c:manualLayout>
      </c:layout>
      <c:txPr>
        <a:bodyPr/>
        <a:lstStyle/>
        <a:p>
          <a:pPr>
            <a:defRPr sz="1000">
              <a:latin typeface="姙폜餻妤"/>
            </a:defRPr>
          </a:pPr>
          <a:endParaRPr lang="ru-RU"/>
        </a:p>
      </c:txPr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 sz="900">
                <a:latin typeface="姙폜餻妤"/>
              </a:defRPr>
            </a:pPr>
            <a:r>
              <a:rPr lang="ru-RU" sz="900" dirty="0" smtClean="0">
                <a:latin typeface="姙폜餻妤"/>
              </a:rPr>
              <a:t>Всего</a:t>
            </a:r>
            <a:endParaRPr lang="ru-RU" sz="900" dirty="0">
              <a:latin typeface="姙폜餻妤"/>
            </a:endParaRPr>
          </a:p>
        </c:rich>
      </c:tx>
      <c:layout>
        <c:manualLayout>
          <c:xMode val="edge"/>
          <c:yMode val="edge"/>
          <c:x val="0.29256415864683583"/>
          <c:y val="3.1814960629921292E-2"/>
        </c:manualLayout>
      </c:layout>
    </c:title>
    <c:plotArea>
      <c:layout>
        <c:manualLayout>
          <c:layoutTarget val="inner"/>
          <c:xMode val="edge"/>
          <c:yMode val="edge"/>
          <c:x val="3.6388888888888887E-2"/>
          <c:y val="0.1359199475065638"/>
          <c:w val="0.64878754738990962"/>
          <c:h val="0.77854505686789999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1"/>
            <c:spPr>
              <a:solidFill>
                <a:schemeClr val="accent6"/>
              </a:solidFill>
            </c:spPr>
          </c:dPt>
          <c:dPt>
            <c:idx val="2"/>
            <c:spPr>
              <a:solidFill>
                <a:srgbClr val="FFFF00"/>
              </a:solidFill>
            </c:spPr>
          </c:dPt>
          <c:dPt>
            <c:idx val="3"/>
            <c:spPr>
              <a:solidFill>
                <a:srgbClr val="00CC99"/>
              </a:solidFill>
            </c:spPr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12%</a:t>
                    </a:r>
                    <a:endParaRPr lang="ru-RU" dirty="0"/>
                  </a:p>
                </c:rich>
              </c:tx>
              <c:showPercent val="1"/>
            </c:dLbl>
            <c:dLbl>
              <c:idx val="1"/>
              <c:layout>
                <c:manualLayout>
                  <c:x val="8.5016768737241247E-2"/>
                  <c:y val="-7.7777777777777779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3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Percent val="1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9%</a:t>
                    </a:r>
                    <a:endParaRPr lang="ru-RU" dirty="0"/>
                  </a:p>
                </c:rich>
              </c:tx>
              <c:showPercent val="1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76%</a:t>
                    </a:r>
                    <a:endParaRPr lang="ru-RU" dirty="0"/>
                  </a:p>
                </c:rich>
              </c:tx>
              <c:showPercent val="1"/>
            </c:dLbl>
            <c:txPr>
              <a:bodyPr/>
              <a:lstStyle/>
              <a:p>
                <a:pPr>
                  <a:defRPr sz="800">
                    <a:latin typeface="姙폜餻妤"/>
                  </a:defRPr>
                </a:pPr>
                <a:endParaRPr lang="ru-RU"/>
              </a:p>
            </c:txPr>
            <c:showPercent val="1"/>
            <c:showLeaderLines val="1"/>
          </c:dLbls>
          <c:cat>
            <c:strRef>
              <c:f>Лист1!$A$2:$A$5</c:f>
              <c:strCache>
                <c:ptCount val="4"/>
                <c:pt idx="0">
                  <c:v>Социальная политика</c:v>
                </c:pt>
                <c:pt idx="1">
                  <c:v>Физическая культура и спорт</c:v>
                </c:pt>
                <c:pt idx="2">
                  <c:v>Культура, кинематография</c:v>
                </c:pt>
                <c:pt idx="3">
                  <c:v>Образование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137436</c:v>
                </c:pt>
                <c:pt idx="1">
                  <c:v>37863</c:v>
                </c:pt>
                <c:pt idx="2">
                  <c:v>108024</c:v>
                </c:pt>
                <c:pt idx="3">
                  <c:v>877922</c:v>
                </c:pt>
              </c:numCache>
            </c:numRef>
          </c:val>
        </c:ser>
        <c:firstSliceAng val="0"/>
        <c:holeSize val="50"/>
      </c:doughnutChart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 sz="900">
                <a:latin typeface="姙폜餻妤"/>
              </a:defRPr>
            </a:pPr>
            <a:r>
              <a:rPr lang="ru-RU" sz="900" dirty="0" smtClean="0">
                <a:latin typeface="姙폜餻妤"/>
              </a:rPr>
              <a:t>На 1 жителя</a:t>
            </a:r>
            <a:endParaRPr lang="ru-RU" sz="900" dirty="0">
              <a:latin typeface="姙폜餻妤"/>
            </a:endParaRPr>
          </a:p>
        </c:rich>
      </c:tx>
      <c:layout>
        <c:manualLayout>
          <c:xMode val="edge"/>
          <c:yMode val="edge"/>
          <c:x val="0.36979790026247245"/>
          <c:y val="8.3448293963254594E-2"/>
        </c:manualLayout>
      </c:layout>
    </c:title>
    <c:plotArea>
      <c:layout>
        <c:manualLayout>
          <c:layoutTarget val="inner"/>
          <c:xMode val="edge"/>
          <c:yMode val="edge"/>
          <c:x val="0.14504129998456144"/>
          <c:y val="0.17267116610423697"/>
          <c:w val="0.73932916473676058"/>
          <c:h val="0.7182054743157219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1"/>
            <c:spPr>
              <a:solidFill>
                <a:schemeClr val="accent6"/>
              </a:solidFill>
            </c:spPr>
          </c:dPt>
          <c:dPt>
            <c:idx val="2"/>
            <c:spPr>
              <a:solidFill>
                <a:srgbClr val="FFFF00"/>
              </a:solidFill>
            </c:spPr>
          </c:dPt>
          <c:dPt>
            <c:idx val="3"/>
            <c:spPr>
              <a:solidFill>
                <a:srgbClr val="00CC99"/>
              </a:solidFill>
            </c:spPr>
          </c:dPt>
          <c:dLbls>
            <c:dLbl>
              <c:idx val="0"/>
              <c:layout>
                <c:manualLayout>
                  <c:x val="-2.9411764705882392E-3"/>
                  <c:y val="-2.4761904761904791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8 </a:t>
                    </a:r>
                    <a:r>
                      <a:rPr lang="en-US" dirty="0" smtClean="0"/>
                      <a:t>57</a:t>
                    </a:r>
                    <a:r>
                      <a:rPr lang="ru-RU" dirty="0" smtClean="0"/>
                      <a:t>5</a:t>
                    </a:r>
                    <a:r>
                      <a:rPr lang="en-US" dirty="0" smtClean="0"/>
                      <a:t>₽</a:t>
                    </a:r>
                    <a:endParaRPr lang="en-US" dirty="0"/>
                  </a:p>
                </c:rich>
              </c:tx>
              <c:showVal val="1"/>
            </c:dLbl>
            <c:dLbl>
              <c:idx val="1"/>
              <c:layout>
                <c:manualLayout>
                  <c:x val="0.15275124883583138"/>
                  <c:y val="-8.4485225637117953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2 362 </a:t>
                    </a:r>
                    <a:r>
                      <a:rPr lang="en-US" dirty="0" smtClean="0"/>
                      <a:t>₽</a:t>
                    </a:r>
                    <a:endParaRPr lang="en-US" dirty="0"/>
                  </a:p>
                </c:rich>
              </c:tx>
              <c:showVal val="1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/>
                      <a:t>6 </a:t>
                    </a:r>
                    <a:r>
                      <a:rPr lang="ru-RU" smtClean="0"/>
                      <a:t>740</a:t>
                    </a:r>
                    <a:r>
                      <a:rPr lang="en-US" smtClean="0"/>
                      <a:t>₽</a:t>
                    </a:r>
                    <a:endParaRPr lang="en-US" dirty="0"/>
                  </a:p>
                </c:rich>
              </c:tx>
              <c:showVal val="1"/>
            </c:dLbl>
            <c:numFmt formatCode="#,##0[$₽-485]" sourceLinked="0"/>
            <c:txPr>
              <a:bodyPr/>
              <a:lstStyle/>
              <a:p>
                <a:pPr>
                  <a:defRPr sz="800">
                    <a:latin typeface="姙폜餻妤"/>
                  </a:defRPr>
                </a:pPr>
                <a:endParaRPr lang="ru-RU"/>
              </a:p>
            </c:txPr>
            <c:showVal val="1"/>
            <c:showLeaderLines val="1"/>
          </c:dLbls>
          <c:cat>
            <c:strRef>
              <c:f>Лист1!$A$2:$A$5</c:f>
              <c:strCache>
                <c:ptCount val="4"/>
                <c:pt idx="0">
                  <c:v>Социальная политика</c:v>
                </c:pt>
                <c:pt idx="1">
                  <c:v>Физическая культура и спорт</c:v>
                </c:pt>
                <c:pt idx="2">
                  <c:v>Культура, кинематография</c:v>
                </c:pt>
                <c:pt idx="3">
                  <c:v>Образование</c:v>
                </c:pt>
              </c:strCache>
            </c:strRef>
          </c:cat>
          <c:val>
            <c:numRef>
              <c:f>Лист1!$B$2:$B$5</c:f>
              <c:numCache>
                <c:formatCode>0</c:formatCode>
                <c:ptCount val="4"/>
                <c:pt idx="0">
                  <c:v>8577</c:v>
                </c:pt>
                <c:pt idx="1">
                  <c:v>1648</c:v>
                </c:pt>
                <c:pt idx="2">
                  <c:v>6148</c:v>
                </c:pt>
                <c:pt idx="3">
                  <c:v>54778</c:v>
                </c:pt>
              </c:numCache>
            </c:numRef>
          </c:val>
        </c:ser>
        <c:firstSliceAng val="0"/>
        <c:holeSize val="50"/>
      </c:doughnutChart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32"/>
  <c:chart>
    <c:plotArea>
      <c:layout>
        <c:manualLayout>
          <c:layoutTarget val="inner"/>
          <c:xMode val="edge"/>
          <c:yMode val="edge"/>
          <c:x val="0.14837315594171419"/>
          <c:y val="0.15300645611826869"/>
          <c:w val="0.82097550306211764"/>
          <c:h val="0.66580833017972618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2021 год</c:v>
                </c:pt>
              </c:strCache>
            </c:strRef>
          </c:tx>
          <c:dLbls>
            <c:txPr>
              <a:bodyPr/>
              <a:lstStyle/>
              <a:p>
                <a:pPr>
                  <a:defRPr sz="1000"/>
                </a:pPr>
                <a:endParaRPr lang="ru-RU"/>
              </a:p>
            </c:txPr>
            <c:showVal val="1"/>
          </c:dLbls>
          <c:cat>
            <c:strRef>
              <c:f>Лист1!$A$2</c:f>
              <c:strCache>
                <c:ptCount val="1"/>
                <c:pt idx="0">
                  <c:v>Обем расходов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517171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2022 год</c:v>
                </c:pt>
              </c:strCache>
            </c:strRef>
          </c:tx>
          <c:dLbls>
            <c:txPr>
              <a:bodyPr/>
              <a:lstStyle/>
              <a:p>
                <a:pPr>
                  <a:defRPr sz="1000"/>
                </a:pPr>
                <a:endParaRPr lang="ru-RU"/>
              </a:p>
            </c:txPr>
            <c:showVal val="1"/>
          </c:dLbls>
          <c:cat>
            <c:strRef>
              <c:f>Лист1!$A$2</c:f>
              <c:strCache>
                <c:ptCount val="1"/>
                <c:pt idx="0">
                  <c:v>Обем расходов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590704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2023 год</c:v>
                </c:pt>
              </c:strCache>
            </c:strRef>
          </c:tx>
          <c:dLbls>
            <c:txPr>
              <a:bodyPr/>
              <a:lstStyle/>
              <a:p>
                <a:pPr>
                  <a:defRPr sz="1000"/>
                </a:pPr>
                <a:endParaRPr lang="ru-RU"/>
              </a:p>
            </c:txPr>
            <c:showVal val="1"/>
          </c:dLbls>
          <c:cat>
            <c:strRef>
              <c:f>Лист1!$A$2</c:f>
              <c:strCache>
                <c:ptCount val="1"/>
                <c:pt idx="0">
                  <c:v>Обем расходов</c:v>
                </c:pt>
              </c:strCache>
            </c:strRef>
          </c:cat>
          <c:val>
            <c:numRef>
              <c:f>Лист1!$D$2</c:f>
              <c:numCache>
                <c:formatCode>General</c:formatCode>
                <c:ptCount val="1"/>
                <c:pt idx="0">
                  <c:v>618320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2024 год</c:v>
                </c:pt>
              </c:strCache>
            </c:strRef>
          </c:tx>
          <c:dLbls>
            <c:txPr>
              <a:bodyPr/>
              <a:lstStyle/>
              <a:p>
                <a:pPr>
                  <a:defRPr sz="1000"/>
                </a:pPr>
                <a:endParaRPr lang="ru-RU"/>
              </a:p>
            </c:txPr>
            <c:showVal val="1"/>
          </c:dLbls>
          <c:cat>
            <c:strRef>
              <c:f>Лист1!$A$2</c:f>
              <c:strCache>
                <c:ptCount val="1"/>
                <c:pt idx="0">
                  <c:v>Обем расходов</c:v>
                </c:pt>
              </c:strCache>
            </c:strRef>
          </c:cat>
          <c:val>
            <c:numRef>
              <c:f>Лист1!$E$2</c:f>
              <c:numCache>
                <c:formatCode>General</c:formatCode>
                <c:ptCount val="1"/>
                <c:pt idx="0">
                  <c:v>762460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2025 год</c:v>
                </c:pt>
              </c:strCache>
            </c:strRef>
          </c:tx>
          <c:dLbls>
            <c:txPr>
              <a:bodyPr/>
              <a:lstStyle/>
              <a:p>
                <a:pPr>
                  <a:defRPr sz="1000"/>
                </a:pPr>
                <a:endParaRPr lang="ru-RU"/>
              </a:p>
            </c:txPr>
            <c:showVal val="1"/>
          </c:dLbls>
          <c:cat>
            <c:strRef>
              <c:f>Лист1!$A$2</c:f>
              <c:strCache>
                <c:ptCount val="1"/>
                <c:pt idx="0">
                  <c:v>Обем расходов</c:v>
                </c:pt>
              </c:strCache>
            </c:strRef>
          </c:cat>
          <c:val>
            <c:numRef>
              <c:f>Лист1!$F$2</c:f>
              <c:numCache>
                <c:formatCode>General</c:formatCode>
                <c:ptCount val="1"/>
                <c:pt idx="0">
                  <c:v>877922</c:v>
                </c:pt>
              </c:numCache>
            </c:numRef>
          </c:val>
        </c:ser>
        <c:axId val="125190528"/>
        <c:axId val="125192064"/>
      </c:barChart>
      <c:catAx>
        <c:axId val="125190528"/>
        <c:scaling>
          <c:orientation val="minMax"/>
        </c:scaling>
        <c:delete val="1"/>
        <c:axPos val="b"/>
        <c:tickLblPos val="none"/>
        <c:crossAx val="125192064"/>
        <c:crosses val="autoZero"/>
        <c:auto val="1"/>
        <c:lblAlgn val="ctr"/>
        <c:lblOffset val="100"/>
      </c:catAx>
      <c:valAx>
        <c:axId val="125192064"/>
        <c:scaling>
          <c:orientation val="minMax"/>
          <c:max val="900000"/>
          <c:min val="0"/>
        </c:scaling>
        <c:axPos val="l"/>
        <c:majorGridlines/>
        <c:numFmt formatCode="General" sourceLinked="1"/>
        <c:tickLblPos val="nextTo"/>
        <c:txPr>
          <a:bodyPr/>
          <a:lstStyle/>
          <a:p>
            <a:pPr>
              <a:defRPr sz="1400"/>
            </a:pPr>
            <a:endParaRPr lang="ru-RU"/>
          </a:p>
        </c:txPr>
        <c:crossAx val="125190528"/>
        <c:crosses val="autoZero"/>
        <c:crossBetween val="between"/>
        <c:majorUnit val="100000"/>
      </c:valAx>
    </c:plotArea>
    <c:legend>
      <c:legendPos val="b"/>
      <c:layout>
        <c:manualLayout>
          <c:xMode val="edge"/>
          <c:yMode val="edge"/>
          <c:x val="0.17100868856910337"/>
          <c:y val="0.8655020700279985"/>
          <c:w val="0.76345913657345921"/>
          <c:h val="0.10022874816593551"/>
        </c:manualLayout>
      </c:layout>
      <c:txPr>
        <a:bodyPr/>
        <a:lstStyle/>
        <a:p>
          <a:pPr>
            <a:defRPr sz="1400"/>
          </a:pPr>
          <a:endParaRPr lang="ru-RU"/>
        </a:p>
      </c:txPr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>
        <c:manualLayout>
          <c:layoutTarget val="inner"/>
          <c:xMode val="edge"/>
          <c:yMode val="edge"/>
          <c:x val="0.25860215053763425"/>
          <c:y val="0"/>
          <c:w val="0.8"/>
          <c:h val="1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olidFill>
              <a:srgbClr val="FA6D2E"/>
            </a:solidFill>
          </c:spPr>
          <c:dPt>
            <c:idx val="0"/>
            <c:spPr>
              <a:solidFill>
                <a:srgbClr val="92D050"/>
              </a:solidFill>
            </c:spPr>
          </c:dPt>
          <c:dPt>
            <c:idx val="1"/>
            <c:spPr>
              <a:solidFill>
                <a:schemeClr val="tx2">
                  <a:lumMod val="40000"/>
                  <a:lumOff val="60000"/>
                </a:schemeClr>
              </a:solidFill>
            </c:spPr>
          </c:dPt>
          <c:dPt>
            <c:idx val="3"/>
            <c:spPr>
              <a:solidFill>
                <a:srgbClr val="B9E3E5"/>
              </a:solidFill>
            </c:spPr>
          </c:dPt>
          <c:dPt>
            <c:idx val="4"/>
            <c:spPr>
              <a:solidFill>
                <a:srgbClr val="FFD13F"/>
              </a:solidFill>
            </c:spPr>
          </c:dPt>
          <c:dLbls>
            <c:dLbl>
              <c:idx val="3"/>
              <c:layout>
                <c:manualLayout>
                  <c:x val="-1.5421217509101684E-2"/>
                  <c:y val="-6.2100674915635735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Percent val="1"/>
            </c:dLbl>
            <c:dLbl>
              <c:idx val="4"/>
              <c:layout>
                <c:manualLayout>
                  <c:x val="-5.4728642790618934E-3"/>
                  <c:y val="-1.4846269216347978E-2"/>
                </c:manualLayout>
              </c:layout>
              <c:showPercent val="1"/>
            </c:dLbl>
            <c:txPr>
              <a:bodyPr/>
              <a:lstStyle/>
              <a:p>
                <a:pPr>
                  <a:defRPr sz="900"/>
                </a:pPr>
                <a:endParaRPr lang="ru-RU"/>
              </a:p>
            </c:txPr>
            <c:showPercent val="1"/>
            <c:showLeaderLines val="1"/>
          </c:dLbls>
          <c:cat>
            <c:strRef>
              <c:f>Лист1!$A$2:$A$6</c:f>
              <c:strCache>
                <c:ptCount val="5"/>
                <c:pt idx="0">
                  <c:v>Общее образование </c:v>
                </c:pt>
                <c:pt idx="1">
                  <c:v>Дошкольное образование </c:v>
                </c:pt>
                <c:pt idx="2">
                  <c:v>Дополнительное образование детей</c:v>
                </c:pt>
                <c:pt idx="3">
                  <c:v>Молодежная политика   </c:v>
                </c:pt>
                <c:pt idx="4">
                  <c:v>Другие вопросы в области образования</c:v>
                </c:pt>
              </c:strCache>
            </c:strRef>
          </c:cat>
          <c:val>
            <c:numRef>
              <c:f>Лист1!$B$2:$B$6</c:f>
              <c:numCache>
                <c:formatCode>0.0</c:formatCode>
                <c:ptCount val="5"/>
                <c:pt idx="0">
                  <c:v>539229</c:v>
                </c:pt>
                <c:pt idx="1">
                  <c:v>265849</c:v>
                </c:pt>
                <c:pt idx="2">
                  <c:v>38869</c:v>
                </c:pt>
                <c:pt idx="3">
                  <c:v>3566</c:v>
                </c:pt>
                <c:pt idx="4">
                  <c:v>30409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</c:strCache>
            </c:strRef>
          </c:tx>
          <c:cat>
            <c:strRef>
              <c:f>Лист1!$A$2:$A$6</c:f>
              <c:strCache>
                <c:ptCount val="5"/>
                <c:pt idx="0">
                  <c:v>Общее образование </c:v>
                </c:pt>
                <c:pt idx="1">
                  <c:v>Дошкольное образование </c:v>
                </c:pt>
                <c:pt idx="2">
                  <c:v>Дополнительное образование детей</c:v>
                </c:pt>
                <c:pt idx="3">
                  <c:v>Молодежная политика   </c:v>
                </c:pt>
                <c:pt idx="4">
                  <c:v>Другие вопросы в области образования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</c:numCache>
            </c:numRef>
          </c:val>
        </c:ser>
        <c:firstSliceAng val="0"/>
        <c:holeSize val="33"/>
      </c:doughnutChart>
    </c:plotArea>
    <c:plotVisOnly val="1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32"/>
  <c:chart>
    <c:plotArea>
      <c:layout>
        <c:manualLayout>
          <c:layoutTarget val="inner"/>
          <c:xMode val="edge"/>
          <c:yMode val="edge"/>
          <c:x val="0.14837315594171419"/>
          <c:y val="0.15300645611826874"/>
          <c:w val="0.82097550306211764"/>
          <c:h val="0.6658083301797264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2021 год</c:v>
                </c:pt>
              </c:strCache>
            </c:strRef>
          </c:tx>
          <c:spPr>
            <a:solidFill>
              <a:schemeClr val="accent5">
                <a:lumMod val="40000"/>
                <a:lumOff val="60000"/>
              </a:schemeClr>
            </a:solidFill>
          </c:spPr>
          <c:dLbls>
            <c:txPr>
              <a:bodyPr/>
              <a:lstStyle/>
              <a:p>
                <a:pPr>
                  <a:defRPr sz="1000"/>
                </a:pPr>
                <a:endParaRPr lang="ru-RU"/>
              </a:p>
            </c:txPr>
            <c:showVal val="1"/>
          </c:dLbls>
          <c:cat>
            <c:strRef>
              <c:f>Лист1!$A$2</c:f>
              <c:strCache>
                <c:ptCount val="1"/>
                <c:pt idx="0">
                  <c:v>Обем расходов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60464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2022 год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</c:spPr>
          <c:dLbls>
            <c:txPr>
              <a:bodyPr/>
              <a:lstStyle/>
              <a:p>
                <a:pPr>
                  <a:defRPr sz="1000"/>
                </a:pPr>
                <a:endParaRPr lang="ru-RU"/>
              </a:p>
            </c:txPr>
            <c:showVal val="1"/>
          </c:dLbls>
          <c:cat>
            <c:strRef>
              <c:f>Лист1!$A$2</c:f>
              <c:strCache>
                <c:ptCount val="1"/>
                <c:pt idx="0">
                  <c:v>Обем расходов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66412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2023 год</c:v>
                </c:pt>
              </c:strCache>
            </c:strRef>
          </c:tx>
          <c:spPr>
            <a:solidFill>
              <a:schemeClr val="bg2">
                <a:lumMod val="75000"/>
              </a:schemeClr>
            </a:solidFill>
          </c:spPr>
          <c:dLbls>
            <c:txPr>
              <a:bodyPr/>
              <a:lstStyle/>
              <a:p>
                <a:pPr>
                  <a:defRPr sz="1000"/>
                </a:pPr>
                <a:endParaRPr lang="ru-RU"/>
              </a:p>
            </c:txPr>
            <c:showVal val="1"/>
          </c:dLbls>
          <c:cat>
            <c:strRef>
              <c:f>Лист1!$A$2</c:f>
              <c:strCache>
                <c:ptCount val="1"/>
                <c:pt idx="0">
                  <c:v>Обем расходов</c:v>
                </c:pt>
              </c:strCache>
            </c:strRef>
          </c:cat>
          <c:val>
            <c:numRef>
              <c:f>Лист1!$D$2</c:f>
              <c:numCache>
                <c:formatCode>General</c:formatCode>
                <c:ptCount val="1"/>
                <c:pt idx="0">
                  <c:v>67263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2024 год</c:v>
                </c:pt>
              </c:strCache>
            </c:strRef>
          </c:tx>
          <c:dLbls>
            <c:txPr>
              <a:bodyPr/>
              <a:lstStyle/>
              <a:p>
                <a:pPr>
                  <a:defRPr sz="1000"/>
                </a:pPr>
                <a:endParaRPr lang="ru-RU"/>
              </a:p>
            </c:txPr>
            <c:showVal val="1"/>
          </c:dLbls>
          <c:cat>
            <c:strRef>
              <c:f>Лист1!$A$2</c:f>
              <c:strCache>
                <c:ptCount val="1"/>
                <c:pt idx="0">
                  <c:v>Обем расходов</c:v>
                </c:pt>
              </c:strCache>
            </c:strRef>
          </c:cat>
          <c:val>
            <c:numRef>
              <c:f>Лист1!$E$2</c:f>
              <c:numCache>
                <c:formatCode>General</c:formatCode>
                <c:ptCount val="1"/>
                <c:pt idx="0">
                  <c:v>99260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2025 год</c:v>
                </c:pt>
              </c:strCache>
            </c:strRef>
          </c:tx>
          <c:dLbls>
            <c:dLbl>
              <c:idx val="0"/>
              <c:layout/>
              <c:tx>
                <c:rich>
                  <a:bodyPr/>
                  <a:lstStyle/>
                  <a:p>
                    <a:pPr>
                      <a:defRPr sz="900"/>
                    </a:pPr>
                    <a:r>
                      <a:rPr lang="ru-RU" sz="1000" dirty="0" smtClean="0"/>
                      <a:t>108024</a:t>
                    </a:r>
                    <a:endParaRPr lang="en-US" sz="1000" dirty="0"/>
                  </a:p>
                </c:rich>
              </c:tx>
              <c:spPr/>
              <c:showVal val="1"/>
            </c:dLbl>
            <c:delete val="1"/>
          </c:dLbls>
          <c:cat>
            <c:strRef>
              <c:f>Лист1!$A$2</c:f>
              <c:strCache>
                <c:ptCount val="1"/>
                <c:pt idx="0">
                  <c:v>Обем расходов</c:v>
                </c:pt>
              </c:strCache>
            </c:strRef>
          </c:cat>
          <c:val>
            <c:numRef>
              <c:f>Лист1!$F$2</c:f>
              <c:numCache>
                <c:formatCode>General</c:formatCode>
                <c:ptCount val="1"/>
                <c:pt idx="0">
                  <c:v>108024</c:v>
                </c:pt>
              </c:numCache>
            </c:numRef>
          </c:val>
        </c:ser>
        <c:axId val="173207936"/>
        <c:axId val="173209472"/>
      </c:barChart>
      <c:catAx>
        <c:axId val="173207936"/>
        <c:scaling>
          <c:orientation val="minMax"/>
        </c:scaling>
        <c:delete val="1"/>
        <c:axPos val="b"/>
        <c:tickLblPos val="none"/>
        <c:crossAx val="173209472"/>
        <c:crosses val="autoZero"/>
        <c:auto val="1"/>
        <c:lblAlgn val="ctr"/>
        <c:lblOffset val="100"/>
      </c:catAx>
      <c:valAx>
        <c:axId val="173209472"/>
        <c:scaling>
          <c:orientation val="minMax"/>
          <c:max val="110000"/>
          <c:min val="0"/>
        </c:scaling>
        <c:axPos val="l"/>
        <c:majorGridlines/>
        <c:numFmt formatCode="General" sourceLinked="1"/>
        <c:tickLblPos val="nextTo"/>
        <c:txPr>
          <a:bodyPr/>
          <a:lstStyle/>
          <a:p>
            <a:pPr>
              <a:defRPr sz="1400"/>
            </a:pPr>
            <a:endParaRPr lang="ru-RU"/>
          </a:p>
        </c:txPr>
        <c:crossAx val="173207936"/>
        <c:crosses val="autoZero"/>
        <c:crossBetween val="between"/>
        <c:majorUnit val="10000"/>
      </c:valAx>
    </c:plotArea>
    <c:legend>
      <c:legendPos val="b"/>
      <c:layout>
        <c:manualLayout>
          <c:xMode val="edge"/>
          <c:yMode val="edge"/>
          <c:x val="0.20740715600205356"/>
          <c:y val="0.8655020700279985"/>
          <c:w val="0.76345913657345921"/>
          <c:h val="0.10022874816593551"/>
        </c:manualLayout>
      </c:layout>
      <c:txPr>
        <a:bodyPr/>
        <a:lstStyle/>
        <a:p>
          <a:pPr>
            <a:defRPr sz="1400"/>
          </a:pPr>
          <a:endParaRPr lang="ru-RU"/>
        </a:p>
      </c:txPr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0.11866111212842582"/>
          <c:y val="0"/>
          <c:w val="0.92322604986876156"/>
          <c:h val="1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spPr>
              <a:solidFill>
                <a:srgbClr val="FFC000"/>
              </a:solidFill>
            </c:spPr>
          </c:dPt>
          <c:dPt>
            <c:idx val="1"/>
            <c:spPr>
              <a:solidFill>
                <a:schemeClr val="accent2">
                  <a:lumMod val="60000"/>
                  <a:lumOff val="40000"/>
                </a:schemeClr>
              </a:solidFill>
            </c:spPr>
          </c:dPt>
          <c:dPt>
            <c:idx val="2"/>
            <c:spPr>
              <a:solidFill>
                <a:srgbClr val="FA6D2E"/>
              </a:solidFill>
            </c:spPr>
          </c:dPt>
          <c:dLbls>
            <c:dLbl>
              <c:idx val="2"/>
              <c:layout>
                <c:manualLayout>
                  <c:x val="-8.8180604988383777E-3"/>
                  <c:y val="-0.12244897959183668"/>
                </c:manualLayout>
              </c:layout>
              <c:showPercent val="1"/>
            </c:dLbl>
            <c:dLbl>
              <c:idx val="3"/>
              <c:layout>
                <c:manualLayout>
                  <c:x val="-1.3378189766413334E-2"/>
                  <c:y val="-8.7626186149808202E-2"/>
                </c:manualLayout>
              </c:layout>
              <c:showPercent val="1"/>
            </c:dLbl>
            <c:dLbl>
              <c:idx val="4"/>
              <c:layout>
                <c:manualLayout>
                  <c:x val="3.3444816053511892E-3"/>
                  <c:y val="-8.1019584090450195E-2"/>
                </c:manualLayout>
              </c:layout>
              <c:showPercent val="1"/>
            </c:dLbl>
            <c:txPr>
              <a:bodyPr/>
              <a:lstStyle/>
              <a:p>
                <a:pPr>
                  <a:defRPr sz="900"/>
                </a:pPr>
                <a:endParaRPr lang="ru-RU"/>
              </a:p>
            </c:txPr>
            <c:showPercent val="1"/>
            <c:showLeaderLines val="1"/>
          </c:dLbls>
          <c:cat>
            <c:strRef>
              <c:f>Лист1!$A$2:$A$4</c:f>
              <c:strCache>
                <c:ptCount val="3"/>
                <c:pt idx="0">
                  <c:v>Учреждения культуры</c:v>
                </c:pt>
                <c:pt idx="1">
                  <c:v>Библиотеки</c:v>
                </c:pt>
                <c:pt idx="2">
                  <c:v>Мероприятия в сфере культуры</c:v>
                </c:pt>
              </c:strCache>
            </c:strRef>
          </c:cat>
          <c:val>
            <c:numRef>
              <c:f>Лист1!$B$2:$B$4</c:f>
              <c:numCache>
                <c:formatCode>0.0</c:formatCode>
                <c:ptCount val="3"/>
                <c:pt idx="0">
                  <c:v>79332</c:v>
                </c:pt>
                <c:pt idx="1">
                  <c:v>27767</c:v>
                </c:pt>
                <c:pt idx="2">
                  <c:v>925</c:v>
                </c:pt>
              </c:numCache>
            </c:numRef>
          </c:val>
        </c:ser>
        <c:firstSliceAng val="0"/>
        <c:holeSize val="33"/>
      </c:doughnutChart>
    </c:plotArea>
    <c:plotVisOnly val="1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32"/>
  <c:chart>
    <c:plotArea>
      <c:layout>
        <c:manualLayout>
          <c:layoutTarget val="inner"/>
          <c:xMode val="edge"/>
          <c:yMode val="edge"/>
          <c:x val="0.14837315594171419"/>
          <c:y val="0.15300645611826874"/>
          <c:w val="0.82097550306211764"/>
          <c:h val="0.6658083301797264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2021 г.</c:v>
                </c:pt>
              </c:strCache>
            </c:strRef>
          </c:tx>
          <c:dLbls>
            <c:txPr>
              <a:bodyPr/>
              <a:lstStyle/>
              <a:p>
                <a:pPr>
                  <a:defRPr sz="1000"/>
                </a:pPr>
                <a:endParaRPr lang="ru-RU"/>
              </a:p>
            </c:txPr>
            <c:showVal val="1"/>
          </c:dLbls>
          <c:cat>
            <c:strRef>
              <c:f>Лист1!$A$2</c:f>
              <c:strCache>
                <c:ptCount val="1"/>
                <c:pt idx="0">
                  <c:v>Обем расходов</c:v>
                </c:pt>
              </c:strCache>
            </c:strRef>
          </c:cat>
          <c:val>
            <c:numRef>
              <c:f>Лист1!$B$2</c:f>
              <c:numCache>
                <c:formatCode>#,##0.0</c:formatCode>
                <c:ptCount val="1"/>
                <c:pt idx="0">
                  <c:v>96834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2022 г.</c:v>
                </c:pt>
              </c:strCache>
            </c:strRef>
          </c:tx>
          <c:dLbls>
            <c:txPr>
              <a:bodyPr/>
              <a:lstStyle/>
              <a:p>
                <a:pPr>
                  <a:defRPr sz="1000"/>
                </a:pPr>
                <a:endParaRPr lang="ru-RU"/>
              </a:p>
            </c:txPr>
            <c:showVal val="1"/>
          </c:dLbls>
          <c:cat>
            <c:strRef>
              <c:f>Лист1!$A$2</c:f>
              <c:strCache>
                <c:ptCount val="1"/>
                <c:pt idx="0">
                  <c:v>Обем расходов</c:v>
                </c:pt>
              </c:strCache>
            </c:strRef>
          </c:cat>
          <c:val>
            <c:numRef>
              <c:f>Лист1!$C$2</c:f>
              <c:numCache>
                <c:formatCode>#,##0.0</c:formatCode>
                <c:ptCount val="1"/>
                <c:pt idx="0">
                  <c:v>101499.7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2023 г.</c:v>
                </c:pt>
              </c:strCache>
            </c:strRef>
          </c:tx>
          <c:dLbls>
            <c:txPr>
              <a:bodyPr/>
              <a:lstStyle/>
              <a:p>
                <a:pPr>
                  <a:defRPr sz="1000"/>
                </a:pPr>
                <a:endParaRPr lang="ru-RU"/>
              </a:p>
            </c:txPr>
            <c:showVal val="1"/>
          </c:dLbls>
          <c:cat>
            <c:strRef>
              <c:f>Лист1!$A$2</c:f>
              <c:strCache>
                <c:ptCount val="1"/>
                <c:pt idx="0">
                  <c:v>Обем расходов</c:v>
                </c:pt>
              </c:strCache>
            </c:strRef>
          </c:cat>
          <c:val>
            <c:numRef>
              <c:f>Лист1!$D$2</c:f>
              <c:numCache>
                <c:formatCode>#,##0.0</c:formatCode>
                <c:ptCount val="1"/>
                <c:pt idx="0">
                  <c:v>129800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2024 г.</c:v>
                </c:pt>
              </c:strCache>
            </c:strRef>
          </c:tx>
          <c:dLbls>
            <c:dLbl>
              <c:idx val="0"/>
              <c:spPr/>
              <c:txPr>
                <a:bodyPr/>
                <a:lstStyle/>
                <a:p>
                  <a:pPr>
                    <a:defRPr sz="1000"/>
                  </a:pPr>
                  <a:endParaRPr lang="ru-RU"/>
                </a:p>
              </c:txPr>
            </c:dLbl>
            <c:dLblPos val="outEnd"/>
            <c:showVal val="1"/>
          </c:dLbls>
          <c:cat>
            <c:strRef>
              <c:f>Лист1!$A$2</c:f>
              <c:strCache>
                <c:ptCount val="1"/>
                <c:pt idx="0">
                  <c:v>Обем расходов</c:v>
                </c:pt>
              </c:strCache>
            </c:strRef>
          </c:cat>
          <c:val>
            <c:numRef>
              <c:f>Лист1!$E$2</c:f>
              <c:numCache>
                <c:formatCode>#,##0.0</c:formatCode>
                <c:ptCount val="1"/>
                <c:pt idx="0">
                  <c:v>138480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2025 г.</c:v>
                </c:pt>
              </c:strCache>
            </c:strRef>
          </c:tx>
          <c:dLbls>
            <c:dLbl>
              <c:idx val="0"/>
              <c:layout>
                <c:manualLayout>
                  <c:x val="0"/>
                  <c:y val="-2.186588670302721E-2"/>
                </c:manualLayout>
              </c:layout>
              <c:tx>
                <c:rich>
                  <a:bodyPr/>
                  <a:lstStyle/>
                  <a:p>
                    <a:r>
                      <a:rPr lang="en-US" sz="1000" dirty="0" smtClean="0"/>
                      <a:t>13</a:t>
                    </a:r>
                    <a:r>
                      <a:rPr lang="ru-RU" sz="1000" dirty="0" smtClean="0"/>
                      <a:t>7</a:t>
                    </a:r>
                    <a:r>
                      <a:rPr lang="en-US" sz="1000" dirty="0" smtClean="0"/>
                      <a:t> 4</a:t>
                    </a:r>
                    <a:r>
                      <a:rPr lang="ru-RU" sz="1000" dirty="0" smtClean="0"/>
                      <a:t>36</a:t>
                    </a:r>
                    <a:r>
                      <a:rPr lang="en-US" sz="1000" dirty="0" smtClean="0"/>
                      <a:t>,0</a:t>
                    </a:r>
                    <a:endParaRPr lang="en-US" sz="1000" dirty="0"/>
                  </a:p>
                </c:rich>
              </c:tx>
              <c:showVal val="1"/>
            </c:dLbl>
            <c:txPr>
              <a:bodyPr/>
              <a:lstStyle/>
              <a:p>
                <a:pPr>
                  <a:defRPr sz="900"/>
                </a:pPr>
                <a:endParaRPr lang="ru-RU"/>
              </a:p>
            </c:txPr>
            <c:showVal val="1"/>
          </c:dLbls>
          <c:cat>
            <c:strRef>
              <c:f>Лист1!$A$2</c:f>
              <c:strCache>
                <c:ptCount val="1"/>
                <c:pt idx="0">
                  <c:v>Обем расходов</c:v>
                </c:pt>
              </c:strCache>
            </c:strRef>
          </c:cat>
          <c:val>
            <c:numRef>
              <c:f>Лист1!$F$2</c:f>
              <c:numCache>
                <c:formatCode>#,##0.0</c:formatCode>
                <c:ptCount val="1"/>
                <c:pt idx="0">
                  <c:v>137436</c:v>
                </c:pt>
              </c:numCache>
            </c:numRef>
          </c:val>
        </c:ser>
        <c:gapWidth val="59"/>
        <c:axId val="173714432"/>
        <c:axId val="173732608"/>
      </c:barChart>
      <c:catAx>
        <c:axId val="173714432"/>
        <c:scaling>
          <c:orientation val="minMax"/>
        </c:scaling>
        <c:delete val="1"/>
        <c:axPos val="b"/>
        <c:tickLblPos val="none"/>
        <c:crossAx val="173732608"/>
        <c:crosses val="autoZero"/>
        <c:auto val="1"/>
        <c:lblAlgn val="ctr"/>
        <c:lblOffset val="100"/>
      </c:catAx>
      <c:valAx>
        <c:axId val="173732608"/>
        <c:scaling>
          <c:orientation val="minMax"/>
          <c:max val="140000"/>
          <c:min val="0"/>
        </c:scaling>
        <c:axPos val="l"/>
        <c:majorGridlines/>
        <c:numFmt formatCode="#,##0.0" sourceLinked="1"/>
        <c:tickLblPos val="nextTo"/>
        <c:txPr>
          <a:bodyPr/>
          <a:lstStyle/>
          <a:p>
            <a:pPr>
              <a:defRPr sz="1400"/>
            </a:pPr>
            <a:endParaRPr lang="ru-RU"/>
          </a:p>
        </c:txPr>
        <c:crossAx val="173714432"/>
        <c:crosses val="autoZero"/>
        <c:crossBetween val="between"/>
        <c:majorUnit val="10000"/>
      </c:valAx>
    </c:plotArea>
    <c:legend>
      <c:legendPos val="b"/>
      <c:layout>
        <c:manualLayout>
          <c:xMode val="edge"/>
          <c:yMode val="edge"/>
          <c:x val="0.23039566174917786"/>
          <c:y val="0.8655020700279985"/>
          <c:w val="0.62834464657436095"/>
          <c:h val="0.10022874816593551"/>
        </c:manualLayout>
      </c:layout>
      <c:txPr>
        <a:bodyPr/>
        <a:lstStyle/>
        <a:p>
          <a:pPr>
            <a:defRPr sz="1400"/>
          </a:pPr>
          <a:endParaRPr lang="ru-RU"/>
        </a:p>
      </c:txPr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0"/>
          <c:y val="8.4548293963254764E-2"/>
          <c:w val="0.92322604986876156"/>
          <c:h val="1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spPr>
              <a:solidFill>
                <a:schemeClr val="tx2">
                  <a:lumMod val="40000"/>
                  <a:lumOff val="60000"/>
                </a:schemeClr>
              </a:solidFill>
            </c:spPr>
          </c:dPt>
          <c:dPt>
            <c:idx val="1"/>
            <c:spPr>
              <a:solidFill>
                <a:srgbClr val="92D050"/>
              </a:solidFill>
            </c:spPr>
          </c:dPt>
          <c:dPt>
            <c:idx val="2"/>
            <c:spPr>
              <a:solidFill>
                <a:srgbClr val="FF0000"/>
              </a:solidFill>
            </c:spPr>
          </c:dPt>
          <c:dLbls>
            <c:dLbl>
              <c:idx val="2"/>
              <c:layout>
                <c:manualLayout>
                  <c:x val="-3.333333333333334E-2"/>
                  <c:y val="-8.0000000000000043E-2"/>
                </c:manualLayout>
              </c:layout>
              <c:showPercent val="1"/>
            </c:dLbl>
            <c:dLbl>
              <c:idx val="3"/>
              <c:layout>
                <c:manualLayout>
                  <c:x val="-9.6745406824147208E-3"/>
                  <c:y val="-3.4292913385826816E-2"/>
                </c:manualLayout>
              </c:layout>
              <c:showPercent val="1"/>
            </c:dLbl>
            <c:dLbl>
              <c:idx val="4"/>
              <c:layout>
                <c:manualLayout>
                  <c:x val="3.3444816053511892E-3"/>
                  <c:y val="-8.1019584090450195E-2"/>
                </c:manualLayout>
              </c:layout>
              <c:showPercent val="1"/>
            </c:dLbl>
            <c:txPr>
              <a:bodyPr/>
              <a:lstStyle/>
              <a:p>
                <a:pPr>
                  <a:defRPr sz="900"/>
                </a:pPr>
                <a:endParaRPr lang="ru-RU"/>
              </a:p>
            </c:txPr>
            <c:showPercent val="1"/>
            <c:showLeaderLines val="1"/>
          </c:dLbls>
          <c:cat>
            <c:strRef>
              <c:f>Лист1!$A$2:$A$5</c:f>
              <c:strCache>
                <c:ptCount val="4"/>
                <c:pt idx="0">
                  <c:v>Пенсионное обеспечение </c:v>
                </c:pt>
                <c:pt idx="1">
                  <c:v>Социальное обеспечение населения </c:v>
                </c:pt>
                <c:pt idx="2">
                  <c:v>Охрана семьи и детства </c:v>
                </c:pt>
                <c:pt idx="3">
                  <c:v>Другие вопросы в области социальной политики </c:v>
                </c:pt>
              </c:strCache>
            </c:strRef>
          </c:cat>
          <c:val>
            <c:numRef>
              <c:f>Лист1!$B$2:$B$5</c:f>
              <c:numCache>
                <c:formatCode>#,##0.00</c:formatCode>
                <c:ptCount val="4"/>
                <c:pt idx="0">
                  <c:v>9795</c:v>
                </c:pt>
                <c:pt idx="1">
                  <c:v>116697</c:v>
                </c:pt>
                <c:pt idx="2">
                  <c:v>3765</c:v>
                </c:pt>
                <c:pt idx="3">
                  <c:v>7179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</c:strCache>
            </c:strRef>
          </c:tx>
          <c:cat>
            <c:strRef>
              <c:f>Лист1!$A$2:$A$5</c:f>
              <c:strCache>
                <c:ptCount val="4"/>
                <c:pt idx="0">
                  <c:v>Пенсионное обеспечение </c:v>
                </c:pt>
                <c:pt idx="1">
                  <c:v>Социальное обеспечение населения </c:v>
                </c:pt>
                <c:pt idx="2">
                  <c:v>Охрана семьи и детства </c:v>
                </c:pt>
                <c:pt idx="3">
                  <c:v>Другие вопросы в области социальной политики 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</c:numCache>
            </c:numRef>
          </c:val>
        </c:ser>
        <c:firstSliceAng val="0"/>
        <c:holeSize val="33"/>
      </c:doughnutChart>
    </c:plotArea>
    <c:plotVisOnly val="1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32"/>
  <c:chart>
    <c:plotArea>
      <c:layout>
        <c:manualLayout>
          <c:layoutTarget val="inner"/>
          <c:xMode val="edge"/>
          <c:yMode val="edge"/>
          <c:x val="0.14837315594171419"/>
          <c:y val="0.13949284936257694"/>
          <c:w val="0.82097550306211764"/>
          <c:h val="0.66580833017972663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2021 год</c:v>
                </c:pt>
              </c:strCache>
            </c:strRef>
          </c:tx>
          <c:spPr>
            <a:solidFill>
              <a:schemeClr val="accent5">
                <a:lumMod val="40000"/>
                <a:lumOff val="60000"/>
              </a:schemeClr>
            </a:solidFill>
          </c:spPr>
          <c:dLbls>
            <c:txPr>
              <a:bodyPr/>
              <a:lstStyle/>
              <a:p>
                <a:pPr>
                  <a:defRPr sz="1000"/>
                </a:pPr>
                <a:endParaRPr lang="ru-RU"/>
              </a:p>
            </c:txPr>
            <c:showVal val="1"/>
          </c:dLbls>
          <c:cat>
            <c:strRef>
              <c:f>Лист1!$A$2</c:f>
              <c:strCache>
                <c:ptCount val="1"/>
                <c:pt idx="0">
                  <c:v>Объём расходов</c:v>
                </c:pt>
              </c:strCache>
            </c:strRef>
          </c:cat>
          <c:val>
            <c:numRef>
              <c:f>Лист1!$B$2</c:f>
              <c:numCache>
                <c:formatCode>#,##0.0</c:formatCode>
                <c:ptCount val="1"/>
                <c:pt idx="0">
                  <c:v>31303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2022 год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</c:spPr>
          <c:dLbls>
            <c:txPr>
              <a:bodyPr/>
              <a:lstStyle/>
              <a:p>
                <a:pPr>
                  <a:defRPr sz="1000"/>
                </a:pPr>
                <a:endParaRPr lang="ru-RU"/>
              </a:p>
            </c:txPr>
            <c:showVal val="1"/>
          </c:dLbls>
          <c:cat>
            <c:strRef>
              <c:f>Лист1!$A$2</c:f>
              <c:strCache>
                <c:ptCount val="1"/>
                <c:pt idx="0">
                  <c:v>Объём расходов</c:v>
                </c:pt>
              </c:strCache>
            </c:strRef>
          </c:cat>
          <c:val>
            <c:numRef>
              <c:f>Лист1!$C$2</c:f>
              <c:numCache>
                <c:formatCode>#,##0.0</c:formatCode>
                <c:ptCount val="1"/>
                <c:pt idx="0">
                  <c:v>35409.4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2023 год</c:v>
                </c:pt>
              </c:strCache>
            </c:strRef>
          </c:tx>
          <c:spPr>
            <a:solidFill>
              <a:schemeClr val="bg2">
                <a:lumMod val="75000"/>
              </a:schemeClr>
            </a:solidFill>
          </c:spPr>
          <c:dLbls>
            <c:dLbl>
              <c:idx val="0"/>
              <c:layout>
                <c:manualLayout>
                  <c:x val="-1.9158596554740301E-3"/>
                  <c:y val="1.2331351468876877E-2"/>
                </c:manualLayout>
              </c:layout>
              <c:dLblPos val="outEnd"/>
              <c:showVal val="1"/>
            </c:dLbl>
            <c:txPr>
              <a:bodyPr/>
              <a:lstStyle/>
              <a:p>
                <a:pPr>
                  <a:defRPr sz="1000"/>
                </a:pPr>
                <a:endParaRPr lang="ru-RU"/>
              </a:p>
            </c:txPr>
            <c:dLblPos val="outEnd"/>
            <c:showVal val="1"/>
          </c:dLbls>
          <c:cat>
            <c:strRef>
              <c:f>Лист1!$A$2</c:f>
              <c:strCache>
                <c:ptCount val="1"/>
                <c:pt idx="0">
                  <c:v>Объём расходов</c:v>
                </c:pt>
              </c:strCache>
            </c:strRef>
          </c:cat>
          <c:val>
            <c:numRef>
              <c:f>Лист1!$D$2</c:f>
              <c:numCache>
                <c:formatCode>#,##0.0</c:formatCode>
                <c:ptCount val="1"/>
                <c:pt idx="0">
                  <c:v>220477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2024 год</c:v>
                </c:pt>
              </c:strCache>
            </c:strRef>
          </c:tx>
          <c:dLbls>
            <c:dLbl>
              <c:idx val="0"/>
              <c:layout>
                <c:manualLayout>
                  <c:x val="-1.9157088122605387E-3"/>
                  <c:y val="-2.2916586123496528E-2"/>
                </c:manualLayout>
              </c:layout>
              <c:showVal val="1"/>
            </c:dLbl>
            <c:txPr>
              <a:bodyPr/>
              <a:lstStyle/>
              <a:p>
                <a:pPr>
                  <a:defRPr sz="1000"/>
                </a:pPr>
                <a:endParaRPr lang="ru-RU"/>
              </a:p>
            </c:txPr>
            <c:showVal val="1"/>
          </c:dLbls>
          <c:cat>
            <c:strRef>
              <c:f>Лист1!$A$2</c:f>
              <c:strCache>
                <c:ptCount val="1"/>
                <c:pt idx="0">
                  <c:v>Объём расходов</c:v>
                </c:pt>
              </c:strCache>
            </c:strRef>
          </c:cat>
          <c:val>
            <c:numRef>
              <c:f>Лист1!$E$2</c:f>
              <c:numCache>
                <c:formatCode>#,##0.0</c:formatCode>
                <c:ptCount val="1"/>
                <c:pt idx="0">
                  <c:v>508213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2025 год</c:v>
                </c:pt>
              </c:strCache>
            </c:strRef>
          </c:tx>
          <c:dLbls>
            <c:dLbl>
              <c:idx val="0"/>
              <c:layout>
                <c:manualLayout>
                  <c:x val="3.8314176245210752E-3"/>
                  <c:y val="2.702703661312221E-2"/>
                </c:manualLayout>
              </c:layout>
              <c:spPr/>
              <c:txPr>
                <a:bodyPr/>
                <a:lstStyle/>
                <a:p>
                  <a:pPr>
                    <a:defRPr sz="1000"/>
                  </a:pPr>
                  <a:endParaRPr lang="ru-RU"/>
                </a:p>
              </c:txPr>
              <c:showVal val="1"/>
            </c:dLbl>
            <c:txPr>
              <a:bodyPr/>
              <a:lstStyle/>
              <a:p>
                <a:pPr>
                  <a:defRPr sz="900"/>
                </a:pPr>
                <a:endParaRPr lang="ru-RU"/>
              </a:p>
            </c:txPr>
            <c:showVal val="1"/>
          </c:dLbls>
          <c:cat>
            <c:strRef>
              <c:f>Лист1!$A$2</c:f>
              <c:strCache>
                <c:ptCount val="1"/>
                <c:pt idx="0">
                  <c:v>Объём расходов</c:v>
                </c:pt>
              </c:strCache>
            </c:strRef>
          </c:cat>
          <c:val>
            <c:numRef>
              <c:f>Лист1!$F$2</c:f>
              <c:numCache>
                <c:formatCode>#,##0.0</c:formatCode>
                <c:ptCount val="1"/>
                <c:pt idx="0">
                  <c:v>690010</c:v>
                </c:pt>
              </c:numCache>
            </c:numRef>
          </c:val>
        </c:ser>
        <c:gapWidth val="76"/>
        <c:axId val="174090880"/>
        <c:axId val="174113152"/>
      </c:barChart>
      <c:catAx>
        <c:axId val="174090880"/>
        <c:scaling>
          <c:orientation val="minMax"/>
        </c:scaling>
        <c:delete val="1"/>
        <c:axPos val="b"/>
        <c:tickLblPos val="none"/>
        <c:crossAx val="174113152"/>
        <c:crosses val="autoZero"/>
        <c:auto val="1"/>
        <c:lblAlgn val="ctr"/>
        <c:lblOffset val="100"/>
      </c:catAx>
      <c:valAx>
        <c:axId val="174113152"/>
        <c:scaling>
          <c:orientation val="minMax"/>
          <c:max val="700000"/>
          <c:min val="0"/>
        </c:scaling>
        <c:axPos val="l"/>
        <c:majorGridlines/>
        <c:numFmt formatCode="#,##0.0" sourceLinked="1"/>
        <c:tickLblPos val="nextTo"/>
        <c:txPr>
          <a:bodyPr/>
          <a:lstStyle/>
          <a:p>
            <a:pPr>
              <a:defRPr sz="1400"/>
            </a:pPr>
            <a:endParaRPr lang="ru-RU"/>
          </a:p>
        </c:txPr>
        <c:crossAx val="174090880"/>
        <c:crosses val="autoZero"/>
        <c:crossBetween val="between"/>
        <c:majorUnit val="50000"/>
      </c:valAx>
    </c:plotArea>
    <c:legend>
      <c:legendPos val="b"/>
      <c:layout>
        <c:manualLayout>
          <c:xMode val="edge"/>
          <c:yMode val="edge"/>
          <c:x val="0.18441865025492746"/>
          <c:y val="0.8655020700279985"/>
          <c:w val="0.76345913657345921"/>
          <c:h val="0.10022874816593551"/>
        </c:manualLayout>
      </c:layout>
      <c:txPr>
        <a:bodyPr/>
        <a:lstStyle/>
        <a:p>
          <a:pPr>
            <a:defRPr sz="1400"/>
          </a:pPr>
          <a:endParaRPr lang="ru-RU"/>
        </a:p>
      </c:txPr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0.15698090682258259"/>
          <c:y val="0"/>
          <c:w val="0.92322604986876156"/>
          <c:h val="1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spPr>
              <a:solidFill>
                <a:srgbClr val="FFC000"/>
              </a:solidFill>
            </c:spPr>
          </c:dPt>
          <c:dPt>
            <c:idx val="1"/>
            <c:spPr>
              <a:solidFill>
                <a:schemeClr val="accent2">
                  <a:lumMod val="60000"/>
                  <a:lumOff val="40000"/>
                </a:schemeClr>
              </a:solidFill>
            </c:spPr>
          </c:dPt>
          <c:dPt>
            <c:idx val="2"/>
            <c:spPr>
              <a:solidFill>
                <a:srgbClr val="FA6D2E"/>
              </a:solidFill>
            </c:spPr>
          </c:dPt>
          <c:dLbls>
            <c:dLbl>
              <c:idx val="3"/>
              <c:layout>
                <c:manualLayout>
                  <c:x val="-1.3378189766413339E-2"/>
                  <c:y val="-8.7626186149808202E-2"/>
                </c:manualLayout>
              </c:layout>
              <c:showPercent val="1"/>
            </c:dLbl>
            <c:dLbl>
              <c:idx val="4"/>
              <c:layout>
                <c:manualLayout>
                  <c:x val="3.3444816053511892E-3"/>
                  <c:y val="-8.1019584090450195E-2"/>
                </c:manualLayout>
              </c:layout>
              <c:showPercent val="1"/>
            </c:dLbl>
            <c:txPr>
              <a:bodyPr/>
              <a:lstStyle/>
              <a:p>
                <a:pPr>
                  <a:defRPr sz="900"/>
                </a:pPr>
                <a:endParaRPr lang="ru-RU"/>
              </a:p>
            </c:txPr>
            <c:showPercent val="1"/>
            <c:showLeaderLines val="1"/>
          </c:dLbls>
          <c:cat>
            <c:strRef>
              <c:f>Лист1!$A$2:$A$4</c:f>
              <c:strCache>
                <c:ptCount val="3"/>
                <c:pt idx="0">
                  <c:v>Жилищное хозяйство</c:v>
                </c:pt>
                <c:pt idx="1">
                  <c:v>Коммунальное хозяйство</c:v>
                </c:pt>
                <c:pt idx="2">
                  <c:v>Благоустройство</c:v>
                </c:pt>
              </c:strCache>
            </c:strRef>
          </c:cat>
          <c:val>
            <c:numRef>
              <c:f>Лист1!$B$2:$B$4</c:f>
              <c:numCache>
                <c:formatCode>0.0</c:formatCode>
                <c:ptCount val="3"/>
                <c:pt idx="0">
                  <c:v>78953</c:v>
                </c:pt>
                <c:pt idx="1">
                  <c:v>570521</c:v>
                </c:pt>
                <c:pt idx="2">
                  <c:v>40536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</c:strCache>
            </c:strRef>
          </c:tx>
          <c:cat>
            <c:strRef>
              <c:f>Лист1!$A$2:$A$4</c:f>
              <c:strCache>
                <c:ptCount val="3"/>
                <c:pt idx="0">
                  <c:v>Жилищное хозяйство</c:v>
                </c:pt>
                <c:pt idx="1">
                  <c:v>Коммунальное хозяйство</c:v>
                </c:pt>
                <c:pt idx="2">
                  <c:v>Благоустройство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</c:numCache>
            </c:numRef>
          </c:val>
        </c:ser>
        <c:firstSliceAng val="0"/>
        <c:holeSize val="33"/>
      </c:doughnutChart>
    </c:plotArea>
    <c:plotVisOnly val="1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7"/>
  <c:chart>
    <c:title>
      <c:tx>
        <c:rich>
          <a:bodyPr/>
          <a:lstStyle/>
          <a:p>
            <a:pPr>
              <a:defRPr/>
            </a:pPr>
            <a:r>
              <a:rPr lang="ru-RU" sz="1400" b="0" dirty="0" smtClean="0"/>
              <a:t>на 01.01.2026г.</a:t>
            </a:r>
          </a:p>
          <a:p>
            <a:pPr>
              <a:defRPr/>
            </a:pPr>
            <a:r>
              <a:rPr lang="ru-RU" sz="1400" b="0" u="sng" dirty="0" smtClean="0"/>
              <a:t>66 432 143,01 руб</a:t>
            </a:r>
            <a:r>
              <a:rPr lang="ru-RU" sz="1400" b="0" dirty="0" smtClean="0"/>
              <a:t>.</a:t>
            </a:r>
            <a:endParaRPr lang="ru-RU" sz="1400" b="0" dirty="0"/>
          </a:p>
        </c:rich>
      </c:tx>
      <c:layout>
        <c:manualLayout>
          <c:xMode val="edge"/>
          <c:yMode val="edge"/>
          <c:x val="0.2834423822022249"/>
          <c:y val="0.42291666666666689"/>
        </c:manualLayout>
      </c:layout>
    </c:title>
    <c:plotArea>
      <c:layout/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Бюджетные кредиты</c:v>
                </c:pt>
              </c:strCache>
            </c:strRef>
          </c:tx>
          <c:dLbls>
            <c:dLbl>
              <c:idx val="0"/>
              <c:layout>
                <c:manualLayout>
                  <c:x val="-6.746031746031747E-2"/>
                  <c:y val="2.5000000000000081E-2"/>
                </c:manualLayout>
              </c:layout>
              <c:showPercent val="1"/>
            </c:dLbl>
            <c:txPr>
              <a:bodyPr/>
              <a:lstStyle/>
              <a:p>
                <a:pPr>
                  <a:defRPr sz="1200"/>
                </a:pPr>
                <a:endParaRPr lang="ru-RU"/>
              </a:p>
            </c:txPr>
            <c:showPercent val="1"/>
            <c:showLeaderLines val="1"/>
          </c:dLbls>
          <c:cat>
            <c:strRef>
              <c:f>Лист1!$A$2</c:f>
              <c:strCache>
                <c:ptCount val="1"/>
                <c:pt idx="0">
                  <c:v>па 01.01.2026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Муниципальные гарантии</c:v>
                </c:pt>
              </c:strCache>
            </c:strRef>
          </c:tx>
          <c:dLbls>
            <c:dLbl>
              <c:idx val="0"/>
              <c:layout>
                <c:manualLayout>
                  <c:x val="-0.15476190476190488"/>
                  <c:y val="0.30416666666666686"/>
                </c:manualLayout>
              </c:layout>
              <c:tx>
                <c:rich>
                  <a:bodyPr/>
                  <a:lstStyle/>
                  <a:p>
                    <a:r>
                      <a:rPr lang="en-US" sz="1100" dirty="0"/>
                      <a:t>100%</a:t>
                    </a:r>
                  </a:p>
                </c:rich>
              </c:tx>
              <c:showPercent val="1"/>
            </c:dLbl>
            <c:showPercent val="1"/>
            <c:showLeaderLines val="1"/>
          </c:dLbls>
          <c:cat>
            <c:strRef>
              <c:f>Лист1!$A$2</c:f>
              <c:strCache>
                <c:ptCount val="1"/>
                <c:pt idx="0">
                  <c:v>па 01.01.2026</c:v>
                </c:pt>
              </c:strCache>
            </c:strRef>
          </c:cat>
          <c:val>
            <c:numRef>
              <c:f>Лист1!$C$2</c:f>
              <c:numCache>
                <c:formatCode>#,##0.00</c:formatCode>
                <c:ptCount val="1"/>
                <c:pt idx="0">
                  <c:v>66432143.010000005</c:v>
                </c:pt>
              </c:numCache>
            </c:numRef>
          </c:val>
        </c:ser>
        <c:dLbls>
          <c:showPercent val="1"/>
        </c:dLbls>
        <c:firstSliceAng val="257"/>
        <c:holeSize val="50"/>
      </c:doughnutChart>
    </c:plotArea>
    <c:plotVisOnly val="1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0.23611111111111116"/>
          <c:y val="0.16435185185185186"/>
          <c:w val="0.66269841269841412"/>
          <c:h val="0.77314814814814858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Бюджетные кредиты</c:v>
                </c:pt>
              </c:strCache>
            </c:strRef>
          </c:tx>
          <c:spPr>
            <a:solidFill>
              <a:schemeClr val="accent6">
                <a:lumMod val="40000"/>
                <a:lumOff val="60000"/>
              </a:schemeClr>
            </a:solidFill>
          </c:spPr>
          <c:dPt>
            <c:idx val="0"/>
            <c:spPr>
              <a:solidFill>
                <a:srgbClr val="92D050"/>
              </a:solidFill>
            </c:spPr>
          </c:dPt>
          <c:cat>
            <c:strRef>
              <c:f>Лист1!$A$2</c:f>
              <c:strCache>
                <c:ptCount val="1"/>
                <c:pt idx="0">
                  <c:v>Кв. 1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Муниципальные гарантии</c:v>
                </c:pt>
              </c:strCache>
            </c:strRef>
          </c:tx>
          <c:cat>
            <c:strRef>
              <c:f>Лист1!$A$2</c:f>
              <c:strCache>
                <c:ptCount val="1"/>
                <c:pt idx="0">
                  <c:v>Кв. 1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</c:ser>
        <c:firstSliceAng val="257"/>
        <c:holeSize val="58"/>
      </c:doughnutChart>
      <c:spPr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c:spPr>
    </c:plotArea>
    <c:plotVisOnly val="1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8.0043859649122806E-2"/>
          <c:y val="0"/>
          <c:w val="0.81469298245614064"/>
          <c:h val="1"/>
        </c:manualLayout>
      </c:layout>
      <c:doughnutChart>
        <c:varyColors val="1"/>
        <c:firstSliceAng val="257"/>
        <c:holeSize val="48"/>
      </c:doughnutChart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8.0043859649122806E-2"/>
          <c:y val="0"/>
          <c:w val="0.81469298245614064"/>
          <c:h val="1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olidFill>
              <a:schemeClr val="accent6">
                <a:lumMod val="40000"/>
                <a:lumOff val="60000"/>
              </a:schemeClr>
            </a:solidFill>
          </c:spPr>
          <c:dPt>
            <c:idx val="0"/>
            <c:explosion val="1"/>
            <c:spPr>
              <a:solidFill>
                <a:srgbClr val="92D050"/>
              </a:solidFill>
            </c:spPr>
          </c:dPt>
          <c:dPt>
            <c:idx val="1"/>
            <c:spPr>
              <a:solidFill>
                <a:srgbClr val="00B0F0"/>
              </a:solidFill>
            </c:spPr>
          </c:dPt>
          <c:dPt>
            <c:idx val="2"/>
            <c:spPr>
              <a:solidFill>
                <a:srgbClr val="FA6D2E"/>
              </a:solidFill>
            </c:spPr>
          </c:dPt>
          <c:dPt>
            <c:idx val="3"/>
            <c:spPr>
              <a:solidFill>
                <a:srgbClr val="00B050"/>
              </a:solidFill>
            </c:spPr>
          </c:dPt>
          <c:dPt>
            <c:idx val="4"/>
            <c:spPr>
              <a:solidFill>
                <a:srgbClr val="FFD13F"/>
              </a:solidFill>
            </c:spPr>
          </c:dPt>
          <c:dLbls>
            <c:dLbl>
              <c:idx val="3"/>
              <c:layout/>
              <c:tx>
                <c:rich>
                  <a:bodyPr/>
                  <a:lstStyle/>
                  <a:p>
                    <a:r>
                      <a:rPr lang="ru-RU" smtClean="0"/>
                      <a:t>7%</a:t>
                    </a:r>
                    <a:endParaRPr lang="ru-RU"/>
                  </a:p>
                </c:rich>
              </c:tx>
              <c:showPercent val="1"/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ru-RU" smtClean="0"/>
                      <a:t>1%</a:t>
                    </a:r>
                    <a:endParaRPr lang="ru-RU"/>
                  </a:p>
                </c:rich>
              </c:tx>
              <c:showPercent val="1"/>
            </c:dLbl>
            <c:txPr>
              <a:bodyPr/>
              <a:lstStyle/>
              <a:p>
                <a:pPr>
                  <a:defRPr sz="1100" baseline="0"/>
                </a:pPr>
                <a:endParaRPr lang="ru-RU"/>
              </a:p>
            </c:txPr>
            <c:showPercent val="1"/>
            <c:showLeaderLines val="1"/>
          </c:dLbls>
          <c:cat>
            <c:strRef>
              <c:f>Лист1!$A$2:$A$6</c:f>
              <c:strCache>
                <c:ptCount val="5"/>
                <c:pt idx="0">
                  <c:v>Развитие образования</c:v>
                </c:pt>
                <c:pt idx="1">
                  <c:v>Социальная поддержка граждан</c:v>
                </c:pt>
                <c:pt idx="2">
                  <c:v>Развитие кадровой политики</c:v>
                </c:pt>
                <c:pt idx="3">
                  <c:v>Развитие культуры</c:v>
                </c:pt>
                <c:pt idx="4">
                  <c:v>Прочие программы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856063819.37</c:v>
                </c:pt>
                <c:pt idx="1">
                  <c:v>819793781.22000003</c:v>
                </c:pt>
                <c:pt idx="2">
                  <c:v>206915</c:v>
                </c:pt>
                <c:pt idx="3">
                  <c:v>117532811</c:v>
                </c:pt>
              </c:numCache>
            </c:numRef>
          </c:val>
        </c:ser>
        <c:firstSliceAng val="257"/>
        <c:holeSize val="48"/>
      </c:doughnutChart>
    </c:plotArea>
    <c:plotVisOnly val="1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5.png"/></Relationships>
</file>

<file path=ppt/diagrams/_rels/data4.xml.rels><?xml version="1.0" encoding="UTF-8" standalone="yes"?>
<Relationships xmlns="http://schemas.openxmlformats.org/package/2006/relationships"><Relationship Id="rId1" Type="http://schemas.openxmlformats.org/officeDocument/2006/relationships/image" Target="../media/image25.png"/></Relationships>
</file>

<file path=ppt/diagrams/_rels/data7.xml.rels><?xml version="1.0" encoding="UTF-8" standalone="yes"?>
<Relationships xmlns="http://schemas.openxmlformats.org/package/2006/relationships"><Relationship Id="rId1" Type="http://schemas.openxmlformats.org/officeDocument/2006/relationships/image" Target="../media/image25.png"/></Relationships>
</file>

<file path=ppt/diagrams/_rels/data9.xml.rels><?xml version="1.0" encoding="UTF-8" standalone="yes"?>
<Relationships xmlns="http://schemas.openxmlformats.org/package/2006/relationships"><Relationship Id="rId1" Type="http://schemas.openxmlformats.org/officeDocument/2006/relationships/image" Target="../media/image25.png"/></Relationships>
</file>

<file path=ppt/diagrams/_rels/data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25.png"/></Relationships>
</file>

<file path=ppt/diagrams/_rels/data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5.png"/></Relationships>
</file>

<file path=ppt/diagrams/_rels/data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5.png"/></Relationships>
</file>

<file path=ppt/diagrams/_rels/data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25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886B79B-40EB-481E-92CC-501458AB2241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F50CDE5-A392-4297-8001-A391907B4795}">
      <dgm:prSet custT="1"/>
      <dgm:spPr/>
      <dgm:t>
        <a:bodyPr/>
        <a:lstStyle/>
        <a:p>
          <a:pPr rtl="0"/>
          <a:r>
            <a:rPr lang="ru-RU" sz="1600" b="1" dirty="0" smtClean="0">
              <a:latin typeface="Liberation Serif" pitchFamily="18" charset="0"/>
              <a:ea typeface="Liberation Serif" pitchFamily="18" charset="0"/>
              <a:cs typeface="Liberation Serif" pitchFamily="18" charset="0"/>
            </a:rPr>
            <a:t>Муниципальная программа «Социально-экономическое развитие Шалинского муниципального округа до 2030 года»</a:t>
          </a:r>
          <a:endParaRPr lang="ru-RU" sz="1600" dirty="0">
            <a:latin typeface="Liberation Serif" pitchFamily="18" charset="0"/>
            <a:ea typeface="Liberation Serif" pitchFamily="18" charset="0"/>
            <a:cs typeface="Liberation Serif" pitchFamily="18" charset="0"/>
          </a:endParaRPr>
        </a:p>
      </dgm:t>
    </dgm:pt>
    <dgm:pt modelId="{A4544066-2982-4CE0-B7C8-F02BDFD52D1A}" type="parTrans" cxnId="{B18233AD-4AAA-4312-BE54-0C3341FBA83D}">
      <dgm:prSet/>
      <dgm:spPr/>
      <dgm:t>
        <a:bodyPr/>
        <a:lstStyle/>
        <a:p>
          <a:endParaRPr lang="ru-RU"/>
        </a:p>
      </dgm:t>
    </dgm:pt>
    <dgm:pt modelId="{E2EE13E7-7D9D-4752-B3DE-E46443E4AD30}" type="sibTrans" cxnId="{B18233AD-4AAA-4312-BE54-0C3341FBA83D}">
      <dgm:prSet/>
      <dgm:spPr/>
      <dgm:t>
        <a:bodyPr/>
        <a:lstStyle/>
        <a:p>
          <a:endParaRPr lang="ru-RU"/>
        </a:p>
      </dgm:t>
    </dgm:pt>
    <dgm:pt modelId="{5BB01D90-F27A-4D46-9E11-280FE7403049}" type="pres">
      <dgm:prSet presAssocID="{9886B79B-40EB-481E-92CC-501458AB2241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5FFE145-0423-49FD-AE5C-046E05CFB1A3}" type="pres">
      <dgm:prSet presAssocID="{1F50CDE5-A392-4297-8001-A391907B4795}" presName="composite" presStyleCnt="0"/>
      <dgm:spPr/>
    </dgm:pt>
    <dgm:pt modelId="{513BFF68-8C20-438B-98C1-85E3B98C3AF2}" type="pres">
      <dgm:prSet presAssocID="{1F50CDE5-A392-4297-8001-A391907B4795}" presName="imgShp" presStyleLbl="fgImgPlace1" presStyleIdx="0" presStyleCnt="1" custLinFactX="-100000" custLinFactNeighborX="-196226" custLinFactNeighborY="-19072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B645E707-ABA9-413B-B09E-30706098552C}" type="pres">
      <dgm:prSet presAssocID="{1F50CDE5-A392-4297-8001-A391907B4795}" presName="txShp" presStyleLbl="node1" presStyleIdx="0" presStyleCnt="1" custScaleX="15037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18233AD-4AAA-4312-BE54-0C3341FBA83D}" srcId="{9886B79B-40EB-481E-92CC-501458AB2241}" destId="{1F50CDE5-A392-4297-8001-A391907B4795}" srcOrd="0" destOrd="0" parTransId="{A4544066-2982-4CE0-B7C8-F02BDFD52D1A}" sibTransId="{E2EE13E7-7D9D-4752-B3DE-E46443E4AD30}"/>
    <dgm:cxn modelId="{D2026FC6-861C-4DC7-AB8C-B0EA19BCB0D2}" type="presOf" srcId="{9886B79B-40EB-481E-92CC-501458AB2241}" destId="{5BB01D90-F27A-4D46-9E11-280FE7403049}" srcOrd="0" destOrd="0" presId="urn:microsoft.com/office/officeart/2005/8/layout/vList3"/>
    <dgm:cxn modelId="{581476C2-5397-440E-9680-62AE21A713D4}" type="presOf" srcId="{1F50CDE5-A392-4297-8001-A391907B4795}" destId="{B645E707-ABA9-413B-B09E-30706098552C}" srcOrd="0" destOrd="0" presId="urn:microsoft.com/office/officeart/2005/8/layout/vList3"/>
    <dgm:cxn modelId="{12FC0A17-DB7F-43F6-AF3B-7D1A8A7831D3}" type="presParOf" srcId="{5BB01D90-F27A-4D46-9E11-280FE7403049}" destId="{35FFE145-0423-49FD-AE5C-046E05CFB1A3}" srcOrd="0" destOrd="0" presId="urn:microsoft.com/office/officeart/2005/8/layout/vList3"/>
    <dgm:cxn modelId="{99049F1A-9C28-48B0-830C-BC9D58BFBDEF}" type="presParOf" srcId="{35FFE145-0423-49FD-AE5C-046E05CFB1A3}" destId="{513BFF68-8C20-438B-98C1-85E3B98C3AF2}" srcOrd="0" destOrd="0" presId="urn:microsoft.com/office/officeart/2005/8/layout/vList3"/>
    <dgm:cxn modelId="{1B5DCA26-5B39-45AC-8928-49638ECC5E4A}" type="presParOf" srcId="{35FFE145-0423-49FD-AE5C-046E05CFB1A3}" destId="{B645E707-ABA9-413B-B09E-30706098552C}" srcOrd="1" destOrd="0" presId="urn:microsoft.com/office/officeart/2005/8/layout/vList3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156BE11-57EF-4BF6-BC62-6E4CF1203642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99BF0C6-A22B-46C7-872D-185F4C837445}">
      <dgm:prSet phldrT="[Текст]"/>
      <dgm:spPr/>
      <dgm:t>
        <a:bodyPr/>
        <a:lstStyle/>
        <a:p>
          <a:r>
            <a:rPr lang="ru-RU" smtClean="0"/>
            <a:t>1</a:t>
          </a:r>
          <a:endParaRPr lang="ru-RU" dirty="0"/>
        </a:p>
      </dgm:t>
    </dgm:pt>
    <dgm:pt modelId="{61DDD3EE-5457-40FB-8CDA-C68F44FFD44E}" type="parTrans" cxnId="{B9258D95-8BE2-4803-AA57-41C2A9E18FE7}">
      <dgm:prSet/>
      <dgm:spPr/>
      <dgm:t>
        <a:bodyPr/>
        <a:lstStyle/>
        <a:p>
          <a:endParaRPr lang="ru-RU"/>
        </a:p>
      </dgm:t>
    </dgm:pt>
    <dgm:pt modelId="{35D4AD78-796C-471C-9271-6C70D7D4BAB9}" type="sibTrans" cxnId="{B9258D95-8BE2-4803-AA57-41C2A9E18FE7}">
      <dgm:prSet/>
      <dgm:spPr/>
      <dgm:t>
        <a:bodyPr/>
        <a:lstStyle/>
        <a:p>
          <a:endParaRPr lang="ru-RU"/>
        </a:p>
      </dgm:t>
    </dgm:pt>
    <dgm:pt modelId="{12BA14C3-EA0D-4A44-8314-0C4BC5FF36A8}">
      <dgm:prSet phldrT="[Текст]"/>
      <dgm:spPr/>
      <dgm:t>
        <a:bodyPr/>
        <a:lstStyle/>
        <a:p>
          <a:r>
            <a:rPr lang="ru-RU" dirty="0" smtClean="0"/>
            <a:t>2</a:t>
          </a:r>
          <a:endParaRPr lang="ru-RU" dirty="0"/>
        </a:p>
      </dgm:t>
    </dgm:pt>
    <dgm:pt modelId="{F12D954B-1D4E-4EB8-9F9A-8FF194D81CFA}" type="parTrans" cxnId="{AB9C9B57-B73B-43E3-8300-8A3268C3CAE9}">
      <dgm:prSet/>
      <dgm:spPr/>
      <dgm:t>
        <a:bodyPr/>
        <a:lstStyle/>
        <a:p>
          <a:endParaRPr lang="ru-RU"/>
        </a:p>
      </dgm:t>
    </dgm:pt>
    <dgm:pt modelId="{B06398DD-E4BB-444D-8DA2-E3B5FD137BE1}" type="sibTrans" cxnId="{AB9C9B57-B73B-43E3-8300-8A3268C3CAE9}">
      <dgm:prSet/>
      <dgm:spPr/>
      <dgm:t>
        <a:bodyPr/>
        <a:lstStyle/>
        <a:p>
          <a:endParaRPr lang="ru-RU"/>
        </a:p>
      </dgm:t>
    </dgm:pt>
    <dgm:pt modelId="{27F79D6A-2D71-4A35-B061-4E1A6E268BA8}">
      <dgm:prSet phldrT="[Текст]" custT="1"/>
      <dgm:spPr/>
      <dgm:t>
        <a:bodyPr/>
        <a:lstStyle/>
        <a:p>
          <a:pPr algn="l"/>
          <a:r>
            <a:rPr lang="ru-RU" sz="1200" b="1" dirty="0" smtClean="0">
              <a:latin typeface="Liberation Serif" pitchFamily="18" charset="0"/>
              <a:ea typeface="Liberation Serif" pitchFamily="18" charset="0"/>
              <a:cs typeface="Liberation Serif" pitchFamily="18" charset="0"/>
            </a:rPr>
            <a:t>Подпрограмма «Обеспечение  общественной безопасности на территории Шалинского муниципального округа до 2030 года»</a:t>
          </a:r>
          <a:endParaRPr lang="ru-RU" sz="1200" b="1" dirty="0">
            <a:latin typeface="Liberation Serif" pitchFamily="18" charset="0"/>
            <a:ea typeface="Liberation Serif" pitchFamily="18" charset="0"/>
            <a:cs typeface="Liberation Serif" pitchFamily="18" charset="0"/>
          </a:endParaRPr>
        </a:p>
      </dgm:t>
    </dgm:pt>
    <dgm:pt modelId="{33EF7E8D-3C78-4132-ACE2-FB2CA68F7ACA}" type="parTrans" cxnId="{A68F0C33-DDB1-4BE1-80CE-FF0119B94093}">
      <dgm:prSet/>
      <dgm:spPr/>
      <dgm:t>
        <a:bodyPr/>
        <a:lstStyle/>
        <a:p>
          <a:endParaRPr lang="ru-RU"/>
        </a:p>
      </dgm:t>
    </dgm:pt>
    <dgm:pt modelId="{A79B5996-7FFB-4211-9DFB-7D69C08755E9}" type="sibTrans" cxnId="{A68F0C33-DDB1-4BE1-80CE-FF0119B94093}">
      <dgm:prSet/>
      <dgm:spPr/>
      <dgm:t>
        <a:bodyPr/>
        <a:lstStyle/>
        <a:p>
          <a:endParaRPr lang="ru-RU"/>
        </a:p>
      </dgm:t>
    </dgm:pt>
    <dgm:pt modelId="{0722761E-EA03-4244-A79C-0E1AD01F733A}">
      <dgm:prSet phldrT="[Текст]"/>
      <dgm:spPr/>
      <dgm:t>
        <a:bodyPr/>
        <a:lstStyle/>
        <a:p>
          <a:r>
            <a:rPr lang="ru-RU" dirty="0" smtClean="0"/>
            <a:t>3</a:t>
          </a:r>
          <a:endParaRPr lang="ru-RU" dirty="0"/>
        </a:p>
      </dgm:t>
    </dgm:pt>
    <dgm:pt modelId="{825935F1-9220-4A57-A8E7-EA262D2AC1CB}" type="parTrans" cxnId="{EBBAA49C-2E67-4DB0-8982-46AD6635F75D}">
      <dgm:prSet/>
      <dgm:spPr/>
      <dgm:t>
        <a:bodyPr/>
        <a:lstStyle/>
        <a:p>
          <a:endParaRPr lang="ru-RU"/>
        </a:p>
      </dgm:t>
    </dgm:pt>
    <dgm:pt modelId="{045AFA44-7B45-4FA0-8280-C501757594B7}" type="sibTrans" cxnId="{EBBAA49C-2E67-4DB0-8982-46AD6635F75D}">
      <dgm:prSet/>
      <dgm:spPr/>
      <dgm:t>
        <a:bodyPr/>
        <a:lstStyle/>
        <a:p>
          <a:endParaRPr lang="ru-RU"/>
        </a:p>
      </dgm:t>
    </dgm:pt>
    <dgm:pt modelId="{3FDA602E-16FF-4178-8153-17F42E8740D1}">
      <dgm:prSet phldrT="[Текст]" custT="1"/>
      <dgm:spPr/>
      <dgm:t>
        <a:bodyPr/>
        <a:lstStyle/>
        <a:p>
          <a:pPr algn="l"/>
          <a:r>
            <a:rPr lang="ru-RU" sz="1200" b="1" dirty="0" smtClean="0">
              <a:latin typeface="Liberation Serif" pitchFamily="18" charset="0"/>
              <a:ea typeface="Liberation Serif" pitchFamily="18" charset="0"/>
              <a:cs typeface="Liberation Serif" pitchFamily="18" charset="0"/>
            </a:rPr>
            <a:t>Подпрограмма «Развитие транспорта,  дорожного хозяйства, связи и информационных технологий Шалинского муниципального округа до 2030 года»</a:t>
          </a:r>
          <a:endParaRPr lang="ru-RU" sz="1100" b="1" dirty="0">
            <a:latin typeface="Liberation Serif" pitchFamily="18" charset="0"/>
            <a:ea typeface="Liberation Serif" pitchFamily="18" charset="0"/>
            <a:cs typeface="Liberation Serif" pitchFamily="18" charset="0"/>
          </a:endParaRPr>
        </a:p>
      </dgm:t>
    </dgm:pt>
    <dgm:pt modelId="{361810FE-4B7E-4E38-8C3A-6EA185E89D3D}" type="parTrans" cxnId="{6A4CE323-BF60-4A49-BB41-3493C2A64CFC}">
      <dgm:prSet/>
      <dgm:spPr/>
      <dgm:t>
        <a:bodyPr/>
        <a:lstStyle/>
        <a:p>
          <a:endParaRPr lang="ru-RU"/>
        </a:p>
      </dgm:t>
    </dgm:pt>
    <dgm:pt modelId="{BE0C0A05-836C-48E1-AE94-0137FD4A1314}" type="sibTrans" cxnId="{6A4CE323-BF60-4A49-BB41-3493C2A64CFC}">
      <dgm:prSet/>
      <dgm:spPr/>
      <dgm:t>
        <a:bodyPr/>
        <a:lstStyle/>
        <a:p>
          <a:endParaRPr lang="ru-RU"/>
        </a:p>
      </dgm:t>
    </dgm:pt>
    <dgm:pt modelId="{B1EBA316-B001-4508-9929-EF13A900457C}">
      <dgm:prSet phldrT="[Текст]" custT="1"/>
      <dgm:spPr/>
      <dgm:t>
        <a:bodyPr/>
        <a:lstStyle/>
        <a:p>
          <a:pPr algn="ctr"/>
          <a:r>
            <a:rPr lang="ru-RU" sz="1200" b="1" dirty="0" smtClean="0">
              <a:solidFill>
                <a:srgbClr val="7030A0"/>
              </a:solidFill>
              <a:latin typeface="Liberation Serif" pitchFamily="18" charset="0"/>
              <a:ea typeface="Liberation Serif" pitchFamily="18" charset="0"/>
              <a:cs typeface="Liberation Serif" pitchFamily="18" charset="0"/>
            </a:rPr>
            <a:t>Исполнено –  5 546 629,20 руб.</a:t>
          </a:r>
          <a:endParaRPr lang="ru-RU" sz="1200" b="1" dirty="0">
            <a:solidFill>
              <a:srgbClr val="7030A0"/>
            </a:solidFill>
            <a:latin typeface="Liberation Serif" pitchFamily="18" charset="0"/>
            <a:ea typeface="Liberation Serif" pitchFamily="18" charset="0"/>
            <a:cs typeface="Liberation Serif" pitchFamily="18" charset="0"/>
          </a:endParaRPr>
        </a:p>
      </dgm:t>
    </dgm:pt>
    <dgm:pt modelId="{ED12A23F-6BD6-4FF8-8B73-CDC45C90F961}" type="parTrans" cxnId="{65F96BF7-D7BA-490D-997F-F90E4845388D}">
      <dgm:prSet/>
      <dgm:spPr/>
      <dgm:t>
        <a:bodyPr/>
        <a:lstStyle/>
        <a:p>
          <a:endParaRPr lang="ru-RU"/>
        </a:p>
      </dgm:t>
    </dgm:pt>
    <dgm:pt modelId="{E63E5FE2-0335-455F-8415-9FDFD219BD57}" type="sibTrans" cxnId="{65F96BF7-D7BA-490D-997F-F90E4845388D}">
      <dgm:prSet/>
      <dgm:spPr/>
      <dgm:t>
        <a:bodyPr/>
        <a:lstStyle/>
        <a:p>
          <a:endParaRPr lang="ru-RU"/>
        </a:p>
      </dgm:t>
    </dgm:pt>
    <dgm:pt modelId="{F499D732-AE58-4A4F-83E4-C30BC4A4939E}">
      <dgm:prSet custT="1"/>
      <dgm:spPr/>
      <dgm:t>
        <a:bodyPr/>
        <a:lstStyle/>
        <a:p>
          <a:pPr algn="ctr"/>
          <a:r>
            <a:rPr lang="ru-RU" sz="1200" b="1" dirty="0" smtClean="0">
              <a:solidFill>
                <a:srgbClr val="7030A0"/>
              </a:solidFill>
              <a:latin typeface="Liberation Serif" pitchFamily="18" charset="0"/>
              <a:ea typeface="Liberation Serif" pitchFamily="18" charset="0"/>
              <a:cs typeface="Liberation Serif" pitchFamily="18" charset="0"/>
            </a:rPr>
            <a:t>План - 19 909 636,72 руб.</a:t>
          </a:r>
          <a:endParaRPr lang="ru-RU" sz="1200" b="1" dirty="0">
            <a:solidFill>
              <a:srgbClr val="7030A0"/>
            </a:solidFill>
            <a:latin typeface="Liberation Serif" pitchFamily="18" charset="0"/>
            <a:ea typeface="Liberation Serif" pitchFamily="18" charset="0"/>
            <a:cs typeface="Liberation Serif" pitchFamily="18" charset="0"/>
          </a:endParaRPr>
        </a:p>
      </dgm:t>
    </dgm:pt>
    <dgm:pt modelId="{E17CEAFB-E4CD-450B-8400-946D5EDDCC12}" type="parTrans" cxnId="{90EFD834-3011-4CB7-A42A-8A7A269A563D}">
      <dgm:prSet/>
      <dgm:spPr/>
      <dgm:t>
        <a:bodyPr/>
        <a:lstStyle/>
        <a:p>
          <a:endParaRPr lang="ru-RU"/>
        </a:p>
      </dgm:t>
    </dgm:pt>
    <dgm:pt modelId="{F8587C2B-12F0-4077-BC9F-DA0A8A28623F}" type="sibTrans" cxnId="{90EFD834-3011-4CB7-A42A-8A7A269A563D}">
      <dgm:prSet/>
      <dgm:spPr/>
      <dgm:t>
        <a:bodyPr/>
        <a:lstStyle/>
        <a:p>
          <a:endParaRPr lang="ru-RU"/>
        </a:p>
      </dgm:t>
    </dgm:pt>
    <dgm:pt modelId="{927675B6-539F-444F-A874-0A9024E9E676}">
      <dgm:prSet custT="1"/>
      <dgm:spPr/>
      <dgm:t>
        <a:bodyPr/>
        <a:lstStyle/>
        <a:p>
          <a:pPr algn="ctr"/>
          <a:r>
            <a:rPr lang="ru-RU" sz="1200" b="1" dirty="0" smtClean="0">
              <a:solidFill>
                <a:srgbClr val="7030A0"/>
              </a:solidFill>
              <a:latin typeface="Liberation Serif" pitchFamily="18" charset="0"/>
              <a:ea typeface="Liberation Serif" pitchFamily="18" charset="0"/>
              <a:cs typeface="Liberation Serif" pitchFamily="18" charset="0"/>
            </a:rPr>
            <a:t>Исполнено - 19 590 072,02 руб. </a:t>
          </a:r>
          <a:endParaRPr lang="ru-RU" sz="1200" b="1" dirty="0">
            <a:solidFill>
              <a:srgbClr val="7030A0"/>
            </a:solidFill>
            <a:latin typeface="Liberation Serif" pitchFamily="18" charset="0"/>
            <a:ea typeface="Liberation Serif" pitchFamily="18" charset="0"/>
            <a:cs typeface="Liberation Serif" pitchFamily="18" charset="0"/>
          </a:endParaRPr>
        </a:p>
      </dgm:t>
    </dgm:pt>
    <dgm:pt modelId="{3A180DCF-3605-4914-9280-7FD4EACFD837}" type="parTrans" cxnId="{C5A79B9E-D76D-456F-8244-CF1E2D9E7A58}">
      <dgm:prSet/>
      <dgm:spPr/>
      <dgm:t>
        <a:bodyPr/>
        <a:lstStyle/>
        <a:p>
          <a:endParaRPr lang="ru-RU"/>
        </a:p>
      </dgm:t>
    </dgm:pt>
    <dgm:pt modelId="{2B91B58D-1CC7-40E9-9D9E-953BADC8D6A4}" type="sibTrans" cxnId="{C5A79B9E-D76D-456F-8244-CF1E2D9E7A58}">
      <dgm:prSet/>
      <dgm:spPr/>
      <dgm:t>
        <a:bodyPr/>
        <a:lstStyle/>
        <a:p>
          <a:endParaRPr lang="ru-RU"/>
        </a:p>
      </dgm:t>
    </dgm:pt>
    <dgm:pt modelId="{5C199BA9-918A-4D53-9482-BB6A4812A2CA}">
      <dgm:prSet phldrT="[Текст]" custT="1"/>
      <dgm:spPr/>
      <dgm:t>
        <a:bodyPr/>
        <a:lstStyle/>
        <a:p>
          <a:pPr algn="l"/>
          <a:r>
            <a:rPr lang="ru-RU" sz="1200" b="1" dirty="0" smtClean="0">
              <a:latin typeface="Liberation Serif" pitchFamily="18" charset="0"/>
              <a:ea typeface="Liberation Serif" pitchFamily="18" charset="0"/>
              <a:cs typeface="Liberation Serif" pitchFamily="18" charset="0"/>
            </a:rPr>
            <a:t>Подпрограмма «Развитие физической культуры, спорта и молодежной политики в  Шалинском муниципальном округе до 2030 года»</a:t>
          </a:r>
          <a:endParaRPr lang="ru-RU" sz="1200" b="1" dirty="0">
            <a:latin typeface="Liberation Serif" pitchFamily="18" charset="0"/>
            <a:ea typeface="Liberation Serif" pitchFamily="18" charset="0"/>
            <a:cs typeface="Liberation Serif" pitchFamily="18" charset="0"/>
          </a:endParaRPr>
        </a:p>
      </dgm:t>
    </dgm:pt>
    <dgm:pt modelId="{E515847D-78E3-4DCB-AD95-322F80AB9EBE}" type="parTrans" cxnId="{7EE5359A-88ED-478B-A3AA-2089E9AAE1C7}">
      <dgm:prSet/>
      <dgm:spPr/>
      <dgm:t>
        <a:bodyPr/>
        <a:lstStyle/>
        <a:p>
          <a:endParaRPr lang="ru-RU"/>
        </a:p>
      </dgm:t>
    </dgm:pt>
    <dgm:pt modelId="{4DA465C6-8425-42DC-9BF3-3058D4F3955F}" type="sibTrans" cxnId="{7EE5359A-88ED-478B-A3AA-2089E9AAE1C7}">
      <dgm:prSet/>
      <dgm:spPr/>
      <dgm:t>
        <a:bodyPr/>
        <a:lstStyle/>
        <a:p>
          <a:endParaRPr lang="ru-RU"/>
        </a:p>
      </dgm:t>
    </dgm:pt>
    <dgm:pt modelId="{78DFBFAA-B1E8-4388-9BA3-05FCACA7DBDA}">
      <dgm:prSet phldrT="[Текст]" custT="1"/>
      <dgm:spPr/>
      <dgm:t>
        <a:bodyPr/>
        <a:lstStyle/>
        <a:p>
          <a:pPr algn="ctr"/>
          <a:r>
            <a:rPr lang="ru-RU" sz="1200" b="1" u="none" dirty="0" smtClean="0">
              <a:solidFill>
                <a:srgbClr val="7030A0"/>
              </a:solidFill>
              <a:latin typeface="Liberation Serif" pitchFamily="18" charset="0"/>
              <a:ea typeface="Liberation Serif" pitchFamily="18" charset="0"/>
              <a:cs typeface="Liberation Serif" pitchFamily="18" charset="0"/>
            </a:rPr>
            <a:t>План  - 5 546 629,20 руб.</a:t>
          </a:r>
          <a:endParaRPr lang="ru-RU" sz="1200" b="1" u="none" dirty="0">
            <a:latin typeface="Liberation Serif" pitchFamily="18" charset="0"/>
            <a:ea typeface="Liberation Serif" pitchFamily="18" charset="0"/>
            <a:cs typeface="Liberation Serif" pitchFamily="18" charset="0"/>
          </a:endParaRPr>
        </a:p>
      </dgm:t>
    </dgm:pt>
    <dgm:pt modelId="{95C52FA8-FE86-41C4-840A-184EF3F3333F}" type="parTrans" cxnId="{2109A400-41D0-46F5-92B3-AC5EB830F5E7}">
      <dgm:prSet/>
      <dgm:spPr/>
      <dgm:t>
        <a:bodyPr/>
        <a:lstStyle/>
        <a:p>
          <a:endParaRPr lang="ru-RU"/>
        </a:p>
      </dgm:t>
    </dgm:pt>
    <dgm:pt modelId="{262D35C5-9567-41E0-8371-D8E6D90A0332}" type="sibTrans" cxnId="{2109A400-41D0-46F5-92B3-AC5EB830F5E7}">
      <dgm:prSet/>
      <dgm:spPr/>
      <dgm:t>
        <a:bodyPr/>
        <a:lstStyle/>
        <a:p>
          <a:endParaRPr lang="ru-RU"/>
        </a:p>
      </dgm:t>
    </dgm:pt>
    <dgm:pt modelId="{CE000405-FF39-4778-B1D6-9AB81653DFA9}">
      <dgm:prSet phldrT="[Текст]" custT="1"/>
      <dgm:spPr/>
      <dgm:t>
        <a:bodyPr/>
        <a:lstStyle/>
        <a:p>
          <a:pPr algn="ctr"/>
          <a:r>
            <a:rPr lang="ru-RU" sz="1200" b="1" dirty="0" smtClean="0">
              <a:solidFill>
                <a:srgbClr val="7030A0"/>
              </a:solidFill>
              <a:latin typeface="Liberation Serif" pitchFamily="18" charset="0"/>
              <a:ea typeface="Liberation Serif" pitchFamily="18" charset="0"/>
              <a:cs typeface="Liberation Serif" pitchFamily="18" charset="0"/>
            </a:rPr>
            <a:t>План  -  141 445 741,16 руб.</a:t>
          </a:r>
          <a:endParaRPr lang="ru-RU" sz="1200" b="1" dirty="0">
            <a:latin typeface="Liberation Serif" pitchFamily="18" charset="0"/>
            <a:ea typeface="Liberation Serif" pitchFamily="18" charset="0"/>
            <a:cs typeface="Liberation Serif" pitchFamily="18" charset="0"/>
          </a:endParaRPr>
        </a:p>
      </dgm:t>
    </dgm:pt>
    <dgm:pt modelId="{628330F4-9EDA-454F-A358-7029EC32F979}" type="parTrans" cxnId="{EFFB4490-66AC-48DA-ACDD-3A8066D5D0A5}">
      <dgm:prSet/>
      <dgm:spPr/>
      <dgm:t>
        <a:bodyPr/>
        <a:lstStyle/>
        <a:p>
          <a:endParaRPr lang="ru-RU"/>
        </a:p>
      </dgm:t>
    </dgm:pt>
    <dgm:pt modelId="{3AD9F5DC-9DC8-4036-934D-550AE6A908A5}" type="sibTrans" cxnId="{EFFB4490-66AC-48DA-ACDD-3A8066D5D0A5}">
      <dgm:prSet/>
      <dgm:spPr/>
      <dgm:t>
        <a:bodyPr/>
        <a:lstStyle/>
        <a:p>
          <a:endParaRPr lang="ru-RU"/>
        </a:p>
      </dgm:t>
    </dgm:pt>
    <dgm:pt modelId="{D1DFED82-E1B8-4856-9EEA-D9FB9E60DA39}">
      <dgm:prSet custT="1"/>
      <dgm:spPr/>
      <dgm:t>
        <a:bodyPr/>
        <a:lstStyle/>
        <a:p>
          <a:pPr algn="ctr"/>
          <a:r>
            <a:rPr lang="ru-RU" sz="1200" b="1" dirty="0" smtClean="0">
              <a:solidFill>
                <a:srgbClr val="7030A0"/>
              </a:solidFill>
              <a:latin typeface="Liberation Serif" pitchFamily="18" charset="0"/>
              <a:ea typeface="Liberation Serif" pitchFamily="18" charset="0"/>
              <a:cs typeface="Liberation Serif" pitchFamily="18" charset="0"/>
            </a:rPr>
            <a:t>Исполнено – 132 541 005,54 руб.</a:t>
          </a:r>
          <a:endParaRPr lang="ru-RU" sz="1200" dirty="0"/>
        </a:p>
      </dgm:t>
    </dgm:pt>
    <dgm:pt modelId="{A99D42B0-98F4-40AC-89CD-7547F00EACF8}" type="parTrans" cxnId="{0F196B1C-B4A9-40BE-AB44-085DF9044E04}">
      <dgm:prSet/>
      <dgm:spPr/>
      <dgm:t>
        <a:bodyPr/>
        <a:lstStyle/>
        <a:p>
          <a:endParaRPr lang="ru-RU"/>
        </a:p>
      </dgm:t>
    </dgm:pt>
    <dgm:pt modelId="{65F2F76F-5CB9-4828-92A4-B2E8D748B519}" type="sibTrans" cxnId="{0F196B1C-B4A9-40BE-AB44-085DF9044E04}">
      <dgm:prSet/>
      <dgm:spPr/>
      <dgm:t>
        <a:bodyPr/>
        <a:lstStyle/>
        <a:p>
          <a:endParaRPr lang="ru-RU"/>
        </a:p>
      </dgm:t>
    </dgm:pt>
    <dgm:pt modelId="{16C6D9E1-A038-4EE1-B037-B0CE1158D859}" type="pres">
      <dgm:prSet presAssocID="{F156BE11-57EF-4BF6-BC62-6E4CF1203642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7CCD3E0-E343-4685-A064-67699EDCEA34}" type="pres">
      <dgm:prSet presAssocID="{799BF0C6-A22B-46C7-872D-185F4C837445}" presName="composite" presStyleCnt="0"/>
      <dgm:spPr/>
    </dgm:pt>
    <dgm:pt modelId="{5D1CCD4E-635D-45CD-B6CE-B84BE75E48D4}" type="pres">
      <dgm:prSet presAssocID="{799BF0C6-A22B-46C7-872D-185F4C837445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C7E6BC2-4A07-4594-AF9F-F0F7F44E757A}" type="pres">
      <dgm:prSet presAssocID="{799BF0C6-A22B-46C7-872D-185F4C837445}" presName="descendantText" presStyleLbl="alignAcc1" presStyleIdx="0" presStyleCnt="3" custScaleY="12724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C7402D7-B6D8-43FC-97B5-7E7DF8E0FBB1}" type="pres">
      <dgm:prSet presAssocID="{35D4AD78-796C-471C-9271-6C70D7D4BAB9}" presName="sp" presStyleCnt="0"/>
      <dgm:spPr/>
    </dgm:pt>
    <dgm:pt modelId="{9D8B48E7-1D8D-4D01-9F44-D3F8F209B058}" type="pres">
      <dgm:prSet presAssocID="{12BA14C3-EA0D-4A44-8314-0C4BC5FF36A8}" presName="composite" presStyleCnt="0"/>
      <dgm:spPr/>
    </dgm:pt>
    <dgm:pt modelId="{5BC657F8-22C0-43AF-925D-A932C2A250F8}" type="pres">
      <dgm:prSet presAssocID="{12BA14C3-EA0D-4A44-8314-0C4BC5FF36A8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90380E9-8207-4643-A13E-179554CD6251}" type="pres">
      <dgm:prSet presAssocID="{12BA14C3-EA0D-4A44-8314-0C4BC5FF36A8}" presName="descendantText" presStyleLbl="alignAcc1" presStyleIdx="1" presStyleCnt="3" custScaleY="131717" custLinFactNeighborX="123" custLinFactNeighborY="615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1BDB701-E63A-4FBA-AB79-FFA4F8CEFC21}" type="pres">
      <dgm:prSet presAssocID="{B06398DD-E4BB-444D-8DA2-E3B5FD137BE1}" presName="sp" presStyleCnt="0"/>
      <dgm:spPr/>
    </dgm:pt>
    <dgm:pt modelId="{1B030AF8-44DE-48A9-9E9D-F1F1B09CE977}" type="pres">
      <dgm:prSet presAssocID="{0722761E-EA03-4244-A79C-0E1AD01F733A}" presName="composite" presStyleCnt="0"/>
      <dgm:spPr/>
    </dgm:pt>
    <dgm:pt modelId="{10E4ACE5-1570-45C7-809A-E373011844F2}" type="pres">
      <dgm:prSet presAssocID="{0722761E-EA03-4244-A79C-0E1AD01F733A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C81AF30-EF60-4CB8-B5FE-C20788B88A4D}" type="pres">
      <dgm:prSet presAssocID="{0722761E-EA03-4244-A79C-0E1AD01F733A}" presName="descendantText" presStyleLbl="alignAcc1" presStyleIdx="2" presStyleCnt="3" custScaleY="12543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A568FC5-B054-4E39-984C-7CEFC24938CF}" type="presOf" srcId="{78DFBFAA-B1E8-4388-9BA3-05FCACA7DBDA}" destId="{EC7E6BC2-4A07-4594-AF9F-F0F7F44E757A}" srcOrd="0" destOrd="1" presId="urn:microsoft.com/office/officeart/2005/8/layout/chevron2"/>
    <dgm:cxn modelId="{90EFD834-3011-4CB7-A42A-8A7A269A563D}" srcId="{12BA14C3-EA0D-4A44-8314-0C4BC5FF36A8}" destId="{F499D732-AE58-4A4F-83E4-C30BC4A4939E}" srcOrd="1" destOrd="0" parTransId="{E17CEAFB-E4CD-450B-8400-946D5EDDCC12}" sibTransId="{F8587C2B-12F0-4077-BC9F-DA0A8A28623F}"/>
    <dgm:cxn modelId="{247DFEAC-16D7-436B-96E2-299DE00BE167}" type="presOf" srcId="{B1EBA316-B001-4508-9929-EF13A900457C}" destId="{EC7E6BC2-4A07-4594-AF9F-F0F7F44E757A}" srcOrd="0" destOrd="2" presId="urn:microsoft.com/office/officeart/2005/8/layout/chevron2"/>
    <dgm:cxn modelId="{EEC034D8-29F0-4CD8-AD01-651BCC4D8D0A}" type="presOf" srcId="{F156BE11-57EF-4BF6-BC62-6E4CF1203642}" destId="{16C6D9E1-A038-4EE1-B037-B0CE1158D859}" srcOrd="0" destOrd="0" presId="urn:microsoft.com/office/officeart/2005/8/layout/chevron2"/>
    <dgm:cxn modelId="{AB9C9B57-B73B-43E3-8300-8A3268C3CAE9}" srcId="{F156BE11-57EF-4BF6-BC62-6E4CF1203642}" destId="{12BA14C3-EA0D-4A44-8314-0C4BC5FF36A8}" srcOrd="1" destOrd="0" parTransId="{F12D954B-1D4E-4EB8-9F9A-8FF194D81CFA}" sibTransId="{B06398DD-E4BB-444D-8DA2-E3B5FD137BE1}"/>
    <dgm:cxn modelId="{EBBAA49C-2E67-4DB0-8982-46AD6635F75D}" srcId="{F156BE11-57EF-4BF6-BC62-6E4CF1203642}" destId="{0722761E-EA03-4244-A79C-0E1AD01F733A}" srcOrd="2" destOrd="0" parTransId="{825935F1-9220-4A57-A8E7-EA262D2AC1CB}" sibTransId="{045AFA44-7B45-4FA0-8280-C501757594B7}"/>
    <dgm:cxn modelId="{123AA3CA-9894-4B4B-A2F7-EF524A4B909E}" type="presOf" srcId="{D1DFED82-E1B8-4856-9EEA-D9FB9E60DA39}" destId="{9C81AF30-EF60-4CB8-B5FE-C20788B88A4D}" srcOrd="0" destOrd="2" presId="urn:microsoft.com/office/officeart/2005/8/layout/chevron2"/>
    <dgm:cxn modelId="{5526ECEE-4E8F-4A79-B449-9A50DCEEC430}" type="presOf" srcId="{5C199BA9-918A-4D53-9482-BB6A4812A2CA}" destId="{EC7E6BC2-4A07-4594-AF9F-F0F7F44E757A}" srcOrd="0" destOrd="0" presId="urn:microsoft.com/office/officeart/2005/8/layout/chevron2"/>
    <dgm:cxn modelId="{65F27A9F-B7F4-4CEA-A8D9-A2410AA74E30}" type="presOf" srcId="{12BA14C3-EA0D-4A44-8314-0C4BC5FF36A8}" destId="{5BC657F8-22C0-43AF-925D-A932C2A250F8}" srcOrd="0" destOrd="0" presId="urn:microsoft.com/office/officeart/2005/8/layout/chevron2"/>
    <dgm:cxn modelId="{7EE5359A-88ED-478B-A3AA-2089E9AAE1C7}" srcId="{799BF0C6-A22B-46C7-872D-185F4C837445}" destId="{5C199BA9-918A-4D53-9482-BB6A4812A2CA}" srcOrd="0" destOrd="0" parTransId="{E515847D-78E3-4DCB-AD95-322F80AB9EBE}" sibTransId="{4DA465C6-8425-42DC-9BF3-3058D4F3955F}"/>
    <dgm:cxn modelId="{A59FFD14-DA32-40C7-89A3-690DCD4345CD}" type="presOf" srcId="{F499D732-AE58-4A4F-83E4-C30BC4A4939E}" destId="{490380E9-8207-4643-A13E-179554CD6251}" srcOrd="0" destOrd="1" presId="urn:microsoft.com/office/officeart/2005/8/layout/chevron2"/>
    <dgm:cxn modelId="{1D6D4E33-1649-4122-8FA6-E60E9BF583C9}" type="presOf" srcId="{CE000405-FF39-4778-B1D6-9AB81653DFA9}" destId="{9C81AF30-EF60-4CB8-B5FE-C20788B88A4D}" srcOrd="0" destOrd="1" presId="urn:microsoft.com/office/officeart/2005/8/layout/chevron2"/>
    <dgm:cxn modelId="{B9258D95-8BE2-4803-AA57-41C2A9E18FE7}" srcId="{F156BE11-57EF-4BF6-BC62-6E4CF1203642}" destId="{799BF0C6-A22B-46C7-872D-185F4C837445}" srcOrd="0" destOrd="0" parTransId="{61DDD3EE-5457-40FB-8CDA-C68F44FFD44E}" sibTransId="{35D4AD78-796C-471C-9271-6C70D7D4BAB9}"/>
    <dgm:cxn modelId="{3537BE36-CE6F-4B77-8348-B6D90408A7F1}" type="presOf" srcId="{927675B6-539F-444F-A874-0A9024E9E676}" destId="{490380E9-8207-4643-A13E-179554CD6251}" srcOrd="0" destOrd="2" presId="urn:microsoft.com/office/officeart/2005/8/layout/chevron2"/>
    <dgm:cxn modelId="{4A32D199-98F3-49A7-B4CB-7C47D8BB28F3}" type="presOf" srcId="{3FDA602E-16FF-4178-8153-17F42E8740D1}" destId="{9C81AF30-EF60-4CB8-B5FE-C20788B88A4D}" srcOrd="0" destOrd="0" presId="urn:microsoft.com/office/officeart/2005/8/layout/chevron2"/>
    <dgm:cxn modelId="{EFFB4490-66AC-48DA-ACDD-3A8066D5D0A5}" srcId="{0722761E-EA03-4244-A79C-0E1AD01F733A}" destId="{CE000405-FF39-4778-B1D6-9AB81653DFA9}" srcOrd="1" destOrd="0" parTransId="{628330F4-9EDA-454F-A358-7029EC32F979}" sibTransId="{3AD9F5DC-9DC8-4036-934D-550AE6A908A5}"/>
    <dgm:cxn modelId="{B1F3EC0B-F8EF-4E09-B4BA-3058F877FB4B}" type="presOf" srcId="{0722761E-EA03-4244-A79C-0E1AD01F733A}" destId="{10E4ACE5-1570-45C7-809A-E373011844F2}" srcOrd="0" destOrd="0" presId="urn:microsoft.com/office/officeart/2005/8/layout/chevron2"/>
    <dgm:cxn modelId="{0F196B1C-B4A9-40BE-AB44-085DF9044E04}" srcId="{0722761E-EA03-4244-A79C-0E1AD01F733A}" destId="{D1DFED82-E1B8-4856-9EEA-D9FB9E60DA39}" srcOrd="2" destOrd="0" parTransId="{A99D42B0-98F4-40AC-89CD-7547F00EACF8}" sibTransId="{65F2F76F-5CB9-4828-92A4-B2E8D748B519}"/>
    <dgm:cxn modelId="{C35CA081-1715-4565-B7A7-1719BFF7DC1E}" type="presOf" srcId="{27F79D6A-2D71-4A35-B061-4E1A6E268BA8}" destId="{490380E9-8207-4643-A13E-179554CD6251}" srcOrd="0" destOrd="0" presId="urn:microsoft.com/office/officeart/2005/8/layout/chevron2"/>
    <dgm:cxn modelId="{A68F0C33-DDB1-4BE1-80CE-FF0119B94093}" srcId="{12BA14C3-EA0D-4A44-8314-0C4BC5FF36A8}" destId="{27F79D6A-2D71-4A35-B061-4E1A6E268BA8}" srcOrd="0" destOrd="0" parTransId="{33EF7E8D-3C78-4132-ACE2-FB2CA68F7ACA}" sibTransId="{A79B5996-7FFB-4211-9DFB-7D69C08755E9}"/>
    <dgm:cxn modelId="{163AC732-9958-411E-8CE8-3C84966170BF}" type="presOf" srcId="{799BF0C6-A22B-46C7-872D-185F4C837445}" destId="{5D1CCD4E-635D-45CD-B6CE-B84BE75E48D4}" srcOrd="0" destOrd="0" presId="urn:microsoft.com/office/officeart/2005/8/layout/chevron2"/>
    <dgm:cxn modelId="{2109A400-41D0-46F5-92B3-AC5EB830F5E7}" srcId="{799BF0C6-A22B-46C7-872D-185F4C837445}" destId="{78DFBFAA-B1E8-4388-9BA3-05FCACA7DBDA}" srcOrd="1" destOrd="0" parTransId="{95C52FA8-FE86-41C4-840A-184EF3F3333F}" sibTransId="{262D35C5-9567-41E0-8371-D8E6D90A0332}"/>
    <dgm:cxn modelId="{C5A79B9E-D76D-456F-8244-CF1E2D9E7A58}" srcId="{12BA14C3-EA0D-4A44-8314-0C4BC5FF36A8}" destId="{927675B6-539F-444F-A874-0A9024E9E676}" srcOrd="2" destOrd="0" parTransId="{3A180DCF-3605-4914-9280-7FD4EACFD837}" sibTransId="{2B91B58D-1CC7-40E9-9D9E-953BADC8D6A4}"/>
    <dgm:cxn modelId="{65F96BF7-D7BA-490D-997F-F90E4845388D}" srcId="{799BF0C6-A22B-46C7-872D-185F4C837445}" destId="{B1EBA316-B001-4508-9929-EF13A900457C}" srcOrd="2" destOrd="0" parTransId="{ED12A23F-6BD6-4FF8-8B73-CDC45C90F961}" sibTransId="{E63E5FE2-0335-455F-8415-9FDFD219BD57}"/>
    <dgm:cxn modelId="{6A4CE323-BF60-4A49-BB41-3493C2A64CFC}" srcId="{0722761E-EA03-4244-A79C-0E1AD01F733A}" destId="{3FDA602E-16FF-4178-8153-17F42E8740D1}" srcOrd="0" destOrd="0" parTransId="{361810FE-4B7E-4E38-8C3A-6EA185E89D3D}" sibTransId="{BE0C0A05-836C-48E1-AE94-0137FD4A1314}"/>
    <dgm:cxn modelId="{C6B2E6F5-6F1F-4575-AAFB-9D878DA14039}" type="presParOf" srcId="{16C6D9E1-A038-4EE1-B037-B0CE1158D859}" destId="{07CCD3E0-E343-4685-A064-67699EDCEA34}" srcOrd="0" destOrd="0" presId="urn:microsoft.com/office/officeart/2005/8/layout/chevron2"/>
    <dgm:cxn modelId="{921C68A3-056C-443F-89C4-26B5701D4417}" type="presParOf" srcId="{07CCD3E0-E343-4685-A064-67699EDCEA34}" destId="{5D1CCD4E-635D-45CD-B6CE-B84BE75E48D4}" srcOrd="0" destOrd="0" presId="urn:microsoft.com/office/officeart/2005/8/layout/chevron2"/>
    <dgm:cxn modelId="{A9741229-9D6A-452A-8836-B1DB2D1D1247}" type="presParOf" srcId="{07CCD3E0-E343-4685-A064-67699EDCEA34}" destId="{EC7E6BC2-4A07-4594-AF9F-F0F7F44E757A}" srcOrd="1" destOrd="0" presId="urn:microsoft.com/office/officeart/2005/8/layout/chevron2"/>
    <dgm:cxn modelId="{BF35D613-5AFC-4D4D-974D-06CB67577C4F}" type="presParOf" srcId="{16C6D9E1-A038-4EE1-B037-B0CE1158D859}" destId="{BC7402D7-B6D8-43FC-97B5-7E7DF8E0FBB1}" srcOrd="1" destOrd="0" presId="urn:microsoft.com/office/officeart/2005/8/layout/chevron2"/>
    <dgm:cxn modelId="{8C33334C-981D-4467-B2B2-C096E9805C71}" type="presParOf" srcId="{16C6D9E1-A038-4EE1-B037-B0CE1158D859}" destId="{9D8B48E7-1D8D-4D01-9F44-D3F8F209B058}" srcOrd="2" destOrd="0" presId="urn:microsoft.com/office/officeart/2005/8/layout/chevron2"/>
    <dgm:cxn modelId="{44FDCCDD-C578-4E38-A404-94658151824B}" type="presParOf" srcId="{9D8B48E7-1D8D-4D01-9F44-D3F8F209B058}" destId="{5BC657F8-22C0-43AF-925D-A932C2A250F8}" srcOrd="0" destOrd="0" presId="urn:microsoft.com/office/officeart/2005/8/layout/chevron2"/>
    <dgm:cxn modelId="{0F4FE69E-9604-4EFD-B7D0-33809C981AA0}" type="presParOf" srcId="{9D8B48E7-1D8D-4D01-9F44-D3F8F209B058}" destId="{490380E9-8207-4643-A13E-179554CD6251}" srcOrd="1" destOrd="0" presId="urn:microsoft.com/office/officeart/2005/8/layout/chevron2"/>
    <dgm:cxn modelId="{0F3462E3-3035-46EF-868E-7411E1EB0E8C}" type="presParOf" srcId="{16C6D9E1-A038-4EE1-B037-B0CE1158D859}" destId="{81BDB701-E63A-4FBA-AB79-FFA4F8CEFC21}" srcOrd="3" destOrd="0" presId="urn:microsoft.com/office/officeart/2005/8/layout/chevron2"/>
    <dgm:cxn modelId="{942FA77C-0E45-4587-82BE-B1858B7FBFDC}" type="presParOf" srcId="{16C6D9E1-A038-4EE1-B037-B0CE1158D859}" destId="{1B030AF8-44DE-48A9-9E9D-F1F1B09CE977}" srcOrd="4" destOrd="0" presId="urn:microsoft.com/office/officeart/2005/8/layout/chevron2"/>
    <dgm:cxn modelId="{8A239BBB-ED8D-4E63-B7FB-16559BB8A631}" type="presParOf" srcId="{1B030AF8-44DE-48A9-9E9D-F1F1B09CE977}" destId="{10E4ACE5-1570-45C7-809A-E373011844F2}" srcOrd="0" destOrd="0" presId="urn:microsoft.com/office/officeart/2005/8/layout/chevron2"/>
    <dgm:cxn modelId="{7FFC9477-7641-4334-B9F5-67274936AF32}" type="presParOf" srcId="{1B030AF8-44DE-48A9-9E9D-F1F1B09CE977}" destId="{9C81AF30-EF60-4CB8-B5FE-C20788B88A4D}" srcOrd="1" destOrd="0" presId="urn:microsoft.com/office/officeart/2005/8/layout/chevron2"/>
  </dgm:cxnLst>
  <dgm:bg/>
  <dgm:whole/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156BE11-57EF-4BF6-BC62-6E4CF1203642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99BF0C6-A22B-46C7-872D-185F4C837445}">
      <dgm:prSet phldrT="[Текст]"/>
      <dgm:spPr/>
      <dgm:t>
        <a:bodyPr/>
        <a:lstStyle/>
        <a:p>
          <a:r>
            <a:rPr lang="ru-RU" dirty="0" smtClean="0"/>
            <a:t>4</a:t>
          </a:r>
          <a:endParaRPr lang="ru-RU" dirty="0"/>
        </a:p>
      </dgm:t>
    </dgm:pt>
    <dgm:pt modelId="{61DDD3EE-5457-40FB-8CDA-C68F44FFD44E}" type="parTrans" cxnId="{B9258D95-8BE2-4803-AA57-41C2A9E18FE7}">
      <dgm:prSet/>
      <dgm:spPr/>
      <dgm:t>
        <a:bodyPr/>
        <a:lstStyle/>
        <a:p>
          <a:endParaRPr lang="ru-RU"/>
        </a:p>
      </dgm:t>
    </dgm:pt>
    <dgm:pt modelId="{35D4AD78-796C-471C-9271-6C70D7D4BAB9}" type="sibTrans" cxnId="{B9258D95-8BE2-4803-AA57-41C2A9E18FE7}">
      <dgm:prSet/>
      <dgm:spPr/>
      <dgm:t>
        <a:bodyPr/>
        <a:lstStyle/>
        <a:p>
          <a:endParaRPr lang="ru-RU"/>
        </a:p>
      </dgm:t>
    </dgm:pt>
    <dgm:pt modelId="{12BA14C3-EA0D-4A44-8314-0C4BC5FF36A8}">
      <dgm:prSet phldrT="[Текст]"/>
      <dgm:spPr/>
      <dgm:t>
        <a:bodyPr/>
        <a:lstStyle/>
        <a:p>
          <a:r>
            <a:rPr lang="ru-RU" dirty="0" smtClean="0"/>
            <a:t>5</a:t>
          </a:r>
          <a:endParaRPr lang="ru-RU" dirty="0"/>
        </a:p>
      </dgm:t>
    </dgm:pt>
    <dgm:pt modelId="{F12D954B-1D4E-4EB8-9F9A-8FF194D81CFA}" type="parTrans" cxnId="{AB9C9B57-B73B-43E3-8300-8A3268C3CAE9}">
      <dgm:prSet/>
      <dgm:spPr/>
      <dgm:t>
        <a:bodyPr/>
        <a:lstStyle/>
        <a:p>
          <a:endParaRPr lang="ru-RU"/>
        </a:p>
      </dgm:t>
    </dgm:pt>
    <dgm:pt modelId="{B06398DD-E4BB-444D-8DA2-E3B5FD137BE1}" type="sibTrans" cxnId="{AB9C9B57-B73B-43E3-8300-8A3268C3CAE9}">
      <dgm:prSet/>
      <dgm:spPr/>
      <dgm:t>
        <a:bodyPr/>
        <a:lstStyle/>
        <a:p>
          <a:endParaRPr lang="ru-RU"/>
        </a:p>
      </dgm:t>
    </dgm:pt>
    <dgm:pt modelId="{27F79D6A-2D71-4A35-B061-4E1A6E268BA8}">
      <dgm:prSet phldrT="[Текст]" custT="1"/>
      <dgm:spPr/>
      <dgm:t>
        <a:bodyPr/>
        <a:lstStyle/>
        <a:p>
          <a:pPr algn="l"/>
          <a:r>
            <a:rPr lang="ru-RU" sz="1200" b="1" dirty="0" smtClean="0">
              <a:latin typeface="Liberation Serif" pitchFamily="18" charset="0"/>
              <a:ea typeface="Liberation Serif" pitchFamily="18" charset="0"/>
              <a:cs typeface="Liberation Serif" pitchFamily="18" charset="0"/>
            </a:rPr>
            <a:t>Подпрограмма «Реализация основных направлений в строительном комплексе Шалинского муниципального округа до 2030 года»</a:t>
          </a:r>
          <a:endParaRPr lang="ru-RU" sz="1200" b="1" dirty="0">
            <a:latin typeface="Liberation Serif" pitchFamily="18" charset="0"/>
            <a:ea typeface="Liberation Serif" pitchFamily="18" charset="0"/>
            <a:cs typeface="Liberation Serif" pitchFamily="18" charset="0"/>
          </a:endParaRPr>
        </a:p>
      </dgm:t>
    </dgm:pt>
    <dgm:pt modelId="{33EF7E8D-3C78-4132-ACE2-FB2CA68F7ACA}" type="parTrans" cxnId="{A68F0C33-DDB1-4BE1-80CE-FF0119B94093}">
      <dgm:prSet/>
      <dgm:spPr/>
      <dgm:t>
        <a:bodyPr/>
        <a:lstStyle/>
        <a:p>
          <a:endParaRPr lang="ru-RU"/>
        </a:p>
      </dgm:t>
    </dgm:pt>
    <dgm:pt modelId="{A79B5996-7FFB-4211-9DFB-7D69C08755E9}" type="sibTrans" cxnId="{A68F0C33-DDB1-4BE1-80CE-FF0119B94093}">
      <dgm:prSet/>
      <dgm:spPr/>
      <dgm:t>
        <a:bodyPr/>
        <a:lstStyle/>
        <a:p>
          <a:endParaRPr lang="ru-RU"/>
        </a:p>
      </dgm:t>
    </dgm:pt>
    <dgm:pt modelId="{0722761E-EA03-4244-A79C-0E1AD01F733A}">
      <dgm:prSet phldrT="[Текст]"/>
      <dgm:spPr/>
      <dgm:t>
        <a:bodyPr/>
        <a:lstStyle/>
        <a:p>
          <a:r>
            <a:rPr lang="ru-RU" dirty="0" smtClean="0"/>
            <a:t>6</a:t>
          </a:r>
          <a:endParaRPr lang="ru-RU" dirty="0"/>
        </a:p>
      </dgm:t>
    </dgm:pt>
    <dgm:pt modelId="{825935F1-9220-4A57-A8E7-EA262D2AC1CB}" type="parTrans" cxnId="{EBBAA49C-2E67-4DB0-8982-46AD6635F75D}">
      <dgm:prSet/>
      <dgm:spPr/>
      <dgm:t>
        <a:bodyPr/>
        <a:lstStyle/>
        <a:p>
          <a:endParaRPr lang="ru-RU"/>
        </a:p>
      </dgm:t>
    </dgm:pt>
    <dgm:pt modelId="{045AFA44-7B45-4FA0-8280-C501757594B7}" type="sibTrans" cxnId="{EBBAA49C-2E67-4DB0-8982-46AD6635F75D}">
      <dgm:prSet/>
      <dgm:spPr/>
      <dgm:t>
        <a:bodyPr/>
        <a:lstStyle/>
        <a:p>
          <a:endParaRPr lang="ru-RU"/>
        </a:p>
      </dgm:t>
    </dgm:pt>
    <dgm:pt modelId="{3FDA602E-16FF-4178-8153-17F42E8740D1}">
      <dgm:prSet phldrT="[Текст]" custT="1"/>
      <dgm:spPr/>
      <dgm:t>
        <a:bodyPr/>
        <a:lstStyle/>
        <a:p>
          <a:pPr algn="l"/>
          <a:r>
            <a:rPr lang="ru-RU" sz="1200" b="1" dirty="0" smtClean="0">
              <a:latin typeface="Liberation Serif" pitchFamily="18" charset="0"/>
              <a:ea typeface="Liberation Serif" pitchFamily="18" charset="0"/>
              <a:cs typeface="Liberation Serif" pitchFamily="18" charset="0"/>
            </a:rPr>
            <a:t>Подпрограмма «Социальная поддержка и социальное обслуживание населения Шалинского муниципального округа до 2030 года»</a:t>
          </a:r>
          <a:endParaRPr lang="ru-RU" sz="1200" b="1" dirty="0">
            <a:latin typeface="Liberation Serif" pitchFamily="18" charset="0"/>
            <a:ea typeface="Liberation Serif" pitchFamily="18" charset="0"/>
            <a:cs typeface="Liberation Serif" pitchFamily="18" charset="0"/>
          </a:endParaRPr>
        </a:p>
      </dgm:t>
    </dgm:pt>
    <dgm:pt modelId="{361810FE-4B7E-4E38-8C3A-6EA185E89D3D}" type="parTrans" cxnId="{6A4CE323-BF60-4A49-BB41-3493C2A64CFC}">
      <dgm:prSet/>
      <dgm:spPr/>
      <dgm:t>
        <a:bodyPr/>
        <a:lstStyle/>
        <a:p>
          <a:endParaRPr lang="ru-RU"/>
        </a:p>
      </dgm:t>
    </dgm:pt>
    <dgm:pt modelId="{BE0C0A05-836C-48E1-AE94-0137FD4A1314}" type="sibTrans" cxnId="{6A4CE323-BF60-4A49-BB41-3493C2A64CFC}">
      <dgm:prSet/>
      <dgm:spPr/>
      <dgm:t>
        <a:bodyPr/>
        <a:lstStyle/>
        <a:p>
          <a:endParaRPr lang="ru-RU"/>
        </a:p>
      </dgm:t>
    </dgm:pt>
    <dgm:pt modelId="{B1EBA316-B001-4508-9929-EF13A900457C}">
      <dgm:prSet phldrT="[Текст]" custT="1"/>
      <dgm:spPr/>
      <dgm:t>
        <a:bodyPr/>
        <a:lstStyle/>
        <a:p>
          <a:pPr algn="ctr"/>
          <a:r>
            <a:rPr lang="ru-RU" sz="1200" b="1" dirty="0" smtClean="0">
              <a:solidFill>
                <a:srgbClr val="7030A0"/>
              </a:solidFill>
              <a:latin typeface="Liberation Serif" pitchFamily="18" charset="0"/>
              <a:ea typeface="Liberation Serif" pitchFamily="18" charset="0"/>
              <a:cs typeface="Liberation Serif" pitchFamily="18" charset="0"/>
            </a:rPr>
            <a:t>Исполнено – 34 524 788,94 руб.</a:t>
          </a:r>
          <a:endParaRPr lang="ru-RU" sz="1200" b="1" dirty="0">
            <a:solidFill>
              <a:srgbClr val="7030A0"/>
            </a:solidFill>
            <a:latin typeface="Liberation Serif" pitchFamily="18" charset="0"/>
            <a:ea typeface="Liberation Serif" pitchFamily="18" charset="0"/>
            <a:cs typeface="Liberation Serif" pitchFamily="18" charset="0"/>
          </a:endParaRPr>
        </a:p>
      </dgm:t>
    </dgm:pt>
    <dgm:pt modelId="{ED12A23F-6BD6-4FF8-8B73-CDC45C90F961}" type="parTrans" cxnId="{65F96BF7-D7BA-490D-997F-F90E4845388D}">
      <dgm:prSet/>
      <dgm:spPr/>
      <dgm:t>
        <a:bodyPr/>
        <a:lstStyle/>
        <a:p>
          <a:endParaRPr lang="ru-RU"/>
        </a:p>
      </dgm:t>
    </dgm:pt>
    <dgm:pt modelId="{E63E5FE2-0335-455F-8415-9FDFD219BD57}" type="sibTrans" cxnId="{65F96BF7-D7BA-490D-997F-F90E4845388D}">
      <dgm:prSet/>
      <dgm:spPr/>
      <dgm:t>
        <a:bodyPr/>
        <a:lstStyle/>
        <a:p>
          <a:endParaRPr lang="ru-RU"/>
        </a:p>
      </dgm:t>
    </dgm:pt>
    <dgm:pt modelId="{F499D732-AE58-4A4F-83E4-C30BC4A4939E}">
      <dgm:prSet custT="1"/>
      <dgm:spPr/>
      <dgm:t>
        <a:bodyPr/>
        <a:lstStyle/>
        <a:p>
          <a:pPr algn="ctr"/>
          <a:r>
            <a:rPr lang="ru-RU" sz="1200" b="1" dirty="0" smtClean="0">
              <a:solidFill>
                <a:srgbClr val="7030A0"/>
              </a:solidFill>
              <a:latin typeface="Liberation Serif" pitchFamily="18" charset="0"/>
              <a:ea typeface="Liberation Serif" pitchFamily="18" charset="0"/>
              <a:cs typeface="Liberation Serif" pitchFamily="18" charset="0"/>
            </a:rPr>
            <a:t>План  - 500 515 017,03 руб.</a:t>
          </a:r>
          <a:endParaRPr lang="ru-RU" sz="1200" b="1" dirty="0">
            <a:solidFill>
              <a:srgbClr val="7030A0"/>
            </a:solidFill>
            <a:latin typeface="Liberation Serif" pitchFamily="18" charset="0"/>
            <a:ea typeface="Liberation Serif" pitchFamily="18" charset="0"/>
            <a:cs typeface="Liberation Serif" pitchFamily="18" charset="0"/>
          </a:endParaRPr>
        </a:p>
      </dgm:t>
    </dgm:pt>
    <dgm:pt modelId="{E17CEAFB-E4CD-450B-8400-946D5EDDCC12}" type="parTrans" cxnId="{90EFD834-3011-4CB7-A42A-8A7A269A563D}">
      <dgm:prSet/>
      <dgm:spPr/>
      <dgm:t>
        <a:bodyPr/>
        <a:lstStyle/>
        <a:p>
          <a:endParaRPr lang="ru-RU"/>
        </a:p>
      </dgm:t>
    </dgm:pt>
    <dgm:pt modelId="{F8587C2B-12F0-4077-BC9F-DA0A8A28623F}" type="sibTrans" cxnId="{90EFD834-3011-4CB7-A42A-8A7A269A563D}">
      <dgm:prSet/>
      <dgm:spPr/>
      <dgm:t>
        <a:bodyPr/>
        <a:lstStyle/>
        <a:p>
          <a:endParaRPr lang="ru-RU"/>
        </a:p>
      </dgm:t>
    </dgm:pt>
    <dgm:pt modelId="{927675B6-539F-444F-A874-0A9024E9E676}">
      <dgm:prSet custT="1"/>
      <dgm:spPr/>
      <dgm:t>
        <a:bodyPr/>
        <a:lstStyle/>
        <a:p>
          <a:pPr algn="ctr"/>
          <a:r>
            <a:rPr lang="ru-RU" sz="1200" b="1" dirty="0" smtClean="0">
              <a:solidFill>
                <a:srgbClr val="7030A0"/>
              </a:solidFill>
              <a:latin typeface="Liberation Serif" pitchFamily="18" charset="0"/>
              <a:ea typeface="Liberation Serif" pitchFamily="18" charset="0"/>
              <a:cs typeface="Liberation Serif" pitchFamily="18" charset="0"/>
            </a:rPr>
            <a:t>Исполнено –  371 320 364,58 руб.</a:t>
          </a:r>
          <a:endParaRPr lang="ru-RU" sz="1200" b="1" dirty="0">
            <a:solidFill>
              <a:srgbClr val="7030A0"/>
            </a:solidFill>
            <a:latin typeface="Liberation Serif" pitchFamily="18" charset="0"/>
            <a:ea typeface="Liberation Serif" pitchFamily="18" charset="0"/>
            <a:cs typeface="Liberation Serif" pitchFamily="18" charset="0"/>
          </a:endParaRPr>
        </a:p>
      </dgm:t>
    </dgm:pt>
    <dgm:pt modelId="{3A180DCF-3605-4914-9280-7FD4EACFD837}" type="parTrans" cxnId="{C5A79B9E-D76D-456F-8244-CF1E2D9E7A58}">
      <dgm:prSet/>
      <dgm:spPr/>
      <dgm:t>
        <a:bodyPr/>
        <a:lstStyle/>
        <a:p>
          <a:endParaRPr lang="ru-RU"/>
        </a:p>
      </dgm:t>
    </dgm:pt>
    <dgm:pt modelId="{2B91B58D-1CC7-40E9-9D9E-953BADC8D6A4}" type="sibTrans" cxnId="{C5A79B9E-D76D-456F-8244-CF1E2D9E7A58}">
      <dgm:prSet/>
      <dgm:spPr/>
      <dgm:t>
        <a:bodyPr/>
        <a:lstStyle/>
        <a:p>
          <a:endParaRPr lang="ru-RU"/>
        </a:p>
      </dgm:t>
    </dgm:pt>
    <dgm:pt modelId="{73C969FC-5A05-440D-8999-471D14BD9B66}">
      <dgm:prSet phldrT="[Текст]" custT="1"/>
      <dgm:spPr/>
      <dgm:t>
        <a:bodyPr/>
        <a:lstStyle/>
        <a:p>
          <a:pPr algn="l"/>
          <a:r>
            <a:rPr lang="ru-RU" sz="1200" b="1" dirty="0" smtClean="0">
              <a:latin typeface="Liberation Serif" pitchFamily="18" charset="0"/>
              <a:ea typeface="Liberation Serif" pitchFamily="18" charset="0"/>
              <a:cs typeface="Liberation Serif" pitchFamily="18" charset="0"/>
            </a:rPr>
            <a:t>Подпрограмма «Экология и природные ресурсы Шалинского муниципального округа до 2030 года»</a:t>
          </a:r>
          <a:endParaRPr lang="ru-RU" sz="1200" b="1" dirty="0">
            <a:latin typeface="Liberation Serif" pitchFamily="18" charset="0"/>
            <a:ea typeface="Liberation Serif" pitchFamily="18" charset="0"/>
            <a:cs typeface="Liberation Serif" pitchFamily="18" charset="0"/>
          </a:endParaRPr>
        </a:p>
      </dgm:t>
    </dgm:pt>
    <dgm:pt modelId="{09E67346-5845-4535-B297-2FB3ED5D71D5}" type="sibTrans" cxnId="{92470ADB-6636-4508-A18A-BC12D28E1B61}">
      <dgm:prSet/>
      <dgm:spPr/>
      <dgm:t>
        <a:bodyPr/>
        <a:lstStyle/>
        <a:p>
          <a:endParaRPr lang="ru-RU"/>
        </a:p>
      </dgm:t>
    </dgm:pt>
    <dgm:pt modelId="{C1144BD6-B232-4949-BCDF-DE6895F5C894}" type="parTrans" cxnId="{92470ADB-6636-4508-A18A-BC12D28E1B61}">
      <dgm:prSet/>
      <dgm:spPr/>
      <dgm:t>
        <a:bodyPr/>
        <a:lstStyle/>
        <a:p>
          <a:endParaRPr lang="ru-RU"/>
        </a:p>
      </dgm:t>
    </dgm:pt>
    <dgm:pt modelId="{5C199BA9-918A-4D53-9482-BB6A4812A2CA}">
      <dgm:prSet phldrT="[Текст]" custT="1"/>
      <dgm:spPr/>
      <dgm:t>
        <a:bodyPr/>
        <a:lstStyle/>
        <a:p>
          <a:pPr algn="l"/>
          <a:endParaRPr lang="ru-RU" sz="1200" b="1" dirty="0">
            <a:latin typeface="Liberation Serif" pitchFamily="18" charset="0"/>
            <a:ea typeface="Liberation Serif" pitchFamily="18" charset="0"/>
            <a:cs typeface="Liberation Serif" pitchFamily="18" charset="0"/>
          </a:endParaRPr>
        </a:p>
      </dgm:t>
    </dgm:pt>
    <dgm:pt modelId="{E515847D-78E3-4DCB-AD95-322F80AB9EBE}" type="parTrans" cxnId="{7EE5359A-88ED-478B-A3AA-2089E9AAE1C7}">
      <dgm:prSet/>
      <dgm:spPr/>
      <dgm:t>
        <a:bodyPr/>
        <a:lstStyle/>
        <a:p>
          <a:endParaRPr lang="ru-RU"/>
        </a:p>
      </dgm:t>
    </dgm:pt>
    <dgm:pt modelId="{4DA465C6-8425-42DC-9BF3-3058D4F3955F}" type="sibTrans" cxnId="{7EE5359A-88ED-478B-A3AA-2089E9AAE1C7}">
      <dgm:prSet/>
      <dgm:spPr/>
      <dgm:t>
        <a:bodyPr/>
        <a:lstStyle/>
        <a:p>
          <a:endParaRPr lang="ru-RU"/>
        </a:p>
      </dgm:t>
    </dgm:pt>
    <dgm:pt modelId="{78DFBFAA-B1E8-4388-9BA3-05FCACA7DBDA}">
      <dgm:prSet phldrT="[Текст]" custT="1"/>
      <dgm:spPr/>
      <dgm:t>
        <a:bodyPr/>
        <a:lstStyle/>
        <a:p>
          <a:pPr algn="ctr"/>
          <a:r>
            <a:rPr lang="ru-RU" sz="1200" b="1" dirty="0" smtClean="0">
              <a:solidFill>
                <a:srgbClr val="7030A0"/>
              </a:solidFill>
              <a:latin typeface="Liberation Serif" pitchFamily="18" charset="0"/>
              <a:ea typeface="Liberation Serif" pitchFamily="18" charset="0"/>
              <a:cs typeface="Liberation Serif" pitchFamily="18" charset="0"/>
            </a:rPr>
            <a:t>План  - 34 876 838,82 руб.</a:t>
          </a:r>
          <a:endParaRPr lang="ru-RU" sz="1200" b="1" dirty="0">
            <a:latin typeface="Liberation Serif" pitchFamily="18" charset="0"/>
            <a:ea typeface="Liberation Serif" pitchFamily="18" charset="0"/>
            <a:cs typeface="Liberation Serif" pitchFamily="18" charset="0"/>
          </a:endParaRPr>
        </a:p>
      </dgm:t>
    </dgm:pt>
    <dgm:pt modelId="{95C52FA8-FE86-41C4-840A-184EF3F3333F}" type="parTrans" cxnId="{2109A400-41D0-46F5-92B3-AC5EB830F5E7}">
      <dgm:prSet/>
      <dgm:spPr/>
      <dgm:t>
        <a:bodyPr/>
        <a:lstStyle/>
        <a:p>
          <a:endParaRPr lang="ru-RU"/>
        </a:p>
      </dgm:t>
    </dgm:pt>
    <dgm:pt modelId="{262D35C5-9567-41E0-8371-D8E6D90A0332}" type="sibTrans" cxnId="{2109A400-41D0-46F5-92B3-AC5EB830F5E7}">
      <dgm:prSet/>
      <dgm:spPr/>
      <dgm:t>
        <a:bodyPr/>
        <a:lstStyle/>
        <a:p>
          <a:endParaRPr lang="ru-RU"/>
        </a:p>
      </dgm:t>
    </dgm:pt>
    <dgm:pt modelId="{CE000405-FF39-4778-B1D6-9AB81653DFA9}">
      <dgm:prSet phldrT="[Текст]" custT="1"/>
      <dgm:spPr/>
      <dgm:t>
        <a:bodyPr/>
        <a:lstStyle/>
        <a:p>
          <a:pPr algn="ctr"/>
          <a:r>
            <a:rPr lang="ru-RU" sz="1200" b="1" dirty="0" smtClean="0">
              <a:solidFill>
                <a:srgbClr val="7030A0"/>
              </a:solidFill>
              <a:latin typeface="Liberation Serif" pitchFamily="18" charset="0"/>
              <a:ea typeface="Liberation Serif" pitchFamily="18" charset="0"/>
              <a:cs typeface="Liberation Serif" pitchFamily="18" charset="0"/>
            </a:rPr>
            <a:t>План  - 131 001 400,55 руб.</a:t>
          </a:r>
          <a:endParaRPr lang="ru-RU" sz="1200" b="1" dirty="0">
            <a:latin typeface="Liberation Serif" pitchFamily="18" charset="0"/>
            <a:ea typeface="Liberation Serif" pitchFamily="18" charset="0"/>
            <a:cs typeface="Liberation Serif" pitchFamily="18" charset="0"/>
          </a:endParaRPr>
        </a:p>
      </dgm:t>
    </dgm:pt>
    <dgm:pt modelId="{628330F4-9EDA-454F-A358-7029EC32F979}" type="parTrans" cxnId="{EFFB4490-66AC-48DA-ACDD-3A8066D5D0A5}">
      <dgm:prSet/>
      <dgm:spPr/>
      <dgm:t>
        <a:bodyPr/>
        <a:lstStyle/>
        <a:p>
          <a:endParaRPr lang="ru-RU"/>
        </a:p>
      </dgm:t>
    </dgm:pt>
    <dgm:pt modelId="{3AD9F5DC-9DC8-4036-934D-550AE6A908A5}" type="sibTrans" cxnId="{EFFB4490-66AC-48DA-ACDD-3A8066D5D0A5}">
      <dgm:prSet/>
      <dgm:spPr/>
      <dgm:t>
        <a:bodyPr/>
        <a:lstStyle/>
        <a:p>
          <a:endParaRPr lang="ru-RU"/>
        </a:p>
      </dgm:t>
    </dgm:pt>
    <dgm:pt modelId="{D1DFED82-E1B8-4856-9EEA-D9FB9E60DA39}">
      <dgm:prSet custT="1"/>
      <dgm:spPr/>
      <dgm:t>
        <a:bodyPr/>
        <a:lstStyle/>
        <a:p>
          <a:pPr algn="ctr"/>
          <a:r>
            <a:rPr lang="ru-RU" sz="1200" b="1" dirty="0" smtClean="0">
              <a:solidFill>
                <a:srgbClr val="7030A0"/>
              </a:solidFill>
              <a:latin typeface="Liberation Serif" pitchFamily="18" charset="0"/>
              <a:ea typeface="Liberation Serif" pitchFamily="18" charset="0"/>
              <a:cs typeface="Liberation Serif" pitchFamily="18" charset="0"/>
            </a:rPr>
            <a:t>Исполнено – 128 668 824,79 руб.</a:t>
          </a:r>
          <a:endParaRPr lang="ru-RU" sz="1200" dirty="0"/>
        </a:p>
      </dgm:t>
    </dgm:pt>
    <dgm:pt modelId="{A99D42B0-98F4-40AC-89CD-7547F00EACF8}" type="parTrans" cxnId="{0F196B1C-B4A9-40BE-AB44-085DF9044E04}">
      <dgm:prSet/>
      <dgm:spPr/>
      <dgm:t>
        <a:bodyPr/>
        <a:lstStyle/>
        <a:p>
          <a:endParaRPr lang="ru-RU"/>
        </a:p>
      </dgm:t>
    </dgm:pt>
    <dgm:pt modelId="{65F2F76F-5CB9-4828-92A4-B2E8D748B519}" type="sibTrans" cxnId="{0F196B1C-B4A9-40BE-AB44-085DF9044E04}">
      <dgm:prSet/>
      <dgm:spPr/>
      <dgm:t>
        <a:bodyPr/>
        <a:lstStyle/>
        <a:p>
          <a:endParaRPr lang="ru-RU"/>
        </a:p>
      </dgm:t>
    </dgm:pt>
    <dgm:pt modelId="{16C6D9E1-A038-4EE1-B037-B0CE1158D859}" type="pres">
      <dgm:prSet presAssocID="{F156BE11-57EF-4BF6-BC62-6E4CF1203642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7CCD3E0-E343-4685-A064-67699EDCEA34}" type="pres">
      <dgm:prSet presAssocID="{799BF0C6-A22B-46C7-872D-185F4C837445}" presName="composite" presStyleCnt="0"/>
      <dgm:spPr/>
    </dgm:pt>
    <dgm:pt modelId="{5D1CCD4E-635D-45CD-B6CE-B84BE75E48D4}" type="pres">
      <dgm:prSet presAssocID="{799BF0C6-A22B-46C7-872D-185F4C837445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C7E6BC2-4A07-4594-AF9F-F0F7F44E757A}" type="pres">
      <dgm:prSet presAssocID="{799BF0C6-A22B-46C7-872D-185F4C837445}" presName="descendantText" presStyleLbl="alignAcc1" presStyleIdx="0" presStyleCnt="3" custScaleY="12402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C7402D7-B6D8-43FC-97B5-7E7DF8E0FBB1}" type="pres">
      <dgm:prSet presAssocID="{35D4AD78-796C-471C-9271-6C70D7D4BAB9}" presName="sp" presStyleCnt="0"/>
      <dgm:spPr/>
    </dgm:pt>
    <dgm:pt modelId="{9D8B48E7-1D8D-4D01-9F44-D3F8F209B058}" type="pres">
      <dgm:prSet presAssocID="{12BA14C3-EA0D-4A44-8314-0C4BC5FF36A8}" presName="composite" presStyleCnt="0"/>
      <dgm:spPr/>
    </dgm:pt>
    <dgm:pt modelId="{5BC657F8-22C0-43AF-925D-A932C2A250F8}" type="pres">
      <dgm:prSet presAssocID="{12BA14C3-EA0D-4A44-8314-0C4BC5FF36A8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90380E9-8207-4643-A13E-179554CD6251}" type="pres">
      <dgm:prSet presAssocID="{12BA14C3-EA0D-4A44-8314-0C4BC5FF36A8}" presName="descendantText" presStyleLbl="alignAcc1" presStyleIdx="1" presStyleCnt="3" custScaleY="13171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1BDB701-E63A-4FBA-AB79-FFA4F8CEFC21}" type="pres">
      <dgm:prSet presAssocID="{B06398DD-E4BB-444D-8DA2-E3B5FD137BE1}" presName="sp" presStyleCnt="0"/>
      <dgm:spPr/>
    </dgm:pt>
    <dgm:pt modelId="{1B030AF8-44DE-48A9-9E9D-F1F1B09CE977}" type="pres">
      <dgm:prSet presAssocID="{0722761E-EA03-4244-A79C-0E1AD01F733A}" presName="composite" presStyleCnt="0"/>
      <dgm:spPr/>
    </dgm:pt>
    <dgm:pt modelId="{10E4ACE5-1570-45C7-809A-E373011844F2}" type="pres">
      <dgm:prSet presAssocID="{0722761E-EA03-4244-A79C-0E1AD01F733A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C81AF30-EF60-4CB8-B5FE-C20788B88A4D}" type="pres">
      <dgm:prSet presAssocID="{0722761E-EA03-4244-A79C-0E1AD01F733A}" presName="descendantText" presStyleLbl="alignAcc1" presStyleIdx="2" presStyleCnt="3" custScaleY="12543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0EFD834-3011-4CB7-A42A-8A7A269A563D}" srcId="{12BA14C3-EA0D-4A44-8314-0C4BC5FF36A8}" destId="{F499D732-AE58-4A4F-83E4-C30BC4A4939E}" srcOrd="1" destOrd="0" parTransId="{E17CEAFB-E4CD-450B-8400-946D5EDDCC12}" sibTransId="{F8587C2B-12F0-4077-BC9F-DA0A8A28623F}"/>
    <dgm:cxn modelId="{236FF2C1-3539-4138-BC06-CF68CF640257}" type="presOf" srcId="{78DFBFAA-B1E8-4388-9BA3-05FCACA7DBDA}" destId="{EC7E6BC2-4A07-4594-AF9F-F0F7F44E757A}" srcOrd="0" destOrd="2" presId="urn:microsoft.com/office/officeart/2005/8/layout/chevron2"/>
    <dgm:cxn modelId="{AB9C9B57-B73B-43E3-8300-8A3268C3CAE9}" srcId="{F156BE11-57EF-4BF6-BC62-6E4CF1203642}" destId="{12BA14C3-EA0D-4A44-8314-0C4BC5FF36A8}" srcOrd="1" destOrd="0" parTransId="{F12D954B-1D4E-4EB8-9F9A-8FF194D81CFA}" sibTransId="{B06398DD-E4BB-444D-8DA2-E3B5FD137BE1}"/>
    <dgm:cxn modelId="{EBBAA49C-2E67-4DB0-8982-46AD6635F75D}" srcId="{F156BE11-57EF-4BF6-BC62-6E4CF1203642}" destId="{0722761E-EA03-4244-A79C-0E1AD01F733A}" srcOrd="2" destOrd="0" parTransId="{825935F1-9220-4A57-A8E7-EA262D2AC1CB}" sibTransId="{045AFA44-7B45-4FA0-8280-C501757594B7}"/>
    <dgm:cxn modelId="{8EB4FB68-4AF2-4CC7-A30A-64D08542E022}" type="presOf" srcId="{5C199BA9-918A-4D53-9482-BB6A4812A2CA}" destId="{EC7E6BC2-4A07-4594-AF9F-F0F7F44E757A}" srcOrd="0" destOrd="0" presId="urn:microsoft.com/office/officeart/2005/8/layout/chevron2"/>
    <dgm:cxn modelId="{D228879C-B880-4F4A-8AB9-C02E79542D2F}" type="presOf" srcId="{D1DFED82-E1B8-4856-9EEA-D9FB9E60DA39}" destId="{9C81AF30-EF60-4CB8-B5FE-C20788B88A4D}" srcOrd="0" destOrd="2" presId="urn:microsoft.com/office/officeart/2005/8/layout/chevron2"/>
    <dgm:cxn modelId="{64184551-84F4-49DC-887F-63EBFA123D64}" type="presOf" srcId="{F499D732-AE58-4A4F-83E4-C30BC4A4939E}" destId="{490380E9-8207-4643-A13E-179554CD6251}" srcOrd="0" destOrd="1" presId="urn:microsoft.com/office/officeart/2005/8/layout/chevron2"/>
    <dgm:cxn modelId="{EE8C4799-FE2C-4DEC-BB37-7EBCE654E2C7}" type="presOf" srcId="{3FDA602E-16FF-4178-8153-17F42E8740D1}" destId="{9C81AF30-EF60-4CB8-B5FE-C20788B88A4D}" srcOrd="0" destOrd="0" presId="urn:microsoft.com/office/officeart/2005/8/layout/chevron2"/>
    <dgm:cxn modelId="{7EE5359A-88ED-478B-A3AA-2089E9AAE1C7}" srcId="{799BF0C6-A22B-46C7-872D-185F4C837445}" destId="{5C199BA9-918A-4D53-9482-BB6A4812A2CA}" srcOrd="0" destOrd="0" parTransId="{E515847D-78E3-4DCB-AD95-322F80AB9EBE}" sibTransId="{4DA465C6-8425-42DC-9BF3-3058D4F3955F}"/>
    <dgm:cxn modelId="{FB553371-91BC-4CA6-B794-8C0EDF5CBD6E}" type="presOf" srcId="{CE000405-FF39-4778-B1D6-9AB81653DFA9}" destId="{9C81AF30-EF60-4CB8-B5FE-C20788B88A4D}" srcOrd="0" destOrd="1" presId="urn:microsoft.com/office/officeart/2005/8/layout/chevron2"/>
    <dgm:cxn modelId="{B9258D95-8BE2-4803-AA57-41C2A9E18FE7}" srcId="{F156BE11-57EF-4BF6-BC62-6E4CF1203642}" destId="{799BF0C6-A22B-46C7-872D-185F4C837445}" srcOrd="0" destOrd="0" parTransId="{61DDD3EE-5457-40FB-8CDA-C68F44FFD44E}" sibTransId="{35D4AD78-796C-471C-9271-6C70D7D4BAB9}"/>
    <dgm:cxn modelId="{32C3FD96-A4F1-4804-8F78-FAFF5E4AB0A6}" type="presOf" srcId="{0722761E-EA03-4244-A79C-0E1AD01F733A}" destId="{10E4ACE5-1570-45C7-809A-E373011844F2}" srcOrd="0" destOrd="0" presId="urn:microsoft.com/office/officeart/2005/8/layout/chevron2"/>
    <dgm:cxn modelId="{8CF44297-B4B2-4D16-BF26-F05E0DA251E4}" type="presOf" srcId="{799BF0C6-A22B-46C7-872D-185F4C837445}" destId="{5D1CCD4E-635D-45CD-B6CE-B84BE75E48D4}" srcOrd="0" destOrd="0" presId="urn:microsoft.com/office/officeart/2005/8/layout/chevron2"/>
    <dgm:cxn modelId="{9F4CD864-3403-4541-B4C6-BF32A9A8E8FF}" type="presOf" srcId="{73C969FC-5A05-440D-8999-471D14BD9B66}" destId="{EC7E6BC2-4A07-4594-AF9F-F0F7F44E757A}" srcOrd="0" destOrd="1" presId="urn:microsoft.com/office/officeart/2005/8/layout/chevron2"/>
    <dgm:cxn modelId="{EFFB4490-66AC-48DA-ACDD-3A8066D5D0A5}" srcId="{0722761E-EA03-4244-A79C-0E1AD01F733A}" destId="{CE000405-FF39-4778-B1D6-9AB81653DFA9}" srcOrd="1" destOrd="0" parTransId="{628330F4-9EDA-454F-A358-7029EC32F979}" sibTransId="{3AD9F5DC-9DC8-4036-934D-550AE6A908A5}"/>
    <dgm:cxn modelId="{0F196B1C-B4A9-40BE-AB44-085DF9044E04}" srcId="{0722761E-EA03-4244-A79C-0E1AD01F733A}" destId="{D1DFED82-E1B8-4856-9EEA-D9FB9E60DA39}" srcOrd="2" destOrd="0" parTransId="{A99D42B0-98F4-40AC-89CD-7547F00EACF8}" sibTransId="{65F2F76F-5CB9-4828-92A4-B2E8D748B519}"/>
    <dgm:cxn modelId="{A68F0C33-DDB1-4BE1-80CE-FF0119B94093}" srcId="{12BA14C3-EA0D-4A44-8314-0C4BC5FF36A8}" destId="{27F79D6A-2D71-4A35-B061-4E1A6E268BA8}" srcOrd="0" destOrd="0" parTransId="{33EF7E8D-3C78-4132-ACE2-FB2CA68F7ACA}" sibTransId="{A79B5996-7FFB-4211-9DFB-7D69C08755E9}"/>
    <dgm:cxn modelId="{0CC8E496-635C-4782-9478-500E4C143575}" type="presOf" srcId="{F156BE11-57EF-4BF6-BC62-6E4CF1203642}" destId="{16C6D9E1-A038-4EE1-B037-B0CE1158D859}" srcOrd="0" destOrd="0" presId="urn:microsoft.com/office/officeart/2005/8/layout/chevron2"/>
    <dgm:cxn modelId="{2109A400-41D0-46F5-92B3-AC5EB830F5E7}" srcId="{799BF0C6-A22B-46C7-872D-185F4C837445}" destId="{78DFBFAA-B1E8-4388-9BA3-05FCACA7DBDA}" srcOrd="2" destOrd="0" parTransId="{95C52FA8-FE86-41C4-840A-184EF3F3333F}" sibTransId="{262D35C5-9567-41E0-8371-D8E6D90A0332}"/>
    <dgm:cxn modelId="{C6780A13-0776-4F76-A3DA-D96655305C38}" type="presOf" srcId="{927675B6-539F-444F-A874-0A9024E9E676}" destId="{490380E9-8207-4643-A13E-179554CD6251}" srcOrd="0" destOrd="2" presId="urn:microsoft.com/office/officeart/2005/8/layout/chevron2"/>
    <dgm:cxn modelId="{65F96BF7-D7BA-490D-997F-F90E4845388D}" srcId="{799BF0C6-A22B-46C7-872D-185F4C837445}" destId="{B1EBA316-B001-4508-9929-EF13A900457C}" srcOrd="3" destOrd="0" parTransId="{ED12A23F-6BD6-4FF8-8B73-CDC45C90F961}" sibTransId="{E63E5FE2-0335-455F-8415-9FDFD219BD57}"/>
    <dgm:cxn modelId="{C5A79B9E-D76D-456F-8244-CF1E2D9E7A58}" srcId="{12BA14C3-EA0D-4A44-8314-0C4BC5FF36A8}" destId="{927675B6-539F-444F-A874-0A9024E9E676}" srcOrd="2" destOrd="0" parTransId="{3A180DCF-3605-4914-9280-7FD4EACFD837}" sibTransId="{2B91B58D-1CC7-40E9-9D9E-953BADC8D6A4}"/>
    <dgm:cxn modelId="{A4FE0F1D-4314-47B9-AD14-FC9C39A1ED90}" type="presOf" srcId="{27F79D6A-2D71-4A35-B061-4E1A6E268BA8}" destId="{490380E9-8207-4643-A13E-179554CD6251}" srcOrd="0" destOrd="0" presId="urn:microsoft.com/office/officeart/2005/8/layout/chevron2"/>
    <dgm:cxn modelId="{92470ADB-6636-4508-A18A-BC12D28E1B61}" srcId="{799BF0C6-A22B-46C7-872D-185F4C837445}" destId="{73C969FC-5A05-440D-8999-471D14BD9B66}" srcOrd="1" destOrd="0" parTransId="{C1144BD6-B232-4949-BCDF-DE6895F5C894}" sibTransId="{09E67346-5845-4535-B297-2FB3ED5D71D5}"/>
    <dgm:cxn modelId="{6A4CE323-BF60-4A49-BB41-3493C2A64CFC}" srcId="{0722761E-EA03-4244-A79C-0E1AD01F733A}" destId="{3FDA602E-16FF-4178-8153-17F42E8740D1}" srcOrd="0" destOrd="0" parTransId="{361810FE-4B7E-4E38-8C3A-6EA185E89D3D}" sibTransId="{BE0C0A05-836C-48E1-AE94-0137FD4A1314}"/>
    <dgm:cxn modelId="{EB1D8AF1-67FE-41E7-B80E-2CEDC7B45444}" type="presOf" srcId="{B1EBA316-B001-4508-9929-EF13A900457C}" destId="{EC7E6BC2-4A07-4594-AF9F-F0F7F44E757A}" srcOrd="0" destOrd="3" presId="urn:microsoft.com/office/officeart/2005/8/layout/chevron2"/>
    <dgm:cxn modelId="{00F5AB98-7AC2-4BBF-B575-31C905EEDD50}" type="presOf" srcId="{12BA14C3-EA0D-4A44-8314-0C4BC5FF36A8}" destId="{5BC657F8-22C0-43AF-925D-A932C2A250F8}" srcOrd="0" destOrd="0" presId="urn:microsoft.com/office/officeart/2005/8/layout/chevron2"/>
    <dgm:cxn modelId="{37F75C78-5FB7-4D74-ABBD-F64B5DEF433A}" type="presParOf" srcId="{16C6D9E1-A038-4EE1-B037-B0CE1158D859}" destId="{07CCD3E0-E343-4685-A064-67699EDCEA34}" srcOrd="0" destOrd="0" presId="urn:microsoft.com/office/officeart/2005/8/layout/chevron2"/>
    <dgm:cxn modelId="{27FDD873-1871-453A-BD19-EB4AA01C4405}" type="presParOf" srcId="{07CCD3E0-E343-4685-A064-67699EDCEA34}" destId="{5D1CCD4E-635D-45CD-B6CE-B84BE75E48D4}" srcOrd="0" destOrd="0" presId="urn:microsoft.com/office/officeart/2005/8/layout/chevron2"/>
    <dgm:cxn modelId="{6438C05F-F325-4D5C-AD9B-71501BF8373F}" type="presParOf" srcId="{07CCD3E0-E343-4685-A064-67699EDCEA34}" destId="{EC7E6BC2-4A07-4594-AF9F-F0F7F44E757A}" srcOrd="1" destOrd="0" presId="urn:microsoft.com/office/officeart/2005/8/layout/chevron2"/>
    <dgm:cxn modelId="{F3C6D4F7-5784-43BF-B4E0-ECE8555FE95B}" type="presParOf" srcId="{16C6D9E1-A038-4EE1-B037-B0CE1158D859}" destId="{BC7402D7-B6D8-43FC-97B5-7E7DF8E0FBB1}" srcOrd="1" destOrd="0" presId="urn:microsoft.com/office/officeart/2005/8/layout/chevron2"/>
    <dgm:cxn modelId="{15433923-BC00-4757-B3A7-4206098BC360}" type="presParOf" srcId="{16C6D9E1-A038-4EE1-B037-B0CE1158D859}" destId="{9D8B48E7-1D8D-4D01-9F44-D3F8F209B058}" srcOrd="2" destOrd="0" presId="urn:microsoft.com/office/officeart/2005/8/layout/chevron2"/>
    <dgm:cxn modelId="{2B016C42-497F-4B7D-ACFD-487480EF221C}" type="presParOf" srcId="{9D8B48E7-1D8D-4D01-9F44-D3F8F209B058}" destId="{5BC657F8-22C0-43AF-925D-A932C2A250F8}" srcOrd="0" destOrd="0" presId="urn:microsoft.com/office/officeart/2005/8/layout/chevron2"/>
    <dgm:cxn modelId="{B860A20D-9D72-442C-B143-3C203B37B575}" type="presParOf" srcId="{9D8B48E7-1D8D-4D01-9F44-D3F8F209B058}" destId="{490380E9-8207-4643-A13E-179554CD6251}" srcOrd="1" destOrd="0" presId="urn:microsoft.com/office/officeart/2005/8/layout/chevron2"/>
    <dgm:cxn modelId="{FE5127A8-5AD1-49A8-B81C-A7E68CBF9E6E}" type="presParOf" srcId="{16C6D9E1-A038-4EE1-B037-B0CE1158D859}" destId="{81BDB701-E63A-4FBA-AB79-FFA4F8CEFC21}" srcOrd="3" destOrd="0" presId="urn:microsoft.com/office/officeart/2005/8/layout/chevron2"/>
    <dgm:cxn modelId="{8B46040E-89E8-4CF9-A956-871D0803B198}" type="presParOf" srcId="{16C6D9E1-A038-4EE1-B037-B0CE1158D859}" destId="{1B030AF8-44DE-48A9-9E9D-F1F1B09CE977}" srcOrd="4" destOrd="0" presId="urn:microsoft.com/office/officeart/2005/8/layout/chevron2"/>
    <dgm:cxn modelId="{3C0E266B-A750-4D62-9669-14F9754663E1}" type="presParOf" srcId="{1B030AF8-44DE-48A9-9E9D-F1F1B09CE977}" destId="{10E4ACE5-1570-45C7-809A-E373011844F2}" srcOrd="0" destOrd="0" presId="urn:microsoft.com/office/officeart/2005/8/layout/chevron2"/>
    <dgm:cxn modelId="{4C2C370F-CBD3-4B2F-B58D-DA9679D8B66B}" type="presParOf" srcId="{1B030AF8-44DE-48A9-9E9D-F1F1B09CE977}" destId="{9C81AF30-EF60-4CB8-B5FE-C20788B88A4D}" srcOrd="1" destOrd="0" presId="urn:microsoft.com/office/officeart/2005/8/layout/chevron2"/>
  </dgm:cxnLst>
  <dgm:bg/>
  <dgm:whole/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886B79B-40EB-481E-92CC-501458AB2241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F50CDE5-A392-4297-8001-A391907B4795}">
      <dgm:prSet custT="1"/>
      <dgm:spPr/>
      <dgm:t>
        <a:bodyPr/>
        <a:lstStyle/>
        <a:p>
          <a:pPr rtl="0"/>
          <a:r>
            <a:rPr lang="ru-RU" sz="1600" b="1" dirty="0" smtClean="0">
              <a:latin typeface="Liberation Serif" pitchFamily="18" charset="0"/>
              <a:ea typeface="Liberation Serif" pitchFamily="18" charset="0"/>
              <a:cs typeface="Liberation Serif" pitchFamily="18" charset="0"/>
            </a:rPr>
            <a:t>Муниципальная программа «Социально-экономическое развитие Шалинского муниципального округа до 2030 года»</a:t>
          </a:r>
          <a:endParaRPr lang="ru-RU" sz="1600" dirty="0">
            <a:latin typeface="Liberation Serif" pitchFamily="18" charset="0"/>
            <a:ea typeface="Liberation Serif" pitchFamily="18" charset="0"/>
            <a:cs typeface="Liberation Serif" pitchFamily="18" charset="0"/>
          </a:endParaRPr>
        </a:p>
      </dgm:t>
    </dgm:pt>
    <dgm:pt modelId="{A4544066-2982-4CE0-B7C8-F02BDFD52D1A}" type="parTrans" cxnId="{B18233AD-4AAA-4312-BE54-0C3341FBA83D}">
      <dgm:prSet/>
      <dgm:spPr/>
      <dgm:t>
        <a:bodyPr/>
        <a:lstStyle/>
        <a:p>
          <a:endParaRPr lang="ru-RU"/>
        </a:p>
      </dgm:t>
    </dgm:pt>
    <dgm:pt modelId="{E2EE13E7-7D9D-4752-B3DE-E46443E4AD30}" type="sibTrans" cxnId="{B18233AD-4AAA-4312-BE54-0C3341FBA83D}">
      <dgm:prSet/>
      <dgm:spPr/>
      <dgm:t>
        <a:bodyPr/>
        <a:lstStyle/>
        <a:p>
          <a:endParaRPr lang="ru-RU"/>
        </a:p>
      </dgm:t>
    </dgm:pt>
    <dgm:pt modelId="{5BB01D90-F27A-4D46-9E11-280FE7403049}" type="pres">
      <dgm:prSet presAssocID="{9886B79B-40EB-481E-92CC-501458AB2241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5FFE145-0423-49FD-AE5C-046E05CFB1A3}" type="pres">
      <dgm:prSet presAssocID="{1F50CDE5-A392-4297-8001-A391907B4795}" presName="composite" presStyleCnt="0"/>
      <dgm:spPr/>
    </dgm:pt>
    <dgm:pt modelId="{513BFF68-8C20-438B-98C1-85E3B98C3AF2}" type="pres">
      <dgm:prSet presAssocID="{1F50CDE5-A392-4297-8001-A391907B4795}" presName="imgShp" presStyleLbl="fgImgPlace1" presStyleIdx="0" presStyleCnt="1" custLinFactX="-100000" custLinFactNeighborX="-196226" custLinFactNeighborY="-19072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B645E707-ABA9-413B-B09E-30706098552C}" type="pres">
      <dgm:prSet presAssocID="{1F50CDE5-A392-4297-8001-A391907B4795}" presName="txShp" presStyleLbl="node1" presStyleIdx="0" presStyleCnt="1" custScaleX="15037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634A83C-BA47-4AAB-AD29-A2EC9B577FF9}" type="presOf" srcId="{1F50CDE5-A392-4297-8001-A391907B4795}" destId="{B645E707-ABA9-413B-B09E-30706098552C}" srcOrd="0" destOrd="0" presId="urn:microsoft.com/office/officeart/2005/8/layout/vList3"/>
    <dgm:cxn modelId="{B18233AD-4AAA-4312-BE54-0C3341FBA83D}" srcId="{9886B79B-40EB-481E-92CC-501458AB2241}" destId="{1F50CDE5-A392-4297-8001-A391907B4795}" srcOrd="0" destOrd="0" parTransId="{A4544066-2982-4CE0-B7C8-F02BDFD52D1A}" sibTransId="{E2EE13E7-7D9D-4752-B3DE-E46443E4AD30}"/>
    <dgm:cxn modelId="{0184235A-68F4-441B-A67B-557205E0460D}" type="presOf" srcId="{9886B79B-40EB-481E-92CC-501458AB2241}" destId="{5BB01D90-F27A-4D46-9E11-280FE7403049}" srcOrd="0" destOrd="0" presId="urn:microsoft.com/office/officeart/2005/8/layout/vList3"/>
    <dgm:cxn modelId="{E1E20F7F-187B-439D-AFF8-1483C6AA39A1}" type="presParOf" srcId="{5BB01D90-F27A-4D46-9E11-280FE7403049}" destId="{35FFE145-0423-49FD-AE5C-046E05CFB1A3}" srcOrd="0" destOrd="0" presId="urn:microsoft.com/office/officeart/2005/8/layout/vList3"/>
    <dgm:cxn modelId="{02F33648-9FDA-4018-8BF3-54C97BB96755}" type="presParOf" srcId="{35FFE145-0423-49FD-AE5C-046E05CFB1A3}" destId="{513BFF68-8C20-438B-98C1-85E3B98C3AF2}" srcOrd="0" destOrd="0" presId="urn:microsoft.com/office/officeart/2005/8/layout/vList3"/>
    <dgm:cxn modelId="{FBAE7A4F-6F22-40B2-9F1F-D798F891C4FC}" type="presParOf" srcId="{35FFE145-0423-49FD-AE5C-046E05CFB1A3}" destId="{B645E707-ABA9-413B-B09E-30706098552C}" srcOrd="1" destOrd="0" presId="urn:microsoft.com/office/officeart/2005/8/layout/vList3"/>
  </dgm:cxnLst>
  <dgm:bg/>
  <dgm:whole/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156BE11-57EF-4BF6-BC62-6E4CF1203642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99BF0C6-A22B-46C7-872D-185F4C837445}">
      <dgm:prSet phldrT="[Текст]"/>
      <dgm:spPr/>
      <dgm:t>
        <a:bodyPr/>
        <a:lstStyle/>
        <a:p>
          <a:r>
            <a:rPr lang="ru-RU" dirty="0" smtClean="0"/>
            <a:t>7</a:t>
          </a:r>
          <a:endParaRPr lang="ru-RU" dirty="0"/>
        </a:p>
      </dgm:t>
    </dgm:pt>
    <dgm:pt modelId="{61DDD3EE-5457-40FB-8CDA-C68F44FFD44E}" type="parTrans" cxnId="{B9258D95-8BE2-4803-AA57-41C2A9E18FE7}">
      <dgm:prSet/>
      <dgm:spPr/>
      <dgm:t>
        <a:bodyPr/>
        <a:lstStyle/>
        <a:p>
          <a:endParaRPr lang="ru-RU"/>
        </a:p>
      </dgm:t>
    </dgm:pt>
    <dgm:pt modelId="{35D4AD78-796C-471C-9271-6C70D7D4BAB9}" type="sibTrans" cxnId="{B9258D95-8BE2-4803-AA57-41C2A9E18FE7}">
      <dgm:prSet/>
      <dgm:spPr/>
      <dgm:t>
        <a:bodyPr/>
        <a:lstStyle/>
        <a:p>
          <a:endParaRPr lang="ru-RU"/>
        </a:p>
      </dgm:t>
    </dgm:pt>
    <dgm:pt modelId="{12BA14C3-EA0D-4A44-8314-0C4BC5FF36A8}">
      <dgm:prSet phldrT="[Текст]"/>
      <dgm:spPr/>
      <dgm:t>
        <a:bodyPr/>
        <a:lstStyle/>
        <a:p>
          <a:r>
            <a:rPr lang="ru-RU" dirty="0" smtClean="0"/>
            <a:t>8</a:t>
          </a:r>
          <a:endParaRPr lang="ru-RU" dirty="0"/>
        </a:p>
      </dgm:t>
    </dgm:pt>
    <dgm:pt modelId="{F12D954B-1D4E-4EB8-9F9A-8FF194D81CFA}" type="parTrans" cxnId="{AB9C9B57-B73B-43E3-8300-8A3268C3CAE9}">
      <dgm:prSet/>
      <dgm:spPr/>
      <dgm:t>
        <a:bodyPr/>
        <a:lstStyle/>
        <a:p>
          <a:endParaRPr lang="ru-RU"/>
        </a:p>
      </dgm:t>
    </dgm:pt>
    <dgm:pt modelId="{B06398DD-E4BB-444D-8DA2-E3B5FD137BE1}" type="sibTrans" cxnId="{AB9C9B57-B73B-43E3-8300-8A3268C3CAE9}">
      <dgm:prSet/>
      <dgm:spPr/>
      <dgm:t>
        <a:bodyPr/>
        <a:lstStyle/>
        <a:p>
          <a:endParaRPr lang="ru-RU"/>
        </a:p>
      </dgm:t>
    </dgm:pt>
    <dgm:pt modelId="{27F79D6A-2D71-4A35-B061-4E1A6E268BA8}">
      <dgm:prSet phldrT="[Текст]" custT="1"/>
      <dgm:spPr/>
      <dgm:t>
        <a:bodyPr/>
        <a:lstStyle/>
        <a:p>
          <a:pPr algn="l"/>
          <a:r>
            <a:rPr lang="ru-RU" sz="1200" b="1" dirty="0" smtClean="0">
              <a:latin typeface="Liberation Serif" pitchFamily="18" charset="0"/>
              <a:ea typeface="Liberation Serif" pitchFamily="18" charset="0"/>
              <a:cs typeface="Liberation Serif" pitchFamily="18" charset="0"/>
            </a:rPr>
            <a:t>Подпрограмма «Обеспечение жильем молодых семей  на территории  Шалинского муниципального округа до 2030 года»</a:t>
          </a:r>
          <a:endParaRPr lang="ru-RU" sz="1200" b="1" dirty="0">
            <a:latin typeface="Liberation Serif" pitchFamily="18" charset="0"/>
            <a:ea typeface="Liberation Serif" pitchFamily="18" charset="0"/>
            <a:cs typeface="Liberation Serif" pitchFamily="18" charset="0"/>
          </a:endParaRPr>
        </a:p>
      </dgm:t>
    </dgm:pt>
    <dgm:pt modelId="{33EF7E8D-3C78-4132-ACE2-FB2CA68F7ACA}" type="parTrans" cxnId="{A68F0C33-DDB1-4BE1-80CE-FF0119B94093}">
      <dgm:prSet/>
      <dgm:spPr/>
      <dgm:t>
        <a:bodyPr/>
        <a:lstStyle/>
        <a:p>
          <a:endParaRPr lang="ru-RU"/>
        </a:p>
      </dgm:t>
    </dgm:pt>
    <dgm:pt modelId="{A79B5996-7FFB-4211-9DFB-7D69C08755E9}" type="sibTrans" cxnId="{A68F0C33-DDB1-4BE1-80CE-FF0119B94093}">
      <dgm:prSet/>
      <dgm:spPr/>
      <dgm:t>
        <a:bodyPr/>
        <a:lstStyle/>
        <a:p>
          <a:endParaRPr lang="ru-RU"/>
        </a:p>
      </dgm:t>
    </dgm:pt>
    <dgm:pt modelId="{0722761E-EA03-4244-A79C-0E1AD01F733A}">
      <dgm:prSet phldrT="[Текст]"/>
      <dgm:spPr/>
      <dgm:t>
        <a:bodyPr/>
        <a:lstStyle/>
        <a:p>
          <a:r>
            <a:rPr lang="ru-RU" dirty="0" smtClean="0"/>
            <a:t>9</a:t>
          </a:r>
          <a:endParaRPr lang="ru-RU" dirty="0"/>
        </a:p>
      </dgm:t>
    </dgm:pt>
    <dgm:pt modelId="{825935F1-9220-4A57-A8E7-EA262D2AC1CB}" type="parTrans" cxnId="{EBBAA49C-2E67-4DB0-8982-46AD6635F75D}">
      <dgm:prSet/>
      <dgm:spPr/>
      <dgm:t>
        <a:bodyPr/>
        <a:lstStyle/>
        <a:p>
          <a:endParaRPr lang="ru-RU"/>
        </a:p>
      </dgm:t>
    </dgm:pt>
    <dgm:pt modelId="{045AFA44-7B45-4FA0-8280-C501757594B7}" type="sibTrans" cxnId="{EBBAA49C-2E67-4DB0-8982-46AD6635F75D}">
      <dgm:prSet/>
      <dgm:spPr/>
      <dgm:t>
        <a:bodyPr/>
        <a:lstStyle/>
        <a:p>
          <a:endParaRPr lang="ru-RU"/>
        </a:p>
      </dgm:t>
    </dgm:pt>
    <dgm:pt modelId="{3FDA602E-16FF-4178-8153-17F42E8740D1}">
      <dgm:prSet phldrT="[Текст]" custT="1"/>
      <dgm:spPr/>
      <dgm:t>
        <a:bodyPr/>
        <a:lstStyle/>
        <a:p>
          <a:pPr algn="l"/>
          <a:r>
            <a:rPr lang="ru-RU" sz="1200" b="1" dirty="0" smtClean="0">
              <a:latin typeface="Liberation Serif" pitchFamily="18" charset="0"/>
              <a:ea typeface="Liberation Serif" pitchFamily="18" charset="0"/>
              <a:cs typeface="Liberation Serif" pitchFamily="18" charset="0"/>
            </a:rPr>
            <a:t>Подпрограмма «Развитие жилищно-коммунального хозяйства и повышение энергетической эффективности в Шалинском муниципального округе до 2030 года»</a:t>
          </a:r>
          <a:endParaRPr lang="ru-RU" sz="1100" b="1" dirty="0">
            <a:latin typeface="Liberation Serif" pitchFamily="18" charset="0"/>
            <a:ea typeface="Liberation Serif" pitchFamily="18" charset="0"/>
            <a:cs typeface="Liberation Serif" pitchFamily="18" charset="0"/>
          </a:endParaRPr>
        </a:p>
      </dgm:t>
    </dgm:pt>
    <dgm:pt modelId="{361810FE-4B7E-4E38-8C3A-6EA185E89D3D}" type="parTrans" cxnId="{6A4CE323-BF60-4A49-BB41-3493C2A64CFC}">
      <dgm:prSet/>
      <dgm:spPr/>
      <dgm:t>
        <a:bodyPr/>
        <a:lstStyle/>
        <a:p>
          <a:endParaRPr lang="ru-RU"/>
        </a:p>
      </dgm:t>
    </dgm:pt>
    <dgm:pt modelId="{BE0C0A05-836C-48E1-AE94-0137FD4A1314}" type="sibTrans" cxnId="{6A4CE323-BF60-4A49-BB41-3493C2A64CFC}">
      <dgm:prSet/>
      <dgm:spPr/>
      <dgm:t>
        <a:bodyPr/>
        <a:lstStyle/>
        <a:p>
          <a:endParaRPr lang="ru-RU"/>
        </a:p>
      </dgm:t>
    </dgm:pt>
    <dgm:pt modelId="{B1EBA316-B001-4508-9929-EF13A900457C}">
      <dgm:prSet phldrT="[Текст]" custT="1"/>
      <dgm:spPr/>
      <dgm:t>
        <a:bodyPr/>
        <a:lstStyle/>
        <a:p>
          <a:pPr algn="ctr"/>
          <a:r>
            <a:rPr lang="ru-RU" sz="1200" b="1" dirty="0" smtClean="0">
              <a:solidFill>
                <a:srgbClr val="7030A0"/>
              </a:solidFill>
              <a:latin typeface="Liberation Serif" pitchFamily="18" charset="0"/>
              <a:ea typeface="Liberation Serif" pitchFamily="18" charset="0"/>
              <a:cs typeface="Liberation Serif" pitchFamily="18" charset="0"/>
            </a:rPr>
            <a:t>Исполнено – 1 864 800,00 руб.</a:t>
          </a:r>
          <a:endParaRPr lang="ru-RU" sz="1200" b="1" dirty="0">
            <a:solidFill>
              <a:srgbClr val="7030A0"/>
            </a:solidFill>
            <a:latin typeface="Liberation Serif" pitchFamily="18" charset="0"/>
            <a:ea typeface="Liberation Serif" pitchFamily="18" charset="0"/>
            <a:cs typeface="Liberation Serif" pitchFamily="18" charset="0"/>
          </a:endParaRPr>
        </a:p>
      </dgm:t>
    </dgm:pt>
    <dgm:pt modelId="{ED12A23F-6BD6-4FF8-8B73-CDC45C90F961}" type="parTrans" cxnId="{65F96BF7-D7BA-490D-997F-F90E4845388D}">
      <dgm:prSet/>
      <dgm:spPr/>
      <dgm:t>
        <a:bodyPr/>
        <a:lstStyle/>
        <a:p>
          <a:endParaRPr lang="ru-RU"/>
        </a:p>
      </dgm:t>
    </dgm:pt>
    <dgm:pt modelId="{E63E5FE2-0335-455F-8415-9FDFD219BD57}" type="sibTrans" cxnId="{65F96BF7-D7BA-490D-997F-F90E4845388D}">
      <dgm:prSet/>
      <dgm:spPr/>
      <dgm:t>
        <a:bodyPr/>
        <a:lstStyle/>
        <a:p>
          <a:endParaRPr lang="ru-RU"/>
        </a:p>
      </dgm:t>
    </dgm:pt>
    <dgm:pt modelId="{F499D732-AE58-4A4F-83E4-C30BC4A4939E}">
      <dgm:prSet custT="1"/>
      <dgm:spPr/>
      <dgm:t>
        <a:bodyPr/>
        <a:lstStyle/>
        <a:p>
          <a:pPr algn="ctr"/>
          <a:r>
            <a:rPr lang="ru-RU" sz="1200" b="1" dirty="0" smtClean="0">
              <a:solidFill>
                <a:srgbClr val="7030A0"/>
              </a:solidFill>
              <a:latin typeface="Liberation Serif" pitchFamily="18" charset="0"/>
              <a:ea typeface="Liberation Serif" pitchFamily="18" charset="0"/>
              <a:cs typeface="Liberation Serif" pitchFamily="18" charset="0"/>
            </a:rPr>
            <a:t>План – 3 268 886,01 руб.</a:t>
          </a:r>
          <a:endParaRPr lang="ru-RU" sz="1200" b="1" dirty="0">
            <a:solidFill>
              <a:srgbClr val="7030A0"/>
            </a:solidFill>
            <a:latin typeface="Liberation Serif" pitchFamily="18" charset="0"/>
            <a:ea typeface="Liberation Serif" pitchFamily="18" charset="0"/>
            <a:cs typeface="Liberation Serif" pitchFamily="18" charset="0"/>
          </a:endParaRPr>
        </a:p>
      </dgm:t>
    </dgm:pt>
    <dgm:pt modelId="{E17CEAFB-E4CD-450B-8400-946D5EDDCC12}" type="parTrans" cxnId="{90EFD834-3011-4CB7-A42A-8A7A269A563D}">
      <dgm:prSet/>
      <dgm:spPr/>
      <dgm:t>
        <a:bodyPr/>
        <a:lstStyle/>
        <a:p>
          <a:endParaRPr lang="ru-RU"/>
        </a:p>
      </dgm:t>
    </dgm:pt>
    <dgm:pt modelId="{F8587C2B-12F0-4077-BC9F-DA0A8A28623F}" type="sibTrans" cxnId="{90EFD834-3011-4CB7-A42A-8A7A269A563D}">
      <dgm:prSet/>
      <dgm:spPr/>
      <dgm:t>
        <a:bodyPr/>
        <a:lstStyle/>
        <a:p>
          <a:endParaRPr lang="ru-RU"/>
        </a:p>
      </dgm:t>
    </dgm:pt>
    <dgm:pt modelId="{927675B6-539F-444F-A874-0A9024E9E676}">
      <dgm:prSet custT="1"/>
      <dgm:spPr/>
      <dgm:t>
        <a:bodyPr/>
        <a:lstStyle/>
        <a:p>
          <a:pPr algn="ctr"/>
          <a:r>
            <a:rPr lang="ru-RU" sz="1200" b="1" dirty="0" smtClean="0">
              <a:solidFill>
                <a:srgbClr val="7030A0"/>
              </a:solidFill>
              <a:latin typeface="Liberation Serif" pitchFamily="18" charset="0"/>
              <a:ea typeface="Liberation Serif" pitchFamily="18" charset="0"/>
              <a:cs typeface="Liberation Serif" pitchFamily="18" charset="0"/>
            </a:rPr>
            <a:t>Исполнено – 3 268 886,01 руб.</a:t>
          </a:r>
          <a:endParaRPr lang="ru-RU" sz="1200" b="1" dirty="0">
            <a:solidFill>
              <a:srgbClr val="7030A0"/>
            </a:solidFill>
            <a:latin typeface="Liberation Serif" pitchFamily="18" charset="0"/>
            <a:ea typeface="Liberation Serif" pitchFamily="18" charset="0"/>
            <a:cs typeface="Liberation Serif" pitchFamily="18" charset="0"/>
          </a:endParaRPr>
        </a:p>
      </dgm:t>
    </dgm:pt>
    <dgm:pt modelId="{3A180DCF-3605-4914-9280-7FD4EACFD837}" type="parTrans" cxnId="{C5A79B9E-D76D-456F-8244-CF1E2D9E7A58}">
      <dgm:prSet/>
      <dgm:spPr/>
      <dgm:t>
        <a:bodyPr/>
        <a:lstStyle/>
        <a:p>
          <a:endParaRPr lang="ru-RU"/>
        </a:p>
      </dgm:t>
    </dgm:pt>
    <dgm:pt modelId="{2B91B58D-1CC7-40E9-9D9E-953BADC8D6A4}" type="sibTrans" cxnId="{C5A79B9E-D76D-456F-8244-CF1E2D9E7A58}">
      <dgm:prSet/>
      <dgm:spPr/>
      <dgm:t>
        <a:bodyPr/>
        <a:lstStyle/>
        <a:p>
          <a:endParaRPr lang="ru-RU"/>
        </a:p>
      </dgm:t>
    </dgm:pt>
    <dgm:pt modelId="{73C969FC-5A05-440D-8999-471D14BD9B66}">
      <dgm:prSet phldrT="[Текст]" custT="1"/>
      <dgm:spPr/>
      <dgm:t>
        <a:bodyPr/>
        <a:lstStyle/>
        <a:p>
          <a:pPr algn="l"/>
          <a:r>
            <a:rPr lang="ru-RU" sz="1200" b="1" dirty="0" smtClean="0">
              <a:latin typeface="Liberation Serif" pitchFamily="18" charset="0"/>
              <a:ea typeface="Liberation Serif" pitchFamily="18" charset="0"/>
              <a:cs typeface="Liberation Serif" pitchFamily="18" charset="0"/>
            </a:rPr>
            <a:t>Подпрограмма «Комплексное развитие сельских территорий Шалинского муниципального округа до 2030 года»</a:t>
          </a:r>
          <a:endParaRPr lang="ru-RU" sz="1200" b="1" dirty="0">
            <a:latin typeface="Liberation Serif" pitchFamily="18" charset="0"/>
            <a:ea typeface="Liberation Serif" pitchFamily="18" charset="0"/>
            <a:cs typeface="Liberation Serif" pitchFamily="18" charset="0"/>
          </a:endParaRPr>
        </a:p>
      </dgm:t>
    </dgm:pt>
    <dgm:pt modelId="{09E67346-5845-4535-B297-2FB3ED5D71D5}" type="sibTrans" cxnId="{92470ADB-6636-4508-A18A-BC12D28E1B61}">
      <dgm:prSet/>
      <dgm:spPr/>
      <dgm:t>
        <a:bodyPr/>
        <a:lstStyle/>
        <a:p>
          <a:endParaRPr lang="ru-RU"/>
        </a:p>
      </dgm:t>
    </dgm:pt>
    <dgm:pt modelId="{C1144BD6-B232-4949-BCDF-DE6895F5C894}" type="parTrans" cxnId="{92470ADB-6636-4508-A18A-BC12D28E1B61}">
      <dgm:prSet/>
      <dgm:spPr/>
      <dgm:t>
        <a:bodyPr/>
        <a:lstStyle/>
        <a:p>
          <a:endParaRPr lang="ru-RU"/>
        </a:p>
      </dgm:t>
    </dgm:pt>
    <dgm:pt modelId="{5C199BA9-918A-4D53-9482-BB6A4812A2CA}">
      <dgm:prSet phldrT="[Текст]" custT="1"/>
      <dgm:spPr/>
      <dgm:t>
        <a:bodyPr/>
        <a:lstStyle/>
        <a:p>
          <a:pPr algn="l"/>
          <a:endParaRPr lang="ru-RU" sz="1200" b="1" dirty="0">
            <a:latin typeface="Liberation Serif" pitchFamily="18" charset="0"/>
            <a:ea typeface="Liberation Serif" pitchFamily="18" charset="0"/>
            <a:cs typeface="Liberation Serif" pitchFamily="18" charset="0"/>
          </a:endParaRPr>
        </a:p>
      </dgm:t>
    </dgm:pt>
    <dgm:pt modelId="{E515847D-78E3-4DCB-AD95-322F80AB9EBE}" type="parTrans" cxnId="{7EE5359A-88ED-478B-A3AA-2089E9AAE1C7}">
      <dgm:prSet/>
      <dgm:spPr/>
      <dgm:t>
        <a:bodyPr/>
        <a:lstStyle/>
        <a:p>
          <a:endParaRPr lang="ru-RU"/>
        </a:p>
      </dgm:t>
    </dgm:pt>
    <dgm:pt modelId="{4DA465C6-8425-42DC-9BF3-3058D4F3955F}" type="sibTrans" cxnId="{7EE5359A-88ED-478B-A3AA-2089E9AAE1C7}">
      <dgm:prSet/>
      <dgm:spPr/>
      <dgm:t>
        <a:bodyPr/>
        <a:lstStyle/>
        <a:p>
          <a:endParaRPr lang="ru-RU"/>
        </a:p>
      </dgm:t>
    </dgm:pt>
    <dgm:pt modelId="{78DFBFAA-B1E8-4388-9BA3-05FCACA7DBDA}">
      <dgm:prSet phldrT="[Текст]" custT="1"/>
      <dgm:spPr/>
      <dgm:t>
        <a:bodyPr/>
        <a:lstStyle/>
        <a:p>
          <a:pPr algn="ctr"/>
          <a:r>
            <a:rPr lang="ru-RU" sz="1200" b="1" dirty="0" smtClean="0">
              <a:solidFill>
                <a:srgbClr val="7030A0"/>
              </a:solidFill>
              <a:latin typeface="Liberation Serif" pitchFamily="18" charset="0"/>
              <a:ea typeface="Liberation Serif" pitchFamily="18" charset="0"/>
              <a:cs typeface="Liberation Serif" pitchFamily="18" charset="0"/>
            </a:rPr>
            <a:t>План - 1 864 800,00 руб.</a:t>
          </a:r>
          <a:endParaRPr lang="ru-RU" sz="1200" b="1" dirty="0">
            <a:latin typeface="Liberation Serif" pitchFamily="18" charset="0"/>
            <a:ea typeface="Liberation Serif" pitchFamily="18" charset="0"/>
            <a:cs typeface="Liberation Serif" pitchFamily="18" charset="0"/>
          </a:endParaRPr>
        </a:p>
      </dgm:t>
    </dgm:pt>
    <dgm:pt modelId="{95C52FA8-FE86-41C4-840A-184EF3F3333F}" type="parTrans" cxnId="{2109A400-41D0-46F5-92B3-AC5EB830F5E7}">
      <dgm:prSet/>
      <dgm:spPr/>
      <dgm:t>
        <a:bodyPr/>
        <a:lstStyle/>
        <a:p>
          <a:endParaRPr lang="ru-RU"/>
        </a:p>
      </dgm:t>
    </dgm:pt>
    <dgm:pt modelId="{262D35C5-9567-41E0-8371-D8E6D90A0332}" type="sibTrans" cxnId="{2109A400-41D0-46F5-92B3-AC5EB830F5E7}">
      <dgm:prSet/>
      <dgm:spPr/>
      <dgm:t>
        <a:bodyPr/>
        <a:lstStyle/>
        <a:p>
          <a:endParaRPr lang="ru-RU"/>
        </a:p>
      </dgm:t>
    </dgm:pt>
    <dgm:pt modelId="{CE000405-FF39-4778-B1D6-9AB81653DFA9}">
      <dgm:prSet phldrT="[Текст]" custT="1"/>
      <dgm:spPr/>
      <dgm:t>
        <a:bodyPr/>
        <a:lstStyle/>
        <a:p>
          <a:pPr algn="ctr"/>
          <a:r>
            <a:rPr lang="ru-RU" sz="1200" b="1" dirty="0" smtClean="0">
              <a:solidFill>
                <a:srgbClr val="7030A0"/>
              </a:solidFill>
              <a:latin typeface="Liberation Serif" pitchFamily="18" charset="0"/>
              <a:ea typeface="Liberation Serif" pitchFamily="18" charset="0"/>
              <a:cs typeface="Liberation Serif" pitchFamily="18" charset="0"/>
            </a:rPr>
            <a:t>План  - 91 391 268,87 руб.</a:t>
          </a:r>
          <a:endParaRPr lang="ru-RU" sz="1200" b="1" dirty="0">
            <a:latin typeface="Liberation Serif" pitchFamily="18" charset="0"/>
            <a:ea typeface="Liberation Serif" pitchFamily="18" charset="0"/>
            <a:cs typeface="Liberation Serif" pitchFamily="18" charset="0"/>
          </a:endParaRPr>
        </a:p>
      </dgm:t>
    </dgm:pt>
    <dgm:pt modelId="{628330F4-9EDA-454F-A358-7029EC32F979}" type="parTrans" cxnId="{EFFB4490-66AC-48DA-ACDD-3A8066D5D0A5}">
      <dgm:prSet/>
      <dgm:spPr/>
      <dgm:t>
        <a:bodyPr/>
        <a:lstStyle/>
        <a:p>
          <a:endParaRPr lang="ru-RU"/>
        </a:p>
      </dgm:t>
    </dgm:pt>
    <dgm:pt modelId="{3AD9F5DC-9DC8-4036-934D-550AE6A908A5}" type="sibTrans" cxnId="{EFFB4490-66AC-48DA-ACDD-3A8066D5D0A5}">
      <dgm:prSet/>
      <dgm:spPr/>
      <dgm:t>
        <a:bodyPr/>
        <a:lstStyle/>
        <a:p>
          <a:endParaRPr lang="ru-RU"/>
        </a:p>
      </dgm:t>
    </dgm:pt>
    <dgm:pt modelId="{D1DFED82-E1B8-4856-9EEA-D9FB9E60DA39}">
      <dgm:prSet custT="1"/>
      <dgm:spPr/>
      <dgm:t>
        <a:bodyPr/>
        <a:lstStyle/>
        <a:p>
          <a:pPr algn="ctr"/>
          <a:r>
            <a:rPr lang="ru-RU" sz="1200" b="1" dirty="0" smtClean="0">
              <a:solidFill>
                <a:srgbClr val="7030A0"/>
              </a:solidFill>
              <a:latin typeface="Liberation Serif" pitchFamily="18" charset="0"/>
              <a:ea typeface="Liberation Serif" pitchFamily="18" charset="0"/>
              <a:cs typeface="Liberation Serif" pitchFamily="18" charset="0"/>
            </a:rPr>
            <a:t>Исполнено – 85 707 640,86 руб.</a:t>
          </a:r>
          <a:endParaRPr lang="ru-RU" sz="1200" b="1" dirty="0">
            <a:latin typeface="Liberation Serif" pitchFamily="18" charset="0"/>
            <a:ea typeface="Liberation Serif" pitchFamily="18" charset="0"/>
            <a:cs typeface="Liberation Serif" pitchFamily="18" charset="0"/>
          </a:endParaRPr>
        </a:p>
      </dgm:t>
    </dgm:pt>
    <dgm:pt modelId="{A99D42B0-98F4-40AC-89CD-7547F00EACF8}" type="parTrans" cxnId="{0F196B1C-B4A9-40BE-AB44-085DF9044E04}">
      <dgm:prSet/>
      <dgm:spPr/>
      <dgm:t>
        <a:bodyPr/>
        <a:lstStyle/>
        <a:p>
          <a:endParaRPr lang="ru-RU"/>
        </a:p>
      </dgm:t>
    </dgm:pt>
    <dgm:pt modelId="{65F2F76F-5CB9-4828-92A4-B2E8D748B519}" type="sibTrans" cxnId="{0F196B1C-B4A9-40BE-AB44-085DF9044E04}">
      <dgm:prSet/>
      <dgm:spPr/>
      <dgm:t>
        <a:bodyPr/>
        <a:lstStyle/>
        <a:p>
          <a:endParaRPr lang="ru-RU"/>
        </a:p>
      </dgm:t>
    </dgm:pt>
    <dgm:pt modelId="{16C6D9E1-A038-4EE1-B037-B0CE1158D859}" type="pres">
      <dgm:prSet presAssocID="{F156BE11-57EF-4BF6-BC62-6E4CF1203642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7CCD3E0-E343-4685-A064-67699EDCEA34}" type="pres">
      <dgm:prSet presAssocID="{799BF0C6-A22B-46C7-872D-185F4C837445}" presName="composite" presStyleCnt="0"/>
      <dgm:spPr/>
    </dgm:pt>
    <dgm:pt modelId="{5D1CCD4E-635D-45CD-B6CE-B84BE75E48D4}" type="pres">
      <dgm:prSet presAssocID="{799BF0C6-A22B-46C7-872D-185F4C837445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C7E6BC2-4A07-4594-AF9F-F0F7F44E757A}" type="pres">
      <dgm:prSet presAssocID="{799BF0C6-A22B-46C7-872D-185F4C837445}" presName="descendantText" presStyleLbl="alignAcc1" presStyleIdx="0" presStyleCnt="3" custScaleY="15064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C7402D7-B6D8-43FC-97B5-7E7DF8E0FBB1}" type="pres">
      <dgm:prSet presAssocID="{35D4AD78-796C-471C-9271-6C70D7D4BAB9}" presName="sp" presStyleCnt="0"/>
      <dgm:spPr/>
    </dgm:pt>
    <dgm:pt modelId="{9D8B48E7-1D8D-4D01-9F44-D3F8F209B058}" type="pres">
      <dgm:prSet presAssocID="{12BA14C3-EA0D-4A44-8314-0C4BC5FF36A8}" presName="composite" presStyleCnt="0"/>
      <dgm:spPr/>
    </dgm:pt>
    <dgm:pt modelId="{5BC657F8-22C0-43AF-925D-A932C2A250F8}" type="pres">
      <dgm:prSet presAssocID="{12BA14C3-EA0D-4A44-8314-0C4BC5FF36A8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90380E9-8207-4643-A13E-179554CD6251}" type="pres">
      <dgm:prSet presAssocID="{12BA14C3-EA0D-4A44-8314-0C4BC5FF36A8}" presName="descendantText" presStyleLbl="alignAcc1" presStyleIdx="1" presStyleCnt="3" custScaleY="13171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1BDB701-E63A-4FBA-AB79-FFA4F8CEFC21}" type="pres">
      <dgm:prSet presAssocID="{B06398DD-E4BB-444D-8DA2-E3B5FD137BE1}" presName="sp" presStyleCnt="0"/>
      <dgm:spPr/>
    </dgm:pt>
    <dgm:pt modelId="{1B030AF8-44DE-48A9-9E9D-F1F1B09CE977}" type="pres">
      <dgm:prSet presAssocID="{0722761E-EA03-4244-A79C-0E1AD01F733A}" presName="composite" presStyleCnt="0"/>
      <dgm:spPr/>
    </dgm:pt>
    <dgm:pt modelId="{10E4ACE5-1570-45C7-809A-E373011844F2}" type="pres">
      <dgm:prSet presAssocID="{0722761E-EA03-4244-A79C-0E1AD01F733A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C81AF30-EF60-4CB8-B5FE-C20788B88A4D}" type="pres">
      <dgm:prSet presAssocID="{0722761E-EA03-4244-A79C-0E1AD01F733A}" presName="descendantText" presStyleLbl="alignAcc1" presStyleIdx="2" presStyleCnt="3" custScaleY="13855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FBD29CB-06DB-4498-8DF3-B436D796F0A0}" type="presOf" srcId="{799BF0C6-A22B-46C7-872D-185F4C837445}" destId="{5D1CCD4E-635D-45CD-B6CE-B84BE75E48D4}" srcOrd="0" destOrd="0" presId="urn:microsoft.com/office/officeart/2005/8/layout/chevron2"/>
    <dgm:cxn modelId="{90EFD834-3011-4CB7-A42A-8A7A269A563D}" srcId="{12BA14C3-EA0D-4A44-8314-0C4BC5FF36A8}" destId="{F499D732-AE58-4A4F-83E4-C30BC4A4939E}" srcOrd="1" destOrd="0" parTransId="{E17CEAFB-E4CD-450B-8400-946D5EDDCC12}" sibTransId="{F8587C2B-12F0-4077-BC9F-DA0A8A28623F}"/>
    <dgm:cxn modelId="{7D8505EB-58A3-4A44-A83A-62AFE84C8026}" type="presOf" srcId="{27F79D6A-2D71-4A35-B061-4E1A6E268BA8}" destId="{490380E9-8207-4643-A13E-179554CD6251}" srcOrd="0" destOrd="0" presId="urn:microsoft.com/office/officeart/2005/8/layout/chevron2"/>
    <dgm:cxn modelId="{AB9C9B57-B73B-43E3-8300-8A3268C3CAE9}" srcId="{F156BE11-57EF-4BF6-BC62-6E4CF1203642}" destId="{12BA14C3-EA0D-4A44-8314-0C4BC5FF36A8}" srcOrd="1" destOrd="0" parTransId="{F12D954B-1D4E-4EB8-9F9A-8FF194D81CFA}" sibTransId="{B06398DD-E4BB-444D-8DA2-E3B5FD137BE1}"/>
    <dgm:cxn modelId="{EBBAA49C-2E67-4DB0-8982-46AD6635F75D}" srcId="{F156BE11-57EF-4BF6-BC62-6E4CF1203642}" destId="{0722761E-EA03-4244-A79C-0E1AD01F733A}" srcOrd="2" destOrd="0" parTransId="{825935F1-9220-4A57-A8E7-EA262D2AC1CB}" sibTransId="{045AFA44-7B45-4FA0-8280-C501757594B7}"/>
    <dgm:cxn modelId="{61562B06-B292-4585-8E25-B9F8F82E4D00}" type="presOf" srcId="{3FDA602E-16FF-4178-8153-17F42E8740D1}" destId="{9C81AF30-EF60-4CB8-B5FE-C20788B88A4D}" srcOrd="0" destOrd="0" presId="urn:microsoft.com/office/officeart/2005/8/layout/chevron2"/>
    <dgm:cxn modelId="{41D19A19-156E-4BD7-A319-63C6DDE035DC}" type="presOf" srcId="{CE000405-FF39-4778-B1D6-9AB81653DFA9}" destId="{9C81AF30-EF60-4CB8-B5FE-C20788B88A4D}" srcOrd="0" destOrd="1" presId="urn:microsoft.com/office/officeart/2005/8/layout/chevron2"/>
    <dgm:cxn modelId="{7EE5359A-88ED-478B-A3AA-2089E9AAE1C7}" srcId="{799BF0C6-A22B-46C7-872D-185F4C837445}" destId="{5C199BA9-918A-4D53-9482-BB6A4812A2CA}" srcOrd="0" destOrd="0" parTransId="{E515847D-78E3-4DCB-AD95-322F80AB9EBE}" sibTransId="{4DA465C6-8425-42DC-9BF3-3058D4F3955F}"/>
    <dgm:cxn modelId="{71350D4D-A093-4B38-A4C8-063384E2C08D}" type="presOf" srcId="{927675B6-539F-444F-A874-0A9024E9E676}" destId="{490380E9-8207-4643-A13E-179554CD6251}" srcOrd="0" destOrd="2" presId="urn:microsoft.com/office/officeart/2005/8/layout/chevron2"/>
    <dgm:cxn modelId="{B9258D95-8BE2-4803-AA57-41C2A9E18FE7}" srcId="{F156BE11-57EF-4BF6-BC62-6E4CF1203642}" destId="{799BF0C6-A22B-46C7-872D-185F4C837445}" srcOrd="0" destOrd="0" parTransId="{61DDD3EE-5457-40FB-8CDA-C68F44FFD44E}" sibTransId="{35D4AD78-796C-471C-9271-6C70D7D4BAB9}"/>
    <dgm:cxn modelId="{A5FE8D0A-7962-4D74-AEF8-6DF4893CCADE}" type="presOf" srcId="{78DFBFAA-B1E8-4388-9BA3-05FCACA7DBDA}" destId="{EC7E6BC2-4A07-4594-AF9F-F0F7F44E757A}" srcOrd="0" destOrd="2" presId="urn:microsoft.com/office/officeart/2005/8/layout/chevron2"/>
    <dgm:cxn modelId="{E7DD00DD-B09F-4A06-BC29-C16BDCE113B6}" type="presOf" srcId="{B1EBA316-B001-4508-9929-EF13A900457C}" destId="{EC7E6BC2-4A07-4594-AF9F-F0F7F44E757A}" srcOrd="0" destOrd="3" presId="urn:microsoft.com/office/officeart/2005/8/layout/chevron2"/>
    <dgm:cxn modelId="{EFFB4490-66AC-48DA-ACDD-3A8066D5D0A5}" srcId="{0722761E-EA03-4244-A79C-0E1AD01F733A}" destId="{CE000405-FF39-4778-B1D6-9AB81653DFA9}" srcOrd="1" destOrd="0" parTransId="{628330F4-9EDA-454F-A358-7029EC32F979}" sibTransId="{3AD9F5DC-9DC8-4036-934D-550AE6A908A5}"/>
    <dgm:cxn modelId="{D29C2A78-65DE-4F5D-AB9C-0D0C3017EDB2}" type="presOf" srcId="{D1DFED82-E1B8-4856-9EEA-D9FB9E60DA39}" destId="{9C81AF30-EF60-4CB8-B5FE-C20788B88A4D}" srcOrd="0" destOrd="2" presId="urn:microsoft.com/office/officeart/2005/8/layout/chevron2"/>
    <dgm:cxn modelId="{0F196B1C-B4A9-40BE-AB44-085DF9044E04}" srcId="{0722761E-EA03-4244-A79C-0E1AD01F733A}" destId="{D1DFED82-E1B8-4856-9EEA-D9FB9E60DA39}" srcOrd="2" destOrd="0" parTransId="{A99D42B0-98F4-40AC-89CD-7547F00EACF8}" sibTransId="{65F2F76F-5CB9-4828-92A4-B2E8D748B519}"/>
    <dgm:cxn modelId="{995B147E-238C-408A-AB60-DF89A7E2529C}" type="presOf" srcId="{73C969FC-5A05-440D-8999-471D14BD9B66}" destId="{EC7E6BC2-4A07-4594-AF9F-F0F7F44E757A}" srcOrd="0" destOrd="1" presId="urn:microsoft.com/office/officeart/2005/8/layout/chevron2"/>
    <dgm:cxn modelId="{A68F0C33-DDB1-4BE1-80CE-FF0119B94093}" srcId="{12BA14C3-EA0D-4A44-8314-0C4BC5FF36A8}" destId="{27F79D6A-2D71-4A35-B061-4E1A6E268BA8}" srcOrd="0" destOrd="0" parTransId="{33EF7E8D-3C78-4132-ACE2-FB2CA68F7ACA}" sibTransId="{A79B5996-7FFB-4211-9DFB-7D69C08755E9}"/>
    <dgm:cxn modelId="{C1984712-6967-42E6-A010-165D08CC8CB1}" type="presOf" srcId="{5C199BA9-918A-4D53-9482-BB6A4812A2CA}" destId="{EC7E6BC2-4A07-4594-AF9F-F0F7F44E757A}" srcOrd="0" destOrd="0" presId="urn:microsoft.com/office/officeart/2005/8/layout/chevron2"/>
    <dgm:cxn modelId="{EBBB4797-B2D5-419F-8A60-881421DAD7C5}" type="presOf" srcId="{0722761E-EA03-4244-A79C-0E1AD01F733A}" destId="{10E4ACE5-1570-45C7-809A-E373011844F2}" srcOrd="0" destOrd="0" presId="urn:microsoft.com/office/officeart/2005/8/layout/chevron2"/>
    <dgm:cxn modelId="{2109A400-41D0-46F5-92B3-AC5EB830F5E7}" srcId="{799BF0C6-A22B-46C7-872D-185F4C837445}" destId="{78DFBFAA-B1E8-4388-9BA3-05FCACA7DBDA}" srcOrd="2" destOrd="0" parTransId="{95C52FA8-FE86-41C4-840A-184EF3F3333F}" sibTransId="{262D35C5-9567-41E0-8371-D8E6D90A0332}"/>
    <dgm:cxn modelId="{C5A79B9E-D76D-456F-8244-CF1E2D9E7A58}" srcId="{12BA14C3-EA0D-4A44-8314-0C4BC5FF36A8}" destId="{927675B6-539F-444F-A874-0A9024E9E676}" srcOrd="2" destOrd="0" parTransId="{3A180DCF-3605-4914-9280-7FD4EACFD837}" sibTransId="{2B91B58D-1CC7-40E9-9D9E-953BADC8D6A4}"/>
    <dgm:cxn modelId="{65F96BF7-D7BA-490D-997F-F90E4845388D}" srcId="{799BF0C6-A22B-46C7-872D-185F4C837445}" destId="{B1EBA316-B001-4508-9929-EF13A900457C}" srcOrd="3" destOrd="0" parTransId="{ED12A23F-6BD6-4FF8-8B73-CDC45C90F961}" sibTransId="{E63E5FE2-0335-455F-8415-9FDFD219BD57}"/>
    <dgm:cxn modelId="{92470ADB-6636-4508-A18A-BC12D28E1B61}" srcId="{799BF0C6-A22B-46C7-872D-185F4C837445}" destId="{73C969FC-5A05-440D-8999-471D14BD9B66}" srcOrd="1" destOrd="0" parTransId="{C1144BD6-B232-4949-BCDF-DE6895F5C894}" sibTransId="{09E67346-5845-4535-B297-2FB3ED5D71D5}"/>
    <dgm:cxn modelId="{01988CC0-9663-45AE-AAD6-FC7084C24511}" type="presOf" srcId="{12BA14C3-EA0D-4A44-8314-0C4BC5FF36A8}" destId="{5BC657F8-22C0-43AF-925D-A932C2A250F8}" srcOrd="0" destOrd="0" presId="urn:microsoft.com/office/officeart/2005/8/layout/chevron2"/>
    <dgm:cxn modelId="{F4C780FC-648C-4E93-A738-38732C010711}" type="presOf" srcId="{F156BE11-57EF-4BF6-BC62-6E4CF1203642}" destId="{16C6D9E1-A038-4EE1-B037-B0CE1158D859}" srcOrd="0" destOrd="0" presId="urn:microsoft.com/office/officeart/2005/8/layout/chevron2"/>
    <dgm:cxn modelId="{F0CEE834-10A5-4678-A558-E5351556A119}" type="presOf" srcId="{F499D732-AE58-4A4F-83E4-C30BC4A4939E}" destId="{490380E9-8207-4643-A13E-179554CD6251}" srcOrd="0" destOrd="1" presId="urn:microsoft.com/office/officeart/2005/8/layout/chevron2"/>
    <dgm:cxn modelId="{6A4CE323-BF60-4A49-BB41-3493C2A64CFC}" srcId="{0722761E-EA03-4244-A79C-0E1AD01F733A}" destId="{3FDA602E-16FF-4178-8153-17F42E8740D1}" srcOrd="0" destOrd="0" parTransId="{361810FE-4B7E-4E38-8C3A-6EA185E89D3D}" sibTransId="{BE0C0A05-836C-48E1-AE94-0137FD4A1314}"/>
    <dgm:cxn modelId="{888F6FAC-2130-468C-A285-CCCE580BFBF9}" type="presParOf" srcId="{16C6D9E1-A038-4EE1-B037-B0CE1158D859}" destId="{07CCD3E0-E343-4685-A064-67699EDCEA34}" srcOrd="0" destOrd="0" presId="urn:microsoft.com/office/officeart/2005/8/layout/chevron2"/>
    <dgm:cxn modelId="{DD626499-8EE2-4F31-A7CB-6A6A16ED4DA3}" type="presParOf" srcId="{07CCD3E0-E343-4685-A064-67699EDCEA34}" destId="{5D1CCD4E-635D-45CD-B6CE-B84BE75E48D4}" srcOrd="0" destOrd="0" presId="urn:microsoft.com/office/officeart/2005/8/layout/chevron2"/>
    <dgm:cxn modelId="{910D2E6A-5225-4280-B5EA-EB1A1CB24D6D}" type="presParOf" srcId="{07CCD3E0-E343-4685-A064-67699EDCEA34}" destId="{EC7E6BC2-4A07-4594-AF9F-F0F7F44E757A}" srcOrd="1" destOrd="0" presId="urn:microsoft.com/office/officeart/2005/8/layout/chevron2"/>
    <dgm:cxn modelId="{1AED234B-9984-411A-A5F5-EBC728DE3816}" type="presParOf" srcId="{16C6D9E1-A038-4EE1-B037-B0CE1158D859}" destId="{BC7402D7-B6D8-43FC-97B5-7E7DF8E0FBB1}" srcOrd="1" destOrd="0" presId="urn:microsoft.com/office/officeart/2005/8/layout/chevron2"/>
    <dgm:cxn modelId="{630DD197-C07B-4C72-9BA3-96684D0380F8}" type="presParOf" srcId="{16C6D9E1-A038-4EE1-B037-B0CE1158D859}" destId="{9D8B48E7-1D8D-4D01-9F44-D3F8F209B058}" srcOrd="2" destOrd="0" presId="urn:microsoft.com/office/officeart/2005/8/layout/chevron2"/>
    <dgm:cxn modelId="{9418383A-6306-4C4B-8B30-EE5AEC38D37A}" type="presParOf" srcId="{9D8B48E7-1D8D-4D01-9F44-D3F8F209B058}" destId="{5BC657F8-22C0-43AF-925D-A932C2A250F8}" srcOrd="0" destOrd="0" presId="urn:microsoft.com/office/officeart/2005/8/layout/chevron2"/>
    <dgm:cxn modelId="{AEA36057-C112-4445-A789-6638F84B097B}" type="presParOf" srcId="{9D8B48E7-1D8D-4D01-9F44-D3F8F209B058}" destId="{490380E9-8207-4643-A13E-179554CD6251}" srcOrd="1" destOrd="0" presId="urn:microsoft.com/office/officeart/2005/8/layout/chevron2"/>
    <dgm:cxn modelId="{F359443A-C20F-4D46-9BA6-2F0216B11EA7}" type="presParOf" srcId="{16C6D9E1-A038-4EE1-B037-B0CE1158D859}" destId="{81BDB701-E63A-4FBA-AB79-FFA4F8CEFC21}" srcOrd="3" destOrd="0" presId="urn:microsoft.com/office/officeart/2005/8/layout/chevron2"/>
    <dgm:cxn modelId="{62517EE6-3EC4-4A34-9C0F-C7099948654A}" type="presParOf" srcId="{16C6D9E1-A038-4EE1-B037-B0CE1158D859}" destId="{1B030AF8-44DE-48A9-9E9D-F1F1B09CE977}" srcOrd="4" destOrd="0" presId="urn:microsoft.com/office/officeart/2005/8/layout/chevron2"/>
    <dgm:cxn modelId="{1CF57A42-D21E-42C0-8010-0FF72AD22617}" type="presParOf" srcId="{1B030AF8-44DE-48A9-9E9D-F1F1B09CE977}" destId="{10E4ACE5-1570-45C7-809A-E373011844F2}" srcOrd="0" destOrd="0" presId="urn:microsoft.com/office/officeart/2005/8/layout/chevron2"/>
    <dgm:cxn modelId="{211AB34B-C352-42C3-A7FF-7B32D1C1A2B4}" type="presParOf" srcId="{1B030AF8-44DE-48A9-9E9D-F1F1B09CE977}" destId="{9C81AF30-EF60-4CB8-B5FE-C20788B88A4D}" srcOrd="1" destOrd="0" presId="urn:microsoft.com/office/officeart/2005/8/layout/chevron2"/>
  </dgm:cxnLst>
  <dgm:bg/>
  <dgm:whole/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F156BE11-57EF-4BF6-BC62-6E4CF1203642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99BF0C6-A22B-46C7-872D-185F4C837445}">
      <dgm:prSet phldrT="[Текст]"/>
      <dgm:spPr/>
      <dgm:t>
        <a:bodyPr/>
        <a:lstStyle/>
        <a:p>
          <a:r>
            <a:rPr lang="ru-RU" dirty="0" smtClean="0"/>
            <a:t>10</a:t>
          </a:r>
          <a:endParaRPr lang="ru-RU" dirty="0"/>
        </a:p>
      </dgm:t>
    </dgm:pt>
    <dgm:pt modelId="{61DDD3EE-5457-40FB-8CDA-C68F44FFD44E}" type="parTrans" cxnId="{B9258D95-8BE2-4803-AA57-41C2A9E18FE7}">
      <dgm:prSet/>
      <dgm:spPr/>
      <dgm:t>
        <a:bodyPr/>
        <a:lstStyle/>
        <a:p>
          <a:endParaRPr lang="ru-RU"/>
        </a:p>
      </dgm:t>
    </dgm:pt>
    <dgm:pt modelId="{35D4AD78-796C-471C-9271-6C70D7D4BAB9}" type="sibTrans" cxnId="{B9258D95-8BE2-4803-AA57-41C2A9E18FE7}">
      <dgm:prSet/>
      <dgm:spPr/>
      <dgm:t>
        <a:bodyPr/>
        <a:lstStyle/>
        <a:p>
          <a:endParaRPr lang="ru-RU"/>
        </a:p>
      </dgm:t>
    </dgm:pt>
    <dgm:pt modelId="{B1EBA316-B001-4508-9929-EF13A900457C}">
      <dgm:prSet phldrT="[Текст]" custT="1"/>
      <dgm:spPr/>
      <dgm:t>
        <a:bodyPr/>
        <a:lstStyle/>
        <a:p>
          <a:pPr algn="ctr"/>
          <a:r>
            <a:rPr lang="ru-RU" sz="1200" b="1" dirty="0" smtClean="0">
              <a:solidFill>
                <a:srgbClr val="7030A0"/>
              </a:solidFill>
              <a:latin typeface="Liberation Serif" pitchFamily="18" charset="0"/>
              <a:ea typeface="Liberation Serif" pitchFamily="18" charset="0"/>
              <a:cs typeface="Liberation Serif" pitchFamily="18" charset="0"/>
            </a:rPr>
            <a:t>Исполнено – 487 999,56 руб.</a:t>
          </a:r>
          <a:endParaRPr lang="ru-RU" sz="1200" b="1" dirty="0">
            <a:solidFill>
              <a:srgbClr val="7030A0"/>
            </a:solidFill>
            <a:latin typeface="Liberation Serif" pitchFamily="18" charset="0"/>
            <a:ea typeface="Liberation Serif" pitchFamily="18" charset="0"/>
            <a:cs typeface="Liberation Serif" pitchFamily="18" charset="0"/>
          </a:endParaRPr>
        </a:p>
      </dgm:t>
    </dgm:pt>
    <dgm:pt modelId="{ED12A23F-6BD6-4FF8-8B73-CDC45C90F961}" type="parTrans" cxnId="{65F96BF7-D7BA-490D-997F-F90E4845388D}">
      <dgm:prSet/>
      <dgm:spPr/>
      <dgm:t>
        <a:bodyPr/>
        <a:lstStyle/>
        <a:p>
          <a:endParaRPr lang="ru-RU"/>
        </a:p>
      </dgm:t>
    </dgm:pt>
    <dgm:pt modelId="{E63E5FE2-0335-455F-8415-9FDFD219BD57}" type="sibTrans" cxnId="{65F96BF7-D7BA-490D-997F-F90E4845388D}">
      <dgm:prSet/>
      <dgm:spPr/>
      <dgm:t>
        <a:bodyPr/>
        <a:lstStyle/>
        <a:p>
          <a:endParaRPr lang="ru-RU"/>
        </a:p>
      </dgm:t>
    </dgm:pt>
    <dgm:pt modelId="{73C969FC-5A05-440D-8999-471D14BD9B66}">
      <dgm:prSet phldrT="[Текст]" custT="1"/>
      <dgm:spPr/>
      <dgm:t>
        <a:bodyPr/>
        <a:lstStyle/>
        <a:p>
          <a:pPr algn="l"/>
          <a:r>
            <a:rPr lang="ru-RU" sz="1200" b="1" dirty="0" smtClean="0">
              <a:latin typeface="Liberation Serif" pitchFamily="18" charset="0"/>
              <a:ea typeface="Liberation Serif" pitchFamily="18" charset="0"/>
              <a:cs typeface="Liberation Serif" pitchFamily="18" charset="0"/>
            </a:rPr>
            <a:t>Подпрограмма «Развитие архивного дела на территории Шалинского муниципального округа до 2030 года»</a:t>
          </a:r>
          <a:endParaRPr lang="ru-RU" sz="1200" b="1" dirty="0">
            <a:latin typeface="Liberation Serif" pitchFamily="18" charset="0"/>
            <a:ea typeface="Liberation Serif" pitchFamily="18" charset="0"/>
            <a:cs typeface="Liberation Serif" pitchFamily="18" charset="0"/>
          </a:endParaRPr>
        </a:p>
      </dgm:t>
    </dgm:pt>
    <dgm:pt modelId="{09E67346-5845-4535-B297-2FB3ED5D71D5}" type="sibTrans" cxnId="{92470ADB-6636-4508-A18A-BC12D28E1B61}">
      <dgm:prSet/>
      <dgm:spPr/>
      <dgm:t>
        <a:bodyPr/>
        <a:lstStyle/>
        <a:p>
          <a:endParaRPr lang="ru-RU"/>
        </a:p>
      </dgm:t>
    </dgm:pt>
    <dgm:pt modelId="{C1144BD6-B232-4949-BCDF-DE6895F5C894}" type="parTrans" cxnId="{92470ADB-6636-4508-A18A-BC12D28E1B61}">
      <dgm:prSet/>
      <dgm:spPr/>
      <dgm:t>
        <a:bodyPr/>
        <a:lstStyle/>
        <a:p>
          <a:endParaRPr lang="ru-RU"/>
        </a:p>
      </dgm:t>
    </dgm:pt>
    <dgm:pt modelId="{5C199BA9-918A-4D53-9482-BB6A4812A2CA}">
      <dgm:prSet phldrT="[Текст]" custT="1"/>
      <dgm:spPr/>
      <dgm:t>
        <a:bodyPr/>
        <a:lstStyle/>
        <a:p>
          <a:pPr algn="l"/>
          <a:endParaRPr lang="ru-RU" sz="1200" b="1" dirty="0">
            <a:latin typeface="Liberation Serif" pitchFamily="18" charset="0"/>
            <a:ea typeface="Liberation Serif" pitchFamily="18" charset="0"/>
            <a:cs typeface="Liberation Serif" pitchFamily="18" charset="0"/>
          </a:endParaRPr>
        </a:p>
      </dgm:t>
    </dgm:pt>
    <dgm:pt modelId="{E515847D-78E3-4DCB-AD95-322F80AB9EBE}" type="parTrans" cxnId="{7EE5359A-88ED-478B-A3AA-2089E9AAE1C7}">
      <dgm:prSet/>
      <dgm:spPr/>
      <dgm:t>
        <a:bodyPr/>
        <a:lstStyle/>
        <a:p>
          <a:endParaRPr lang="ru-RU"/>
        </a:p>
      </dgm:t>
    </dgm:pt>
    <dgm:pt modelId="{4DA465C6-8425-42DC-9BF3-3058D4F3955F}" type="sibTrans" cxnId="{7EE5359A-88ED-478B-A3AA-2089E9AAE1C7}">
      <dgm:prSet/>
      <dgm:spPr/>
      <dgm:t>
        <a:bodyPr/>
        <a:lstStyle/>
        <a:p>
          <a:endParaRPr lang="ru-RU"/>
        </a:p>
      </dgm:t>
    </dgm:pt>
    <dgm:pt modelId="{78DFBFAA-B1E8-4388-9BA3-05FCACA7DBDA}">
      <dgm:prSet phldrT="[Текст]" custT="1"/>
      <dgm:spPr/>
      <dgm:t>
        <a:bodyPr/>
        <a:lstStyle/>
        <a:p>
          <a:pPr algn="ctr"/>
          <a:r>
            <a:rPr lang="ru-RU" sz="1200" b="1" dirty="0" smtClean="0">
              <a:solidFill>
                <a:srgbClr val="7030A0"/>
              </a:solidFill>
              <a:latin typeface="Liberation Serif" pitchFamily="18" charset="0"/>
              <a:ea typeface="Liberation Serif" pitchFamily="18" charset="0"/>
              <a:cs typeface="Liberation Serif" pitchFamily="18" charset="0"/>
            </a:rPr>
            <a:t>План  - 487 999,56 руб.</a:t>
          </a:r>
          <a:endParaRPr lang="ru-RU" sz="1200" b="1" dirty="0">
            <a:latin typeface="Liberation Serif" pitchFamily="18" charset="0"/>
            <a:ea typeface="Liberation Serif" pitchFamily="18" charset="0"/>
            <a:cs typeface="Liberation Serif" pitchFamily="18" charset="0"/>
          </a:endParaRPr>
        </a:p>
      </dgm:t>
    </dgm:pt>
    <dgm:pt modelId="{95C52FA8-FE86-41C4-840A-184EF3F3333F}" type="parTrans" cxnId="{2109A400-41D0-46F5-92B3-AC5EB830F5E7}">
      <dgm:prSet/>
      <dgm:spPr/>
      <dgm:t>
        <a:bodyPr/>
        <a:lstStyle/>
        <a:p>
          <a:endParaRPr lang="ru-RU"/>
        </a:p>
      </dgm:t>
    </dgm:pt>
    <dgm:pt modelId="{262D35C5-9567-41E0-8371-D8E6D90A0332}" type="sibTrans" cxnId="{2109A400-41D0-46F5-92B3-AC5EB830F5E7}">
      <dgm:prSet/>
      <dgm:spPr/>
      <dgm:t>
        <a:bodyPr/>
        <a:lstStyle/>
        <a:p>
          <a:endParaRPr lang="ru-RU"/>
        </a:p>
      </dgm:t>
    </dgm:pt>
    <dgm:pt modelId="{12BA14C3-EA0D-4A44-8314-0C4BC5FF36A8}">
      <dgm:prSet phldrT="[Текст]"/>
      <dgm:spPr/>
      <dgm:t>
        <a:bodyPr/>
        <a:lstStyle/>
        <a:p>
          <a:r>
            <a:rPr lang="ru-RU" dirty="0" smtClean="0"/>
            <a:t>11</a:t>
          </a:r>
          <a:endParaRPr lang="ru-RU" dirty="0"/>
        </a:p>
      </dgm:t>
    </dgm:pt>
    <dgm:pt modelId="{B06398DD-E4BB-444D-8DA2-E3B5FD137BE1}" type="sibTrans" cxnId="{AB9C9B57-B73B-43E3-8300-8A3268C3CAE9}">
      <dgm:prSet/>
      <dgm:spPr/>
      <dgm:t>
        <a:bodyPr/>
        <a:lstStyle/>
        <a:p>
          <a:endParaRPr lang="ru-RU"/>
        </a:p>
      </dgm:t>
    </dgm:pt>
    <dgm:pt modelId="{F12D954B-1D4E-4EB8-9F9A-8FF194D81CFA}" type="parTrans" cxnId="{AB9C9B57-B73B-43E3-8300-8A3268C3CAE9}">
      <dgm:prSet/>
      <dgm:spPr/>
      <dgm:t>
        <a:bodyPr/>
        <a:lstStyle/>
        <a:p>
          <a:endParaRPr lang="ru-RU"/>
        </a:p>
      </dgm:t>
    </dgm:pt>
    <dgm:pt modelId="{352B97B6-D9E2-469C-ACB8-1C6806BD70AE}">
      <dgm:prSet/>
      <dgm:spPr/>
      <dgm:t>
        <a:bodyPr/>
        <a:lstStyle/>
        <a:p>
          <a:pPr algn="l"/>
          <a:r>
            <a:rPr lang="ru-RU" b="1" dirty="0" smtClean="0">
              <a:latin typeface="Liberation Serif" pitchFamily="18" charset="0"/>
              <a:ea typeface="Liberation Serif" pitchFamily="18" charset="0"/>
              <a:cs typeface="Liberation Serif" pitchFamily="18" charset="0"/>
            </a:rPr>
            <a:t>Подпрограмма «Развитие системы дополнительного образования в сфере физической культуры и спорта до 2030 года»</a:t>
          </a:r>
          <a:endParaRPr lang="ru-RU" dirty="0"/>
        </a:p>
      </dgm:t>
    </dgm:pt>
    <dgm:pt modelId="{9C6A790C-9B59-47A4-8F5E-DCDCEC73F7FF}" type="parTrans" cxnId="{1F04D130-3FB1-4EF5-A7A1-58F784062F16}">
      <dgm:prSet/>
      <dgm:spPr/>
      <dgm:t>
        <a:bodyPr/>
        <a:lstStyle/>
        <a:p>
          <a:endParaRPr lang="ru-RU"/>
        </a:p>
      </dgm:t>
    </dgm:pt>
    <dgm:pt modelId="{E71EA809-1B8A-43D5-B647-347FC83AE816}" type="sibTrans" cxnId="{1F04D130-3FB1-4EF5-A7A1-58F784062F16}">
      <dgm:prSet/>
      <dgm:spPr/>
      <dgm:t>
        <a:bodyPr/>
        <a:lstStyle/>
        <a:p>
          <a:endParaRPr lang="ru-RU"/>
        </a:p>
      </dgm:t>
    </dgm:pt>
    <dgm:pt modelId="{7D1D6001-5014-44EF-B20E-6C453902F9A4}">
      <dgm:prSet/>
      <dgm:spPr/>
      <dgm:t>
        <a:bodyPr/>
        <a:lstStyle/>
        <a:p>
          <a:pPr algn="ctr"/>
          <a:r>
            <a:rPr lang="ru-RU" b="1" dirty="0" smtClean="0">
              <a:solidFill>
                <a:srgbClr val="7030A0"/>
              </a:solidFill>
              <a:latin typeface="Liberation Serif" pitchFamily="18" charset="0"/>
              <a:ea typeface="Liberation Serif" pitchFamily="18" charset="0"/>
              <a:cs typeface="Liberation Serif" pitchFamily="18" charset="0"/>
            </a:rPr>
            <a:t>План - 35 882 802,72 руб.</a:t>
          </a:r>
          <a:endParaRPr lang="ru-RU" b="1" dirty="0">
            <a:latin typeface="Liberation Serif" pitchFamily="18" charset="0"/>
            <a:ea typeface="Liberation Serif" pitchFamily="18" charset="0"/>
            <a:cs typeface="Liberation Serif" pitchFamily="18" charset="0"/>
          </a:endParaRPr>
        </a:p>
      </dgm:t>
    </dgm:pt>
    <dgm:pt modelId="{01A370D7-6B05-4E03-81CF-57C41A1D418A}" type="parTrans" cxnId="{2C095E88-344A-46C4-8C24-4C6053995067}">
      <dgm:prSet/>
      <dgm:spPr/>
      <dgm:t>
        <a:bodyPr/>
        <a:lstStyle/>
        <a:p>
          <a:endParaRPr lang="ru-RU"/>
        </a:p>
      </dgm:t>
    </dgm:pt>
    <dgm:pt modelId="{1F2EE589-CC1F-4428-B621-11E70CCEDF5D}" type="sibTrans" cxnId="{2C095E88-344A-46C4-8C24-4C6053995067}">
      <dgm:prSet/>
      <dgm:spPr/>
      <dgm:t>
        <a:bodyPr/>
        <a:lstStyle/>
        <a:p>
          <a:endParaRPr lang="ru-RU"/>
        </a:p>
      </dgm:t>
    </dgm:pt>
    <dgm:pt modelId="{B5090669-5919-44C6-959D-7A8ECA4F61F2}">
      <dgm:prSet/>
      <dgm:spPr/>
      <dgm:t>
        <a:bodyPr/>
        <a:lstStyle/>
        <a:p>
          <a:pPr algn="ctr"/>
          <a:r>
            <a:rPr lang="ru-RU" b="1" dirty="0" smtClean="0">
              <a:solidFill>
                <a:srgbClr val="7030A0"/>
              </a:solidFill>
              <a:latin typeface="Liberation Serif" pitchFamily="18" charset="0"/>
              <a:ea typeface="Liberation Serif" pitchFamily="18" charset="0"/>
              <a:cs typeface="Liberation Serif" pitchFamily="18" charset="0"/>
            </a:rPr>
            <a:t>Исполнено – 35 882 802,72 руб.</a:t>
          </a:r>
          <a:endParaRPr lang="ru-RU" dirty="0"/>
        </a:p>
      </dgm:t>
    </dgm:pt>
    <dgm:pt modelId="{DE8152EA-3294-4859-9E64-B7BB78736C66}" type="parTrans" cxnId="{59AC5B30-C0A3-46A9-9AD2-994FEA4AA74C}">
      <dgm:prSet/>
      <dgm:spPr/>
      <dgm:t>
        <a:bodyPr/>
        <a:lstStyle/>
        <a:p>
          <a:endParaRPr lang="ru-RU"/>
        </a:p>
      </dgm:t>
    </dgm:pt>
    <dgm:pt modelId="{348E9874-AA68-4FA8-AE11-5D7AC74B89BF}" type="sibTrans" cxnId="{59AC5B30-C0A3-46A9-9AD2-994FEA4AA74C}">
      <dgm:prSet/>
      <dgm:spPr/>
      <dgm:t>
        <a:bodyPr/>
        <a:lstStyle/>
        <a:p>
          <a:endParaRPr lang="ru-RU"/>
        </a:p>
      </dgm:t>
    </dgm:pt>
    <dgm:pt modelId="{16C6D9E1-A038-4EE1-B037-B0CE1158D859}" type="pres">
      <dgm:prSet presAssocID="{F156BE11-57EF-4BF6-BC62-6E4CF1203642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7CCD3E0-E343-4685-A064-67699EDCEA34}" type="pres">
      <dgm:prSet presAssocID="{799BF0C6-A22B-46C7-872D-185F4C837445}" presName="composite" presStyleCnt="0"/>
      <dgm:spPr/>
    </dgm:pt>
    <dgm:pt modelId="{5D1CCD4E-635D-45CD-B6CE-B84BE75E48D4}" type="pres">
      <dgm:prSet presAssocID="{799BF0C6-A22B-46C7-872D-185F4C837445}" presName="parentText" presStyleLbl="alignNode1" presStyleIdx="0" presStyleCnt="2" custScaleX="97059" custLinFactNeighborX="7380" custLinFactNeighborY="-505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C7E6BC2-4A07-4594-AF9F-F0F7F44E757A}" type="pres">
      <dgm:prSet presAssocID="{799BF0C6-A22B-46C7-872D-185F4C837445}" presName="descendantText" presStyleLbl="alignAcc1" presStyleIdx="0" presStyleCnt="2" custScaleX="96191" custScaleY="127249" custLinFactNeighborX="-2661" custLinFactNeighborY="-139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C7402D7-B6D8-43FC-97B5-7E7DF8E0FBB1}" type="pres">
      <dgm:prSet presAssocID="{35D4AD78-796C-471C-9271-6C70D7D4BAB9}" presName="sp" presStyleCnt="0"/>
      <dgm:spPr/>
    </dgm:pt>
    <dgm:pt modelId="{9D8B48E7-1D8D-4D01-9F44-D3F8F209B058}" type="pres">
      <dgm:prSet presAssocID="{12BA14C3-EA0D-4A44-8314-0C4BC5FF36A8}" presName="composite" presStyleCnt="0"/>
      <dgm:spPr/>
    </dgm:pt>
    <dgm:pt modelId="{5BC657F8-22C0-43AF-925D-A932C2A250F8}" type="pres">
      <dgm:prSet presAssocID="{12BA14C3-EA0D-4A44-8314-0C4BC5FF36A8}" presName="parentText" presStyleLbl="alignNode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90380E9-8207-4643-A13E-179554CD6251}" type="pres">
      <dgm:prSet presAssocID="{12BA14C3-EA0D-4A44-8314-0C4BC5FF36A8}" presName="descendantText" presStyleLbl="alignAcc1" presStyleIdx="1" presStyleCnt="2" custScaleX="101551" custScaleY="11142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2470ADB-6636-4508-A18A-BC12D28E1B61}" srcId="{799BF0C6-A22B-46C7-872D-185F4C837445}" destId="{73C969FC-5A05-440D-8999-471D14BD9B66}" srcOrd="1" destOrd="0" parTransId="{C1144BD6-B232-4949-BCDF-DE6895F5C894}" sibTransId="{09E67346-5845-4535-B297-2FB3ED5D71D5}"/>
    <dgm:cxn modelId="{61EB7DB5-42AC-4BB0-A869-6B1FB0AD1147}" type="presOf" srcId="{799BF0C6-A22B-46C7-872D-185F4C837445}" destId="{5D1CCD4E-635D-45CD-B6CE-B84BE75E48D4}" srcOrd="0" destOrd="0" presId="urn:microsoft.com/office/officeart/2005/8/layout/chevron2"/>
    <dgm:cxn modelId="{F1FA042A-698C-447E-B9C6-190F7CF367A8}" type="presOf" srcId="{5C199BA9-918A-4D53-9482-BB6A4812A2CA}" destId="{EC7E6BC2-4A07-4594-AF9F-F0F7F44E757A}" srcOrd="0" destOrd="0" presId="urn:microsoft.com/office/officeart/2005/8/layout/chevron2"/>
    <dgm:cxn modelId="{7EE5359A-88ED-478B-A3AA-2089E9AAE1C7}" srcId="{799BF0C6-A22B-46C7-872D-185F4C837445}" destId="{5C199BA9-918A-4D53-9482-BB6A4812A2CA}" srcOrd="0" destOrd="0" parTransId="{E515847D-78E3-4DCB-AD95-322F80AB9EBE}" sibTransId="{4DA465C6-8425-42DC-9BF3-3058D4F3955F}"/>
    <dgm:cxn modelId="{1F04D130-3FB1-4EF5-A7A1-58F784062F16}" srcId="{12BA14C3-EA0D-4A44-8314-0C4BC5FF36A8}" destId="{352B97B6-D9E2-469C-ACB8-1C6806BD70AE}" srcOrd="0" destOrd="0" parTransId="{9C6A790C-9B59-47A4-8F5E-DCDCEC73F7FF}" sibTransId="{E71EA809-1B8A-43D5-B647-347FC83AE816}"/>
    <dgm:cxn modelId="{2C095E88-344A-46C4-8C24-4C6053995067}" srcId="{12BA14C3-EA0D-4A44-8314-0C4BC5FF36A8}" destId="{7D1D6001-5014-44EF-B20E-6C453902F9A4}" srcOrd="1" destOrd="0" parTransId="{01A370D7-6B05-4E03-81CF-57C41A1D418A}" sibTransId="{1F2EE589-CC1F-4428-B621-11E70CCEDF5D}"/>
    <dgm:cxn modelId="{FC5A6B66-8770-4D6B-BC50-3ABA5937AAF9}" type="presOf" srcId="{7D1D6001-5014-44EF-B20E-6C453902F9A4}" destId="{490380E9-8207-4643-A13E-179554CD6251}" srcOrd="0" destOrd="1" presId="urn:microsoft.com/office/officeart/2005/8/layout/chevron2"/>
    <dgm:cxn modelId="{28327A5C-C4AB-4CBC-BFA2-55F686884E07}" type="presOf" srcId="{B5090669-5919-44C6-959D-7A8ECA4F61F2}" destId="{490380E9-8207-4643-A13E-179554CD6251}" srcOrd="0" destOrd="2" presId="urn:microsoft.com/office/officeart/2005/8/layout/chevron2"/>
    <dgm:cxn modelId="{1F2DB474-A6FE-41FC-B176-A7107B032BDD}" type="presOf" srcId="{12BA14C3-EA0D-4A44-8314-0C4BC5FF36A8}" destId="{5BC657F8-22C0-43AF-925D-A932C2A250F8}" srcOrd="0" destOrd="0" presId="urn:microsoft.com/office/officeart/2005/8/layout/chevron2"/>
    <dgm:cxn modelId="{B9258D95-8BE2-4803-AA57-41C2A9E18FE7}" srcId="{F156BE11-57EF-4BF6-BC62-6E4CF1203642}" destId="{799BF0C6-A22B-46C7-872D-185F4C837445}" srcOrd="0" destOrd="0" parTransId="{61DDD3EE-5457-40FB-8CDA-C68F44FFD44E}" sibTransId="{35D4AD78-796C-471C-9271-6C70D7D4BAB9}"/>
    <dgm:cxn modelId="{EDE1589E-9281-4243-9AB8-373859DFE536}" type="presOf" srcId="{F156BE11-57EF-4BF6-BC62-6E4CF1203642}" destId="{16C6D9E1-A038-4EE1-B037-B0CE1158D859}" srcOrd="0" destOrd="0" presId="urn:microsoft.com/office/officeart/2005/8/layout/chevron2"/>
    <dgm:cxn modelId="{2109A400-41D0-46F5-92B3-AC5EB830F5E7}" srcId="{799BF0C6-A22B-46C7-872D-185F4C837445}" destId="{78DFBFAA-B1E8-4388-9BA3-05FCACA7DBDA}" srcOrd="2" destOrd="0" parTransId="{95C52FA8-FE86-41C4-840A-184EF3F3333F}" sibTransId="{262D35C5-9567-41E0-8371-D8E6D90A0332}"/>
    <dgm:cxn modelId="{7AAC7A34-F53D-4E84-BAB9-D4BA5EC02314}" type="presOf" srcId="{B1EBA316-B001-4508-9929-EF13A900457C}" destId="{EC7E6BC2-4A07-4594-AF9F-F0F7F44E757A}" srcOrd="0" destOrd="3" presId="urn:microsoft.com/office/officeart/2005/8/layout/chevron2"/>
    <dgm:cxn modelId="{65F96BF7-D7BA-490D-997F-F90E4845388D}" srcId="{799BF0C6-A22B-46C7-872D-185F4C837445}" destId="{B1EBA316-B001-4508-9929-EF13A900457C}" srcOrd="3" destOrd="0" parTransId="{ED12A23F-6BD6-4FF8-8B73-CDC45C90F961}" sibTransId="{E63E5FE2-0335-455F-8415-9FDFD219BD57}"/>
    <dgm:cxn modelId="{59AC5B30-C0A3-46A9-9AD2-994FEA4AA74C}" srcId="{12BA14C3-EA0D-4A44-8314-0C4BC5FF36A8}" destId="{B5090669-5919-44C6-959D-7A8ECA4F61F2}" srcOrd="2" destOrd="0" parTransId="{DE8152EA-3294-4859-9E64-B7BB78736C66}" sibTransId="{348E9874-AA68-4FA8-AE11-5D7AC74B89BF}"/>
    <dgm:cxn modelId="{AB9C9B57-B73B-43E3-8300-8A3268C3CAE9}" srcId="{F156BE11-57EF-4BF6-BC62-6E4CF1203642}" destId="{12BA14C3-EA0D-4A44-8314-0C4BC5FF36A8}" srcOrd="1" destOrd="0" parTransId="{F12D954B-1D4E-4EB8-9F9A-8FF194D81CFA}" sibTransId="{B06398DD-E4BB-444D-8DA2-E3B5FD137BE1}"/>
    <dgm:cxn modelId="{D531A1DD-1624-42E0-BF35-F2D1FFF18202}" type="presOf" srcId="{352B97B6-D9E2-469C-ACB8-1C6806BD70AE}" destId="{490380E9-8207-4643-A13E-179554CD6251}" srcOrd="0" destOrd="0" presId="urn:microsoft.com/office/officeart/2005/8/layout/chevron2"/>
    <dgm:cxn modelId="{FCCC9F38-60E6-411D-BCBB-CEC798D5B1A0}" type="presOf" srcId="{78DFBFAA-B1E8-4388-9BA3-05FCACA7DBDA}" destId="{EC7E6BC2-4A07-4594-AF9F-F0F7F44E757A}" srcOrd="0" destOrd="2" presId="urn:microsoft.com/office/officeart/2005/8/layout/chevron2"/>
    <dgm:cxn modelId="{32E9801D-1946-462E-9222-80EAFD151D30}" type="presOf" srcId="{73C969FC-5A05-440D-8999-471D14BD9B66}" destId="{EC7E6BC2-4A07-4594-AF9F-F0F7F44E757A}" srcOrd="0" destOrd="1" presId="urn:microsoft.com/office/officeart/2005/8/layout/chevron2"/>
    <dgm:cxn modelId="{4C8A5305-C7B3-4ED8-8966-F739DD098295}" type="presParOf" srcId="{16C6D9E1-A038-4EE1-B037-B0CE1158D859}" destId="{07CCD3E0-E343-4685-A064-67699EDCEA34}" srcOrd="0" destOrd="0" presId="urn:microsoft.com/office/officeart/2005/8/layout/chevron2"/>
    <dgm:cxn modelId="{09C8A64A-057F-4D12-9A58-1C26D0D1A1DE}" type="presParOf" srcId="{07CCD3E0-E343-4685-A064-67699EDCEA34}" destId="{5D1CCD4E-635D-45CD-B6CE-B84BE75E48D4}" srcOrd="0" destOrd="0" presId="urn:microsoft.com/office/officeart/2005/8/layout/chevron2"/>
    <dgm:cxn modelId="{16FBE4A2-2FC8-4A87-9516-8F2E50225CC1}" type="presParOf" srcId="{07CCD3E0-E343-4685-A064-67699EDCEA34}" destId="{EC7E6BC2-4A07-4594-AF9F-F0F7F44E757A}" srcOrd="1" destOrd="0" presId="urn:microsoft.com/office/officeart/2005/8/layout/chevron2"/>
    <dgm:cxn modelId="{8E849A54-B4EC-405D-9CB3-A10B3FA028BC}" type="presParOf" srcId="{16C6D9E1-A038-4EE1-B037-B0CE1158D859}" destId="{BC7402D7-B6D8-43FC-97B5-7E7DF8E0FBB1}" srcOrd="1" destOrd="0" presId="urn:microsoft.com/office/officeart/2005/8/layout/chevron2"/>
    <dgm:cxn modelId="{1C52171C-C598-40AC-9A2B-AB7AD6F220C7}" type="presParOf" srcId="{16C6D9E1-A038-4EE1-B037-B0CE1158D859}" destId="{9D8B48E7-1D8D-4D01-9F44-D3F8F209B058}" srcOrd="2" destOrd="0" presId="urn:microsoft.com/office/officeart/2005/8/layout/chevron2"/>
    <dgm:cxn modelId="{64AB7D1E-92BD-40FD-BAA1-410030A54280}" type="presParOf" srcId="{9D8B48E7-1D8D-4D01-9F44-D3F8F209B058}" destId="{5BC657F8-22C0-43AF-925D-A932C2A250F8}" srcOrd="0" destOrd="0" presId="urn:microsoft.com/office/officeart/2005/8/layout/chevron2"/>
    <dgm:cxn modelId="{46D077D2-A499-4050-A4A8-E583DACFAC0A}" type="presParOf" srcId="{9D8B48E7-1D8D-4D01-9F44-D3F8F209B058}" destId="{490380E9-8207-4643-A13E-179554CD6251}" srcOrd="1" destOrd="0" presId="urn:microsoft.com/office/officeart/2005/8/layout/chevron2"/>
  </dgm:cxnLst>
  <dgm:bg/>
  <dgm:whole/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9886B79B-40EB-481E-92CC-501458AB2241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F50CDE5-A392-4297-8001-A391907B4795}">
      <dgm:prSet custT="1"/>
      <dgm:spPr/>
      <dgm:t>
        <a:bodyPr/>
        <a:lstStyle/>
        <a:p>
          <a:pPr rtl="0"/>
          <a:r>
            <a:rPr lang="ru-RU" sz="1600" b="1" dirty="0" smtClean="0">
              <a:latin typeface="Liberation Serif" pitchFamily="18" charset="0"/>
              <a:ea typeface="Liberation Serif" pitchFamily="18" charset="0"/>
              <a:cs typeface="Liberation Serif" pitchFamily="18" charset="0"/>
            </a:rPr>
            <a:t>Муниципальная программа «Социально-экономическое развитие Шалинского муниципального округа до 2030 года»</a:t>
          </a:r>
          <a:endParaRPr lang="ru-RU" sz="1600" dirty="0">
            <a:latin typeface="Liberation Serif" pitchFamily="18" charset="0"/>
            <a:ea typeface="Liberation Serif" pitchFamily="18" charset="0"/>
            <a:cs typeface="Liberation Serif" pitchFamily="18" charset="0"/>
          </a:endParaRPr>
        </a:p>
      </dgm:t>
    </dgm:pt>
    <dgm:pt modelId="{A4544066-2982-4CE0-B7C8-F02BDFD52D1A}" type="parTrans" cxnId="{B18233AD-4AAA-4312-BE54-0C3341FBA83D}">
      <dgm:prSet/>
      <dgm:spPr/>
      <dgm:t>
        <a:bodyPr/>
        <a:lstStyle/>
        <a:p>
          <a:endParaRPr lang="ru-RU"/>
        </a:p>
      </dgm:t>
    </dgm:pt>
    <dgm:pt modelId="{E2EE13E7-7D9D-4752-B3DE-E46443E4AD30}" type="sibTrans" cxnId="{B18233AD-4AAA-4312-BE54-0C3341FBA83D}">
      <dgm:prSet/>
      <dgm:spPr/>
      <dgm:t>
        <a:bodyPr/>
        <a:lstStyle/>
        <a:p>
          <a:endParaRPr lang="ru-RU"/>
        </a:p>
      </dgm:t>
    </dgm:pt>
    <dgm:pt modelId="{5BB01D90-F27A-4D46-9E11-280FE7403049}" type="pres">
      <dgm:prSet presAssocID="{9886B79B-40EB-481E-92CC-501458AB2241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5FFE145-0423-49FD-AE5C-046E05CFB1A3}" type="pres">
      <dgm:prSet presAssocID="{1F50CDE5-A392-4297-8001-A391907B4795}" presName="composite" presStyleCnt="0"/>
      <dgm:spPr/>
    </dgm:pt>
    <dgm:pt modelId="{513BFF68-8C20-438B-98C1-85E3B98C3AF2}" type="pres">
      <dgm:prSet presAssocID="{1F50CDE5-A392-4297-8001-A391907B4795}" presName="imgShp" presStyleLbl="fgImgPlace1" presStyleIdx="0" presStyleCnt="1" custLinFactX="-100000" custLinFactNeighborX="-196226" custLinFactNeighborY="-19072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B645E707-ABA9-413B-B09E-30706098552C}" type="pres">
      <dgm:prSet presAssocID="{1F50CDE5-A392-4297-8001-A391907B4795}" presName="txShp" presStyleLbl="node1" presStyleIdx="0" presStyleCnt="1" custScaleX="15037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940F82D-905C-4B3F-9450-AEA2794E1254}" type="presOf" srcId="{9886B79B-40EB-481E-92CC-501458AB2241}" destId="{5BB01D90-F27A-4D46-9E11-280FE7403049}" srcOrd="0" destOrd="0" presId="urn:microsoft.com/office/officeart/2005/8/layout/vList3"/>
    <dgm:cxn modelId="{B30627FF-BC25-4ADD-89CD-78590414C08B}" type="presOf" srcId="{1F50CDE5-A392-4297-8001-A391907B4795}" destId="{B645E707-ABA9-413B-B09E-30706098552C}" srcOrd="0" destOrd="0" presId="urn:microsoft.com/office/officeart/2005/8/layout/vList3"/>
    <dgm:cxn modelId="{B18233AD-4AAA-4312-BE54-0C3341FBA83D}" srcId="{9886B79B-40EB-481E-92CC-501458AB2241}" destId="{1F50CDE5-A392-4297-8001-A391907B4795}" srcOrd="0" destOrd="0" parTransId="{A4544066-2982-4CE0-B7C8-F02BDFD52D1A}" sibTransId="{E2EE13E7-7D9D-4752-B3DE-E46443E4AD30}"/>
    <dgm:cxn modelId="{ADA5E8E4-C639-49B3-9C24-ABC80E248BEF}" type="presParOf" srcId="{5BB01D90-F27A-4D46-9E11-280FE7403049}" destId="{35FFE145-0423-49FD-AE5C-046E05CFB1A3}" srcOrd="0" destOrd="0" presId="urn:microsoft.com/office/officeart/2005/8/layout/vList3"/>
    <dgm:cxn modelId="{DE65E918-5DF0-4EAF-AC89-10571958F886}" type="presParOf" srcId="{35FFE145-0423-49FD-AE5C-046E05CFB1A3}" destId="{513BFF68-8C20-438B-98C1-85E3B98C3AF2}" srcOrd="0" destOrd="0" presId="urn:microsoft.com/office/officeart/2005/8/layout/vList3"/>
    <dgm:cxn modelId="{A3053478-E96E-40FB-A9B1-9BA48D4DB4B9}" type="presParOf" srcId="{35FFE145-0423-49FD-AE5C-046E05CFB1A3}" destId="{B645E707-ABA9-413B-B09E-30706098552C}" srcOrd="1" destOrd="0" presId="urn:microsoft.com/office/officeart/2005/8/layout/vList3"/>
  </dgm:cxnLst>
  <dgm:bg/>
  <dgm:whole/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F156BE11-57EF-4BF6-BC62-6E4CF1203642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99BF0C6-A22B-46C7-872D-185F4C837445}">
      <dgm:prSet phldrT="[Текст]"/>
      <dgm:spPr/>
      <dgm:t>
        <a:bodyPr/>
        <a:lstStyle/>
        <a:p>
          <a:r>
            <a:rPr lang="ru-RU" dirty="0" smtClean="0"/>
            <a:t>12</a:t>
          </a:r>
          <a:endParaRPr lang="ru-RU" dirty="0"/>
        </a:p>
      </dgm:t>
    </dgm:pt>
    <dgm:pt modelId="{61DDD3EE-5457-40FB-8CDA-C68F44FFD44E}" type="parTrans" cxnId="{B9258D95-8BE2-4803-AA57-41C2A9E18FE7}">
      <dgm:prSet/>
      <dgm:spPr/>
      <dgm:t>
        <a:bodyPr/>
        <a:lstStyle/>
        <a:p>
          <a:endParaRPr lang="ru-RU"/>
        </a:p>
      </dgm:t>
    </dgm:pt>
    <dgm:pt modelId="{35D4AD78-796C-471C-9271-6C70D7D4BAB9}" type="sibTrans" cxnId="{B9258D95-8BE2-4803-AA57-41C2A9E18FE7}">
      <dgm:prSet/>
      <dgm:spPr/>
      <dgm:t>
        <a:bodyPr/>
        <a:lstStyle/>
        <a:p>
          <a:endParaRPr lang="ru-RU"/>
        </a:p>
      </dgm:t>
    </dgm:pt>
    <dgm:pt modelId="{12BA14C3-EA0D-4A44-8314-0C4BC5FF36A8}">
      <dgm:prSet phldrT="[Текст]"/>
      <dgm:spPr/>
      <dgm:t>
        <a:bodyPr/>
        <a:lstStyle/>
        <a:p>
          <a:r>
            <a:rPr lang="ru-RU" dirty="0" smtClean="0"/>
            <a:t>13</a:t>
          </a:r>
          <a:endParaRPr lang="ru-RU" dirty="0"/>
        </a:p>
      </dgm:t>
    </dgm:pt>
    <dgm:pt modelId="{F12D954B-1D4E-4EB8-9F9A-8FF194D81CFA}" type="parTrans" cxnId="{AB9C9B57-B73B-43E3-8300-8A3268C3CAE9}">
      <dgm:prSet/>
      <dgm:spPr/>
      <dgm:t>
        <a:bodyPr/>
        <a:lstStyle/>
        <a:p>
          <a:endParaRPr lang="ru-RU"/>
        </a:p>
      </dgm:t>
    </dgm:pt>
    <dgm:pt modelId="{B06398DD-E4BB-444D-8DA2-E3B5FD137BE1}" type="sibTrans" cxnId="{AB9C9B57-B73B-43E3-8300-8A3268C3CAE9}">
      <dgm:prSet/>
      <dgm:spPr/>
      <dgm:t>
        <a:bodyPr/>
        <a:lstStyle/>
        <a:p>
          <a:endParaRPr lang="ru-RU"/>
        </a:p>
      </dgm:t>
    </dgm:pt>
    <dgm:pt modelId="{27F79D6A-2D71-4A35-B061-4E1A6E268BA8}">
      <dgm:prSet phldrT="[Текст]" custT="1"/>
      <dgm:spPr/>
      <dgm:t>
        <a:bodyPr/>
        <a:lstStyle/>
        <a:p>
          <a:pPr algn="l"/>
          <a:r>
            <a:rPr lang="ru-RU" sz="1200" b="1" dirty="0" smtClean="0">
              <a:latin typeface="Liberation Serif" pitchFamily="18" charset="0"/>
              <a:ea typeface="Liberation Serif" pitchFamily="18" charset="0"/>
              <a:cs typeface="Liberation Serif" pitchFamily="18" charset="0"/>
            </a:rPr>
            <a:t>Подпрограмма «Профилактика наркомании и противодействие незаконному обороту наркотиков на территории Шалинского муниципального округа до 2030 года»</a:t>
          </a:r>
          <a:endParaRPr lang="ru-RU" sz="1200" b="1" dirty="0">
            <a:latin typeface="Liberation Serif" pitchFamily="18" charset="0"/>
            <a:ea typeface="Liberation Serif" pitchFamily="18" charset="0"/>
            <a:cs typeface="Liberation Serif" pitchFamily="18" charset="0"/>
          </a:endParaRPr>
        </a:p>
      </dgm:t>
    </dgm:pt>
    <dgm:pt modelId="{33EF7E8D-3C78-4132-ACE2-FB2CA68F7ACA}" type="parTrans" cxnId="{A68F0C33-DDB1-4BE1-80CE-FF0119B94093}">
      <dgm:prSet/>
      <dgm:spPr/>
      <dgm:t>
        <a:bodyPr/>
        <a:lstStyle/>
        <a:p>
          <a:endParaRPr lang="ru-RU"/>
        </a:p>
      </dgm:t>
    </dgm:pt>
    <dgm:pt modelId="{A79B5996-7FFB-4211-9DFB-7D69C08755E9}" type="sibTrans" cxnId="{A68F0C33-DDB1-4BE1-80CE-FF0119B94093}">
      <dgm:prSet/>
      <dgm:spPr/>
      <dgm:t>
        <a:bodyPr/>
        <a:lstStyle/>
        <a:p>
          <a:endParaRPr lang="ru-RU"/>
        </a:p>
      </dgm:t>
    </dgm:pt>
    <dgm:pt modelId="{0722761E-EA03-4244-A79C-0E1AD01F733A}">
      <dgm:prSet phldrT="[Текст]"/>
      <dgm:spPr/>
      <dgm:t>
        <a:bodyPr/>
        <a:lstStyle/>
        <a:p>
          <a:r>
            <a:rPr lang="ru-RU" dirty="0" smtClean="0"/>
            <a:t>14</a:t>
          </a:r>
          <a:endParaRPr lang="ru-RU" dirty="0"/>
        </a:p>
      </dgm:t>
    </dgm:pt>
    <dgm:pt modelId="{825935F1-9220-4A57-A8E7-EA262D2AC1CB}" type="parTrans" cxnId="{EBBAA49C-2E67-4DB0-8982-46AD6635F75D}">
      <dgm:prSet/>
      <dgm:spPr/>
      <dgm:t>
        <a:bodyPr/>
        <a:lstStyle/>
        <a:p>
          <a:endParaRPr lang="ru-RU"/>
        </a:p>
      </dgm:t>
    </dgm:pt>
    <dgm:pt modelId="{045AFA44-7B45-4FA0-8280-C501757594B7}" type="sibTrans" cxnId="{EBBAA49C-2E67-4DB0-8982-46AD6635F75D}">
      <dgm:prSet/>
      <dgm:spPr/>
      <dgm:t>
        <a:bodyPr/>
        <a:lstStyle/>
        <a:p>
          <a:endParaRPr lang="ru-RU"/>
        </a:p>
      </dgm:t>
    </dgm:pt>
    <dgm:pt modelId="{3FDA602E-16FF-4178-8153-17F42E8740D1}">
      <dgm:prSet phldrT="[Текст]" custT="1"/>
      <dgm:spPr/>
      <dgm:t>
        <a:bodyPr/>
        <a:lstStyle/>
        <a:p>
          <a:pPr algn="l"/>
          <a:r>
            <a:rPr lang="ru-RU" sz="1200" b="1" dirty="0" smtClean="0">
              <a:latin typeface="Liberation Serif" pitchFamily="18" charset="0"/>
              <a:ea typeface="Liberation Serif" pitchFamily="18" charset="0"/>
              <a:cs typeface="Liberation Serif" pitchFamily="18" charset="0"/>
            </a:rPr>
            <a:t>Подпрограмма «Профилактика туберкулеза на территории Шалинского муниципального округа до 2030 года»</a:t>
          </a:r>
          <a:endParaRPr lang="ru-RU" sz="1200" b="1" dirty="0">
            <a:latin typeface="Liberation Serif" pitchFamily="18" charset="0"/>
            <a:ea typeface="Liberation Serif" pitchFamily="18" charset="0"/>
            <a:cs typeface="Liberation Serif" pitchFamily="18" charset="0"/>
          </a:endParaRPr>
        </a:p>
      </dgm:t>
    </dgm:pt>
    <dgm:pt modelId="{361810FE-4B7E-4E38-8C3A-6EA185E89D3D}" type="parTrans" cxnId="{6A4CE323-BF60-4A49-BB41-3493C2A64CFC}">
      <dgm:prSet/>
      <dgm:spPr/>
      <dgm:t>
        <a:bodyPr/>
        <a:lstStyle/>
        <a:p>
          <a:endParaRPr lang="ru-RU"/>
        </a:p>
      </dgm:t>
    </dgm:pt>
    <dgm:pt modelId="{BE0C0A05-836C-48E1-AE94-0137FD4A1314}" type="sibTrans" cxnId="{6A4CE323-BF60-4A49-BB41-3493C2A64CFC}">
      <dgm:prSet/>
      <dgm:spPr/>
      <dgm:t>
        <a:bodyPr/>
        <a:lstStyle/>
        <a:p>
          <a:endParaRPr lang="ru-RU"/>
        </a:p>
      </dgm:t>
    </dgm:pt>
    <dgm:pt modelId="{B1EBA316-B001-4508-9929-EF13A900457C}">
      <dgm:prSet phldrT="[Текст]" custT="1"/>
      <dgm:spPr/>
      <dgm:t>
        <a:bodyPr/>
        <a:lstStyle/>
        <a:p>
          <a:pPr algn="ctr"/>
          <a:r>
            <a:rPr lang="ru-RU" sz="1200" b="1" dirty="0" smtClean="0">
              <a:solidFill>
                <a:srgbClr val="7030A0"/>
              </a:solidFill>
              <a:latin typeface="Liberation Serif" pitchFamily="18" charset="0"/>
              <a:ea typeface="Liberation Serif" pitchFamily="18" charset="0"/>
              <a:cs typeface="Liberation Serif" pitchFamily="18" charset="0"/>
            </a:rPr>
            <a:t>Исполнено -  79 982,00 руб.</a:t>
          </a:r>
          <a:endParaRPr lang="ru-RU" sz="1200" b="1" dirty="0">
            <a:solidFill>
              <a:srgbClr val="7030A0"/>
            </a:solidFill>
            <a:latin typeface="Liberation Serif" pitchFamily="18" charset="0"/>
            <a:ea typeface="Liberation Serif" pitchFamily="18" charset="0"/>
            <a:cs typeface="Liberation Serif" pitchFamily="18" charset="0"/>
          </a:endParaRPr>
        </a:p>
      </dgm:t>
    </dgm:pt>
    <dgm:pt modelId="{ED12A23F-6BD6-4FF8-8B73-CDC45C90F961}" type="parTrans" cxnId="{65F96BF7-D7BA-490D-997F-F90E4845388D}">
      <dgm:prSet/>
      <dgm:spPr/>
      <dgm:t>
        <a:bodyPr/>
        <a:lstStyle/>
        <a:p>
          <a:endParaRPr lang="ru-RU"/>
        </a:p>
      </dgm:t>
    </dgm:pt>
    <dgm:pt modelId="{E63E5FE2-0335-455F-8415-9FDFD219BD57}" type="sibTrans" cxnId="{65F96BF7-D7BA-490D-997F-F90E4845388D}">
      <dgm:prSet/>
      <dgm:spPr/>
      <dgm:t>
        <a:bodyPr/>
        <a:lstStyle/>
        <a:p>
          <a:endParaRPr lang="ru-RU"/>
        </a:p>
      </dgm:t>
    </dgm:pt>
    <dgm:pt modelId="{F499D732-AE58-4A4F-83E4-C30BC4A4939E}">
      <dgm:prSet custT="1"/>
      <dgm:spPr/>
      <dgm:t>
        <a:bodyPr/>
        <a:lstStyle/>
        <a:p>
          <a:pPr algn="ctr"/>
          <a:r>
            <a:rPr lang="ru-RU" sz="1200" b="1" dirty="0" smtClean="0">
              <a:solidFill>
                <a:srgbClr val="7030A0"/>
              </a:solidFill>
              <a:latin typeface="Liberation Serif" pitchFamily="18" charset="0"/>
              <a:ea typeface="Liberation Serif" pitchFamily="18" charset="0"/>
              <a:cs typeface="Liberation Serif" pitchFamily="18" charset="0"/>
            </a:rPr>
            <a:t>План  - 109 994,00 руб.</a:t>
          </a:r>
          <a:endParaRPr lang="ru-RU" sz="1200" b="1" dirty="0">
            <a:solidFill>
              <a:srgbClr val="7030A0"/>
            </a:solidFill>
            <a:latin typeface="Liberation Serif" pitchFamily="18" charset="0"/>
            <a:ea typeface="Liberation Serif" pitchFamily="18" charset="0"/>
            <a:cs typeface="Liberation Serif" pitchFamily="18" charset="0"/>
          </a:endParaRPr>
        </a:p>
      </dgm:t>
    </dgm:pt>
    <dgm:pt modelId="{E17CEAFB-E4CD-450B-8400-946D5EDDCC12}" type="parTrans" cxnId="{90EFD834-3011-4CB7-A42A-8A7A269A563D}">
      <dgm:prSet/>
      <dgm:spPr/>
      <dgm:t>
        <a:bodyPr/>
        <a:lstStyle/>
        <a:p>
          <a:endParaRPr lang="ru-RU"/>
        </a:p>
      </dgm:t>
    </dgm:pt>
    <dgm:pt modelId="{F8587C2B-12F0-4077-BC9F-DA0A8A28623F}" type="sibTrans" cxnId="{90EFD834-3011-4CB7-A42A-8A7A269A563D}">
      <dgm:prSet/>
      <dgm:spPr/>
      <dgm:t>
        <a:bodyPr/>
        <a:lstStyle/>
        <a:p>
          <a:endParaRPr lang="ru-RU"/>
        </a:p>
      </dgm:t>
    </dgm:pt>
    <dgm:pt modelId="{927675B6-539F-444F-A874-0A9024E9E676}">
      <dgm:prSet custT="1"/>
      <dgm:spPr/>
      <dgm:t>
        <a:bodyPr/>
        <a:lstStyle/>
        <a:p>
          <a:pPr algn="ctr"/>
          <a:r>
            <a:rPr lang="ru-RU" sz="1200" b="1" dirty="0" smtClean="0">
              <a:solidFill>
                <a:srgbClr val="7030A0"/>
              </a:solidFill>
              <a:latin typeface="Liberation Serif" pitchFamily="18" charset="0"/>
              <a:ea typeface="Liberation Serif" pitchFamily="18" charset="0"/>
              <a:cs typeface="Liberation Serif" pitchFamily="18" charset="0"/>
            </a:rPr>
            <a:t>Исполнено – 109 994,00 руб.</a:t>
          </a:r>
          <a:endParaRPr lang="ru-RU" sz="1200" b="1" dirty="0">
            <a:solidFill>
              <a:srgbClr val="7030A0"/>
            </a:solidFill>
            <a:latin typeface="Liberation Serif" pitchFamily="18" charset="0"/>
            <a:ea typeface="Liberation Serif" pitchFamily="18" charset="0"/>
            <a:cs typeface="Liberation Serif" pitchFamily="18" charset="0"/>
          </a:endParaRPr>
        </a:p>
      </dgm:t>
    </dgm:pt>
    <dgm:pt modelId="{3A180DCF-3605-4914-9280-7FD4EACFD837}" type="parTrans" cxnId="{C5A79B9E-D76D-456F-8244-CF1E2D9E7A58}">
      <dgm:prSet/>
      <dgm:spPr/>
      <dgm:t>
        <a:bodyPr/>
        <a:lstStyle/>
        <a:p>
          <a:endParaRPr lang="ru-RU"/>
        </a:p>
      </dgm:t>
    </dgm:pt>
    <dgm:pt modelId="{2B91B58D-1CC7-40E9-9D9E-953BADC8D6A4}" type="sibTrans" cxnId="{C5A79B9E-D76D-456F-8244-CF1E2D9E7A58}">
      <dgm:prSet/>
      <dgm:spPr/>
      <dgm:t>
        <a:bodyPr/>
        <a:lstStyle/>
        <a:p>
          <a:endParaRPr lang="ru-RU"/>
        </a:p>
      </dgm:t>
    </dgm:pt>
    <dgm:pt modelId="{73C969FC-5A05-440D-8999-471D14BD9B66}">
      <dgm:prSet phldrT="[Текст]" custT="1"/>
      <dgm:spPr/>
      <dgm:t>
        <a:bodyPr/>
        <a:lstStyle/>
        <a:p>
          <a:pPr algn="l"/>
          <a:r>
            <a:rPr lang="ru-RU" sz="1200" b="1" dirty="0" smtClean="0">
              <a:latin typeface="Liberation Serif" pitchFamily="18" charset="0"/>
              <a:ea typeface="Liberation Serif" pitchFamily="18" charset="0"/>
              <a:cs typeface="Liberation Serif" pitchFamily="18" charset="0"/>
            </a:rPr>
            <a:t>Подпрограмма «Профилактика ВИЧ-инфекции на территории Шалинского муниципального округа до 2030 года»</a:t>
          </a:r>
          <a:endParaRPr lang="ru-RU" sz="1200" b="1" dirty="0">
            <a:latin typeface="Liberation Serif" pitchFamily="18" charset="0"/>
            <a:ea typeface="Liberation Serif" pitchFamily="18" charset="0"/>
            <a:cs typeface="Liberation Serif" pitchFamily="18" charset="0"/>
          </a:endParaRPr>
        </a:p>
      </dgm:t>
    </dgm:pt>
    <dgm:pt modelId="{09E67346-5845-4535-B297-2FB3ED5D71D5}" type="sibTrans" cxnId="{92470ADB-6636-4508-A18A-BC12D28E1B61}">
      <dgm:prSet/>
      <dgm:spPr/>
      <dgm:t>
        <a:bodyPr/>
        <a:lstStyle/>
        <a:p>
          <a:endParaRPr lang="ru-RU"/>
        </a:p>
      </dgm:t>
    </dgm:pt>
    <dgm:pt modelId="{C1144BD6-B232-4949-BCDF-DE6895F5C894}" type="parTrans" cxnId="{92470ADB-6636-4508-A18A-BC12D28E1B61}">
      <dgm:prSet/>
      <dgm:spPr/>
      <dgm:t>
        <a:bodyPr/>
        <a:lstStyle/>
        <a:p>
          <a:endParaRPr lang="ru-RU"/>
        </a:p>
      </dgm:t>
    </dgm:pt>
    <dgm:pt modelId="{5C199BA9-918A-4D53-9482-BB6A4812A2CA}">
      <dgm:prSet phldrT="[Текст]" custT="1"/>
      <dgm:spPr/>
      <dgm:t>
        <a:bodyPr/>
        <a:lstStyle/>
        <a:p>
          <a:pPr algn="l"/>
          <a:endParaRPr lang="ru-RU" sz="1200" b="1" dirty="0">
            <a:latin typeface="Liberation Serif" pitchFamily="18" charset="0"/>
            <a:ea typeface="Liberation Serif" pitchFamily="18" charset="0"/>
            <a:cs typeface="Liberation Serif" pitchFamily="18" charset="0"/>
          </a:endParaRPr>
        </a:p>
      </dgm:t>
    </dgm:pt>
    <dgm:pt modelId="{E515847D-78E3-4DCB-AD95-322F80AB9EBE}" type="parTrans" cxnId="{7EE5359A-88ED-478B-A3AA-2089E9AAE1C7}">
      <dgm:prSet/>
      <dgm:spPr/>
      <dgm:t>
        <a:bodyPr/>
        <a:lstStyle/>
        <a:p>
          <a:endParaRPr lang="ru-RU"/>
        </a:p>
      </dgm:t>
    </dgm:pt>
    <dgm:pt modelId="{4DA465C6-8425-42DC-9BF3-3058D4F3955F}" type="sibTrans" cxnId="{7EE5359A-88ED-478B-A3AA-2089E9AAE1C7}">
      <dgm:prSet/>
      <dgm:spPr/>
      <dgm:t>
        <a:bodyPr/>
        <a:lstStyle/>
        <a:p>
          <a:endParaRPr lang="ru-RU"/>
        </a:p>
      </dgm:t>
    </dgm:pt>
    <dgm:pt modelId="{78DFBFAA-B1E8-4388-9BA3-05FCACA7DBDA}">
      <dgm:prSet phldrT="[Текст]" custT="1"/>
      <dgm:spPr/>
      <dgm:t>
        <a:bodyPr/>
        <a:lstStyle/>
        <a:p>
          <a:pPr algn="ctr"/>
          <a:r>
            <a:rPr lang="ru-RU" sz="1200" b="1" dirty="0" smtClean="0">
              <a:solidFill>
                <a:srgbClr val="7030A0"/>
              </a:solidFill>
              <a:latin typeface="Liberation Serif" pitchFamily="18" charset="0"/>
              <a:ea typeface="Liberation Serif" pitchFamily="18" charset="0"/>
              <a:cs typeface="Liberation Serif" pitchFamily="18" charset="0"/>
            </a:rPr>
            <a:t>План  - 79 982,00 руб.</a:t>
          </a:r>
          <a:endParaRPr lang="ru-RU" sz="1200" b="1" dirty="0">
            <a:latin typeface="Liberation Serif" pitchFamily="18" charset="0"/>
            <a:ea typeface="Liberation Serif" pitchFamily="18" charset="0"/>
            <a:cs typeface="Liberation Serif" pitchFamily="18" charset="0"/>
          </a:endParaRPr>
        </a:p>
      </dgm:t>
    </dgm:pt>
    <dgm:pt modelId="{95C52FA8-FE86-41C4-840A-184EF3F3333F}" type="parTrans" cxnId="{2109A400-41D0-46F5-92B3-AC5EB830F5E7}">
      <dgm:prSet/>
      <dgm:spPr/>
      <dgm:t>
        <a:bodyPr/>
        <a:lstStyle/>
        <a:p>
          <a:endParaRPr lang="ru-RU"/>
        </a:p>
      </dgm:t>
    </dgm:pt>
    <dgm:pt modelId="{262D35C5-9567-41E0-8371-D8E6D90A0332}" type="sibTrans" cxnId="{2109A400-41D0-46F5-92B3-AC5EB830F5E7}">
      <dgm:prSet/>
      <dgm:spPr/>
      <dgm:t>
        <a:bodyPr/>
        <a:lstStyle/>
        <a:p>
          <a:endParaRPr lang="ru-RU"/>
        </a:p>
      </dgm:t>
    </dgm:pt>
    <dgm:pt modelId="{CE000405-FF39-4778-B1D6-9AB81653DFA9}">
      <dgm:prSet phldrT="[Текст]" custT="1"/>
      <dgm:spPr/>
      <dgm:t>
        <a:bodyPr/>
        <a:lstStyle/>
        <a:p>
          <a:pPr algn="ctr"/>
          <a:r>
            <a:rPr lang="ru-RU" sz="1200" b="1" dirty="0" smtClean="0">
              <a:solidFill>
                <a:srgbClr val="7030A0"/>
              </a:solidFill>
              <a:latin typeface="Liberation Serif" pitchFamily="18" charset="0"/>
              <a:ea typeface="Liberation Serif" pitchFamily="18" charset="0"/>
              <a:cs typeface="Liberation Serif" pitchFamily="18" charset="0"/>
            </a:rPr>
            <a:t>План  - 14 991,00 руб.</a:t>
          </a:r>
          <a:endParaRPr lang="ru-RU" sz="1200" b="1" dirty="0">
            <a:latin typeface="Liberation Serif" pitchFamily="18" charset="0"/>
            <a:ea typeface="Liberation Serif" pitchFamily="18" charset="0"/>
            <a:cs typeface="Liberation Serif" pitchFamily="18" charset="0"/>
          </a:endParaRPr>
        </a:p>
      </dgm:t>
    </dgm:pt>
    <dgm:pt modelId="{628330F4-9EDA-454F-A358-7029EC32F979}" type="parTrans" cxnId="{EFFB4490-66AC-48DA-ACDD-3A8066D5D0A5}">
      <dgm:prSet/>
      <dgm:spPr/>
      <dgm:t>
        <a:bodyPr/>
        <a:lstStyle/>
        <a:p>
          <a:endParaRPr lang="ru-RU"/>
        </a:p>
      </dgm:t>
    </dgm:pt>
    <dgm:pt modelId="{3AD9F5DC-9DC8-4036-934D-550AE6A908A5}" type="sibTrans" cxnId="{EFFB4490-66AC-48DA-ACDD-3A8066D5D0A5}">
      <dgm:prSet/>
      <dgm:spPr/>
      <dgm:t>
        <a:bodyPr/>
        <a:lstStyle/>
        <a:p>
          <a:endParaRPr lang="ru-RU"/>
        </a:p>
      </dgm:t>
    </dgm:pt>
    <dgm:pt modelId="{D1DFED82-E1B8-4856-9EEA-D9FB9E60DA39}">
      <dgm:prSet custT="1"/>
      <dgm:spPr/>
      <dgm:t>
        <a:bodyPr/>
        <a:lstStyle/>
        <a:p>
          <a:pPr algn="ctr"/>
          <a:r>
            <a:rPr lang="ru-RU" sz="1200" b="1" dirty="0" smtClean="0">
              <a:solidFill>
                <a:srgbClr val="7030A0"/>
              </a:solidFill>
              <a:latin typeface="Liberation Serif" pitchFamily="18" charset="0"/>
              <a:ea typeface="Liberation Serif" pitchFamily="18" charset="0"/>
              <a:cs typeface="Liberation Serif" pitchFamily="18" charset="0"/>
            </a:rPr>
            <a:t>Исполнено – 14 991,00 руб.</a:t>
          </a:r>
          <a:endParaRPr lang="ru-RU" sz="1200" b="1" dirty="0">
            <a:latin typeface="Liberation Serif" pitchFamily="18" charset="0"/>
            <a:ea typeface="Liberation Serif" pitchFamily="18" charset="0"/>
            <a:cs typeface="Liberation Serif" pitchFamily="18" charset="0"/>
          </a:endParaRPr>
        </a:p>
      </dgm:t>
    </dgm:pt>
    <dgm:pt modelId="{A99D42B0-98F4-40AC-89CD-7547F00EACF8}" type="parTrans" cxnId="{0F196B1C-B4A9-40BE-AB44-085DF9044E04}">
      <dgm:prSet/>
      <dgm:spPr/>
      <dgm:t>
        <a:bodyPr/>
        <a:lstStyle/>
        <a:p>
          <a:endParaRPr lang="ru-RU"/>
        </a:p>
      </dgm:t>
    </dgm:pt>
    <dgm:pt modelId="{65F2F76F-5CB9-4828-92A4-B2E8D748B519}" type="sibTrans" cxnId="{0F196B1C-B4A9-40BE-AB44-085DF9044E04}">
      <dgm:prSet/>
      <dgm:spPr/>
      <dgm:t>
        <a:bodyPr/>
        <a:lstStyle/>
        <a:p>
          <a:endParaRPr lang="ru-RU"/>
        </a:p>
      </dgm:t>
    </dgm:pt>
    <dgm:pt modelId="{16C6D9E1-A038-4EE1-B037-B0CE1158D859}" type="pres">
      <dgm:prSet presAssocID="{F156BE11-57EF-4BF6-BC62-6E4CF1203642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7CCD3E0-E343-4685-A064-67699EDCEA34}" type="pres">
      <dgm:prSet presAssocID="{799BF0C6-A22B-46C7-872D-185F4C837445}" presName="composite" presStyleCnt="0"/>
      <dgm:spPr/>
    </dgm:pt>
    <dgm:pt modelId="{5D1CCD4E-635D-45CD-B6CE-B84BE75E48D4}" type="pres">
      <dgm:prSet presAssocID="{799BF0C6-A22B-46C7-872D-185F4C837445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C7E6BC2-4A07-4594-AF9F-F0F7F44E757A}" type="pres">
      <dgm:prSet presAssocID="{799BF0C6-A22B-46C7-872D-185F4C837445}" presName="descendantText" presStyleLbl="alignAcc1" presStyleIdx="0" presStyleCnt="3" custScaleY="15064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C7402D7-B6D8-43FC-97B5-7E7DF8E0FBB1}" type="pres">
      <dgm:prSet presAssocID="{35D4AD78-796C-471C-9271-6C70D7D4BAB9}" presName="sp" presStyleCnt="0"/>
      <dgm:spPr/>
    </dgm:pt>
    <dgm:pt modelId="{9D8B48E7-1D8D-4D01-9F44-D3F8F209B058}" type="pres">
      <dgm:prSet presAssocID="{12BA14C3-EA0D-4A44-8314-0C4BC5FF36A8}" presName="composite" presStyleCnt="0"/>
      <dgm:spPr/>
    </dgm:pt>
    <dgm:pt modelId="{5BC657F8-22C0-43AF-925D-A932C2A250F8}" type="pres">
      <dgm:prSet presAssocID="{12BA14C3-EA0D-4A44-8314-0C4BC5FF36A8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90380E9-8207-4643-A13E-179554CD6251}" type="pres">
      <dgm:prSet presAssocID="{12BA14C3-EA0D-4A44-8314-0C4BC5FF36A8}" presName="descendantText" presStyleLbl="alignAcc1" presStyleIdx="1" presStyleCnt="3" custScaleY="13171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1BDB701-E63A-4FBA-AB79-FFA4F8CEFC21}" type="pres">
      <dgm:prSet presAssocID="{B06398DD-E4BB-444D-8DA2-E3B5FD137BE1}" presName="sp" presStyleCnt="0"/>
      <dgm:spPr/>
    </dgm:pt>
    <dgm:pt modelId="{1B030AF8-44DE-48A9-9E9D-F1F1B09CE977}" type="pres">
      <dgm:prSet presAssocID="{0722761E-EA03-4244-A79C-0E1AD01F733A}" presName="composite" presStyleCnt="0"/>
      <dgm:spPr/>
    </dgm:pt>
    <dgm:pt modelId="{10E4ACE5-1570-45C7-809A-E373011844F2}" type="pres">
      <dgm:prSet presAssocID="{0722761E-EA03-4244-A79C-0E1AD01F733A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C81AF30-EF60-4CB8-B5FE-C20788B88A4D}" type="pres">
      <dgm:prSet presAssocID="{0722761E-EA03-4244-A79C-0E1AD01F733A}" presName="descendantText" presStyleLbl="alignAcc1" presStyleIdx="2" presStyleCnt="3" custScaleY="12543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0EFD834-3011-4CB7-A42A-8A7A269A563D}" srcId="{12BA14C3-EA0D-4A44-8314-0C4BC5FF36A8}" destId="{F499D732-AE58-4A4F-83E4-C30BC4A4939E}" srcOrd="1" destOrd="0" parTransId="{E17CEAFB-E4CD-450B-8400-946D5EDDCC12}" sibTransId="{F8587C2B-12F0-4077-BC9F-DA0A8A28623F}"/>
    <dgm:cxn modelId="{977BB17C-EC0E-43DC-8080-7B7E51EEA56C}" type="presOf" srcId="{12BA14C3-EA0D-4A44-8314-0C4BC5FF36A8}" destId="{5BC657F8-22C0-43AF-925D-A932C2A250F8}" srcOrd="0" destOrd="0" presId="urn:microsoft.com/office/officeart/2005/8/layout/chevron2"/>
    <dgm:cxn modelId="{AB9C9B57-B73B-43E3-8300-8A3268C3CAE9}" srcId="{F156BE11-57EF-4BF6-BC62-6E4CF1203642}" destId="{12BA14C3-EA0D-4A44-8314-0C4BC5FF36A8}" srcOrd="1" destOrd="0" parTransId="{F12D954B-1D4E-4EB8-9F9A-8FF194D81CFA}" sibTransId="{B06398DD-E4BB-444D-8DA2-E3B5FD137BE1}"/>
    <dgm:cxn modelId="{EBBAA49C-2E67-4DB0-8982-46AD6635F75D}" srcId="{F156BE11-57EF-4BF6-BC62-6E4CF1203642}" destId="{0722761E-EA03-4244-A79C-0E1AD01F733A}" srcOrd="2" destOrd="0" parTransId="{825935F1-9220-4A57-A8E7-EA262D2AC1CB}" sibTransId="{045AFA44-7B45-4FA0-8280-C501757594B7}"/>
    <dgm:cxn modelId="{C5ED8CFB-A66D-4560-AAA4-24426A3E36CF}" type="presOf" srcId="{B1EBA316-B001-4508-9929-EF13A900457C}" destId="{EC7E6BC2-4A07-4594-AF9F-F0F7F44E757A}" srcOrd="0" destOrd="3" presId="urn:microsoft.com/office/officeart/2005/8/layout/chevron2"/>
    <dgm:cxn modelId="{8CB1EE4B-D052-4F29-990A-41BD2C018409}" type="presOf" srcId="{F156BE11-57EF-4BF6-BC62-6E4CF1203642}" destId="{16C6D9E1-A038-4EE1-B037-B0CE1158D859}" srcOrd="0" destOrd="0" presId="urn:microsoft.com/office/officeart/2005/8/layout/chevron2"/>
    <dgm:cxn modelId="{41F939C3-DA60-441C-A1FD-C58050796335}" type="presOf" srcId="{0722761E-EA03-4244-A79C-0E1AD01F733A}" destId="{10E4ACE5-1570-45C7-809A-E373011844F2}" srcOrd="0" destOrd="0" presId="urn:microsoft.com/office/officeart/2005/8/layout/chevron2"/>
    <dgm:cxn modelId="{7EE5359A-88ED-478B-A3AA-2089E9AAE1C7}" srcId="{799BF0C6-A22B-46C7-872D-185F4C837445}" destId="{5C199BA9-918A-4D53-9482-BB6A4812A2CA}" srcOrd="0" destOrd="0" parTransId="{E515847D-78E3-4DCB-AD95-322F80AB9EBE}" sibTransId="{4DA465C6-8425-42DC-9BF3-3058D4F3955F}"/>
    <dgm:cxn modelId="{B15D9B1D-D1E1-4B75-8E23-C74BDBE40367}" type="presOf" srcId="{927675B6-539F-444F-A874-0A9024E9E676}" destId="{490380E9-8207-4643-A13E-179554CD6251}" srcOrd="0" destOrd="2" presId="urn:microsoft.com/office/officeart/2005/8/layout/chevron2"/>
    <dgm:cxn modelId="{B9258D95-8BE2-4803-AA57-41C2A9E18FE7}" srcId="{F156BE11-57EF-4BF6-BC62-6E4CF1203642}" destId="{799BF0C6-A22B-46C7-872D-185F4C837445}" srcOrd="0" destOrd="0" parTransId="{61DDD3EE-5457-40FB-8CDA-C68F44FFD44E}" sibTransId="{35D4AD78-796C-471C-9271-6C70D7D4BAB9}"/>
    <dgm:cxn modelId="{02BB8D35-2B4D-4BAA-BE75-D08C603657C6}" type="presOf" srcId="{F499D732-AE58-4A4F-83E4-C30BC4A4939E}" destId="{490380E9-8207-4643-A13E-179554CD6251}" srcOrd="0" destOrd="1" presId="urn:microsoft.com/office/officeart/2005/8/layout/chevron2"/>
    <dgm:cxn modelId="{EFFB4490-66AC-48DA-ACDD-3A8066D5D0A5}" srcId="{0722761E-EA03-4244-A79C-0E1AD01F733A}" destId="{CE000405-FF39-4778-B1D6-9AB81653DFA9}" srcOrd="1" destOrd="0" parTransId="{628330F4-9EDA-454F-A358-7029EC32F979}" sibTransId="{3AD9F5DC-9DC8-4036-934D-550AE6A908A5}"/>
    <dgm:cxn modelId="{6FA65381-9F63-46B6-B7FE-7F9CF75F6E83}" type="presOf" srcId="{3FDA602E-16FF-4178-8153-17F42E8740D1}" destId="{9C81AF30-EF60-4CB8-B5FE-C20788B88A4D}" srcOrd="0" destOrd="0" presId="urn:microsoft.com/office/officeart/2005/8/layout/chevron2"/>
    <dgm:cxn modelId="{0F196B1C-B4A9-40BE-AB44-085DF9044E04}" srcId="{0722761E-EA03-4244-A79C-0E1AD01F733A}" destId="{D1DFED82-E1B8-4856-9EEA-D9FB9E60DA39}" srcOrd="2" destOrd="0" parTransId="{A99D42B0-98F4-40AC-89CD-7547F00EACF8}" sibTransId="{65F2F76F-5CB9-4828-92A4-B2E8D748B519}"/>
    <dgm:cxn modelId="{D9CF4586-238B-4C2F-9708-7EB55192E3EE}" type="presOf" srcId="{CE000405-FF39-4778-B1D6-9AB81653DFA9}" destId="{9C81AF30-EF60-4CB8-B5FE-C20788B88A4D}" srcOrd="0" destOrd="1" presId="urn:microsoft.com/office/officeart/2005/8/layout/chevron2"/>
    <dgm:cxn modelId="{2F3DEB85-5C37-465A-A243-83EBEABDABF4}" type="presOf" srcId="{27F79D6A-2D71-4A35-B061-4E1A6E268BA8}" destId="{490380E9-8207-4643-A13E-179554CD6251}" srcOrd="0" destOrd="0" presId="urn:microsoft.com/office/officeart/2005/8/layout/chevron2"/>
    <dgm:cxn modelId="{A68F0C33-DDB1-4BE1-80CE-FF0119B94093}" srcId="{12BA14C3-EA0D-4A44-8314-0C4BC5FF36A8}" destId="{27F79D6A-2D71-4A35-B061-4E1A6E268BA8}" srcOrd="0" destOrd="0" parTransId="{33EF7E8D-3C78-4132-ACE2-FB2CA68F7ACA}" sibTransId="{A79B5996-7FFB-4211-9DFB-7D69C08755E9}"/>
    <dgm:cxn modelId="{D315F13A-BC35-4D31-835D-B7541873336B}" type="presOf" srcId="{5C199BA9-918A-4D53-9482-BB6A4812A2CA}" destId="{EC7E6BC2-4A07-4594-AF9F-F0F7F44E757A}" srcOrd="0" destOrd="0" presId="urn:microsoft.com/office/officeart/2005/8/layout/chevron2"/>
    <dgm:cxn modelId="{93F132B7-8B4E-4CED-95A1-953A9C8A204C}" type="presOf" srcId="{D1DFED82-E1B8-4856-9EEA-D9FB9E60DA39}" destId="{9C81AF30-EF60-4CB8-B5FE-C20788B88A4D}" srcOrd="0" destOrd="2" presId="urn:microsoft.com/office/officeart/2005/8/layout/chevron2"/>
    <dgm:cxn modelId="{2109A400-41D0-46F5-92B3-AC5EB830F5E7}" srcId="{799BF0C6-A22B-46C7-872D-185F4C837445}" destId="{78DFBFAA-B1E8-4388-9BA3-05FCACA7DBDA}" srcOrd="2" destOrd="0" parTransId="{95C52FA8-FE86-41C4-840A-184EF3F3333F}" sibTransId="{262D35C5-9567-41E0-8371-D8E6D90A0332}"/>
    <dgm:cxn modelId="{65F96BF7-D7BA-490D-997F-F90E4845388D}" srcId="{799BF0C6-A22B-46C7-872D-185F4C837445}" destId="{B1EBA316-B001-4508-9929-EF13A900457C}" srcOrd="3" destOrd="0" parTransId="{ED12A23F-6BD6-4FF8-8B73-CDC45C90F961}" sibTransId="{E63E5FE2-0335-455F-8415-9FDFD219BD57}"/>
    <dgm:cxn modelId="{E4A93786-88C0-41C0-B662-065E6FC25487}" type="presOf" srcId="{78DFBFAA-B1E8-4388-9BA3-05FCACA7DBDA}" destId="{EC7E6BC2-4A07-4594-AF9F-F0F7F44E757A}" srcOrd="0" destOrd="2" presId="urn:microsoft.com/office/officeart/2005/8/layout/chevron2"/>
    <dgm:cxn modelId="{C5A79B9E-D76D-456F-8244-CF1E2D9E7A58}" srcId="{12BA14C3-EA0D-4A44-8314-0C4BC5FF36A8}" destId="{927675B6-539F-444F-A874-0A9024E9E676}" srcOrd="2" destOrd="0" parTransId="{3A180DCF-3605-4914-9280-7FD4EACFD837}" sibTransId="{2B91B58D-1CC7-40E9-9D9E-953BADC8D6A4}"/>
    <dgm:cxn modelId="{BF21F5A9-95D1-43CA-AAFD-7926EDB5E591}" type="presOf" srcId="{799BF0C6-A22B-46C7-872D-185F4C837445}" destId="{5D1CCD4E-635D-45CD-B6CE-B84BE75E48D4}" srcOrd="0" destOrd="0" presId="urn:microsoft.com/office/officeart/2005/8/layout/chevron2"/>
    <dgm:cxn modelId="{92470ADB-6636-4508-A18A-BC12D28E1B61}" srcId="{799BF0C6-A22B-46C7-872D-185F4C837445}" destId="{73C969FC-5A05-440D-8999-471D14BD9B66}" srcOrd="1" destOrd="0" parTransId="{C1144BD6-B232-4949-BCDF-DE6895F5C894}" sibTransId="{09E67346-5845-4535-B297-2FB3ED5D71D5}"/>
    <dgm:cxn modelId="{60FCE671-721C-4145-A892-C2444CCCAF9D}" type="presOf" srcId="{73C969FC-5A05-440D-8999-471D14BD9B66}" destId="{EC7E6BC2-4A07-4594-AF9F-F0F7F44E757A}" srcOrd="0" destOrd="1" presId="urn:microsoft.com/office/officeart/2005/8/layout/chevron2"/>
    <dgm:cxn modelId="{6A4CE323-BF60-4A49-BB41-3493C2A64CFC}" srcId="{0722761E-EA03-4244-A79C-0E1AD01F733A}" destId="{3FDA602E-16FF-4178-8153-17F42E8740D1}" srcOrd="0" destOrd="0" parTransId="{361810FE-4B7E-4E38-8C3A-6EA185E89D3D}" sibTransId="{BE0C0A05-836C-48E1-AE94-0137FD4A1314}"/>
    <dgm:cxn modelId="{34BD7479-9E5E-4407-937F-5DD5ECC63F70}" type="presParOf" srcId="{16C6D9E1-A038-4EE1-B037-B0CE1158D859}" destId="{07CCD3E0-E343-4685-A064-67699EDCEA34}" srcOrd="0" destOrd="0" presId="urn:microsoft.com/office/officeart/2005/8/layout/chevron2"/>
    <dgm:cxn modelId="{085852D6-1FFE-455D-8DDC-4B033C72119E}" type="presParOf" srcId="{07CCD3E0-E343-4685-A064-67699EDCEA34}" destId="{5D1CCD4E-635D-45CD-B6CE-B84BE75E48D4}" srcOrd="0" destOrd="0" presId="urn:microsoft.com/office/officeart/2005/8/layout/chevron2"/>
    <dgm:cxn modelId="{E636D336-5364-40F3-BD5F-16A3B1D0AD30}" type="presParOf" srcId="{07CCD3E0-E343-4685-A064-67699EDCEA34}" destId="{EC7E6BC2-4A07-4594-AF9F-F0F7F44E757A}" srcOrd="1" destOrd="0" presId="urn:microsoft.com/office/officeart/2005/8/layout/chevron2"/>
    <dgm:cxn modelId="{5134F95B-9332-4823-A1D8-4D8BC04138D3}" type="presParOf" srcId="{16C6D9E1-A038-4EE1-B037-B0CE1158D859}" destId="{BC7402D7-B6D8-43FC-97B5-7E7DF8E0FBB1}" srcOrd="1" destOrd="0" presId="urn:microsoft.com/office/officeart/2005/8/layout/chevron2"/>
    <dgm:cxn modelId="{446A8688-4AFC-495F-99C7-E6726EAAF52F}" type="presParOf" srcId="{16C6D9E1-A038-4EE1-B037-B0CE1158D859}" destId="{9D8B48E7-1D8D-4D01-9F44-D3F8F209B058}" srcOrd="2" destOrd="0" presId="urn:microsoft.com/office/officeart/2005/8/layout/chevron2"/>
    <dgm:cxn modelId="{F9E830D2-3A2B-4716-8F91-D759E3831928}" type="presParOf" srcId="{9D8B48E7-1D8D-4D01-9F44-D3F8F209B058}" destId="{5BC657F8-22C0-43AF-925D-A932C2A250F8}" srcOrd="0" destOrd="0" presId="urn:microsoft.com/office/officeart/2005/8/layout/chevron2"/>
    <dgm:cxn modelId="{B8640010-11DA-4F99-8FC6-A1E239559630}" type="presParOf" srcId="{9D8B48E7-1D8D-4D01-9F44-D3F8F209B058}" destId="{490380E9-8207-4643-A13E-179554CD6251}" srcOrd="1" destOrd="0" presId="urn:microsoft.com/office/officeart/2005/8/layout/chevron2"/>
    <dgm:cxn modelId="{4C4D1B25-98C5-40ED-A7B6-C4C41C456581}" type="presParOf" srcId="{16C6D9E1-A038-4EE1-B037-B0CE1158D859}" destId="{81BDB701-E63A-4FBA-AB79-FFA4F8CEFC21}" srcOrd="3" destOrd="0" presId="urn:microsoft.com/office/officeart/2005/8/layout/chevron2"/>
    <dgm:cxn modelId="{1E459A3C-D75E-4CDB-8DBD-CFD97130A9EF}" type="presParOf" srcId="{16C6D9E1-A038-4EE1-B037-B0CE1158D859}" destId="{1B030AF8-44DE-48A9-9E9D-F1F1B09CE977}" srcOrd="4" destOrd="0" presId="urn:microsoft.com/office/officeart/2005/8/layout/chevron2"/>
    <dgm:cxn modelId="{772A2542-BF40-42FA-AB27-D8CB3E36434A}" type="presParOf" srcId="{1B030AF8-44DE-48A9-9E9D-F1F1B09CE977}" destId="{10E4ACE5-1570-45C7-809A-E373011844F2}" srcOrd="0" destOrd="0" presId="urn:microsoft.com/office/officeart/2005/8/layout/chevron2"/>
    <dgm:cxn modelId="{829CC5AF-DA5D-4BF2-9258-8FCC3167F55D}" type="presParOf" srcId="{1B030AF8-44DE-48A9-9E9D-F1F1B09CE977}" destId="{9C81AF30-EF60-4CB8-B5FE-C20788B88A4D}" srcOrd="1" destOrd="0" presId="urn:microsoft.com/office/officeart/2005/8/layout/chevron2"/>
  </dgm:cxnLst>
  <dgm:bg/>
  <dgm:whole/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9886B79B-40EB-481E-92CC-501458AB2241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F50CDE5-A392-4297-8001-A391907B4795}">
      <dgm:prSet custT="1"/>
      <dgm:spPr/>
      <dgm:t>
        <a:bodyPr/>
        <a:lstStyle/>
        <a:p>
          <a:pPr rtl="0"/>
          <a:r>
            <a:rPr lang="ru-RU" sz="1600" b="1" dirty="0" smtClean="0">
              <a:latin typeface="Liberation Serif" pitchFamily="18" charset="0"/>
              <a:ea typeface="Liberation Serif" pitchFamily="18" charset="0"/>
              <a:cs typeface="Liberation Serif" pitchFamily="18" charset="0"/>
            </a:rPr>
            <a:t>Муниципальная программа </a:t>
          </a:r>
          <a:r>
            <a:rPr lang="ru-RU" sz="1600" dirty="0" smtClean="0">
              <a:latin typeface="Liberation Serif" pitchFamily="18" charset="0"/>
              <a:ea typeface="Liberation Serif" pitchFamily="18" charset="0"/>
              <a:cs typeface="Liberation Serif" pitchFamily="18" charset="0"/>
            </a:rPr>
            <a:t>«</a:t>
          </a:r>
          <a:r>
            <a:rPr lang="ru-RU" sz="1600" b="1" dirty="0" smtClean="0">
              <a:latin typeface="Liberation Serif" pitchFamily="18" charset="0"/>
              <a:ea typeface="Liberation Serif" pitchFamily="18" charset="0"/>
              <a:cs typeface="Liberation Serif" pitchFamily="18" charset="0"/>
            </a:rPr>
            <a:t>Развитие муниципальной службы в Шалинском муниципальном округе до 2030 года</a:t>
          </a:r>
          <a:r>
            <a:rPr lang="ru-RU" sz="1600" dirty="0" smtClean="0">
              <a:latin typeface="Liberation Serif" pitchFamily="18" charset="0"/>
              <a:ea typeface="Liberation Serif" pitchFamily="18" charset="0"/>
              <a:cs typeface="Liberation Serif" pitchFamily="18" charset="0"/>
            </a:rPr>
            <a:t>»</a:t>
          </a:r>
          <a:endParaRPr lang="ru-RU" sz="1600" dirty="0">
            <a:latin typeface="Liberation Serif" pitchFamily="18" charset="0"/>
            <a:ea typeface="Liberation Serif" pitchFamily="18" charset="0"/>
            <a:cs typeface="Liberation Serif" pitchFamily="18" charset="0"/>
          </a:endParaRPr>
        </a:p>
      </dgm:t>
    </dgm:pt>
    <dgm:pt modelId="{A4544066-2982-4CE0-B7C8-F02BDFD52D1A}" type="parTrans" cxnId="{B18233AD-4AAA-4312-BE54-0C3341FBA83D}">
      <dgm:prSet/>
      <dgm:spPr/>
      <dgm:t>
        <a:bodyPr/>
        <a:lstStyle/>
        <a:p>
          <a:endParaRPr lang="ru-RU"/>
        </a:p>
      </dgm:t>
    </dgm:pt>
    <dgm:pt modelId="{E2EE13E7-7D9D-4752-B3DE-E46443E4AD30}" type="sibTrans" cxnId="{B18233AD-4AAA-4312-BE54-0C3341FBA83D}">
      <dgm:prSet/>
      <dgm:spPr/>
      <dgm:t>
        <a:bodyPr/>
        <a:lstStyle/>
        <a:p>
          <a:endParaRPr lang="ru-RU"/>
        </a:p>
      </dgm:t>
    </dgm:pt>
    <dgm:pt modelId="{5BB01D90-F27A-4D46-9E11-280FE7403049}" type="pres">
      <dgm:prSet presAssocID="{9886B79B-40EB-481E-92CC-501458AB2241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5FFE145-0423-49FD-AE5C-046E05CFB1A3}" type="pres">
      <dgm:prSet presAssocID="{1F50CDE5-A392-4297-8001-A391907B4795}" presName="composite" presStyleCnt="0"/>
      <dgm:spPr/>
    </dgm:pt>
    <dgm:pt modelId="{513BFF68-8C20-438B-98C1-85E3B98C3AF2}" type="pres">
      <dgm:prSet presAssocID="{1F50CDE5-A392-4297-8001-A391907B4795}" presName="imgShp" presStyleLbl="fgImgPlace1" presStyleIdx="0" presStyleCnt="1" custLinFactX="-100000" custLinFactNeighborX="-196226" custLinFactNeighborY="-19072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B645E707-ABA9-413B-B09E-30706098552C}" type="pres">
      <dgm:prSet presAssocID="{1F50CDE5-A392-4297-8001-A391907B4795}" presName="txShp" presStyleLbl="node1" presStyleIdx="0" presStyleCnt="1" custScaleX="15037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39BD82A-3068-4C64-9C12-D604CF9B3190}" type="presOf" srcId="{1F50CDE5-A392-4297-8001-A391907B4795}" destId="{B645E707-ABA9-413B-B09E-30706098552C}" srcOrd="0" destOrd="0" presId="urn:microsoft.com/office/officeart/2005/8/layout/vList3"/>
    <dgm:cxn modelId="{B18233AD-4AAA-4312-BE54-0C3341FBA83D}" srcId="{9886B79B-40EB-481E-92CC-501458AB2241}" destId="{1F50CDE5-A392-4297-8001-A391907B4795}" srcOrd="0" destOrd="0" parTransId="{A4544066-2982-4CE0-B7C8-F02BDFD52D1A}" sibTransId="{E2EE13E7-7D9D-4752-B3DE-E46443E4AD30}"/>
    <dgm:cxn modelId="{24D2AC09-9DD5-4AA8-82A9-4E029CD8755E}" type="presOf" srcId="{9886B79B-40EB-481E-92CC-501458AB2241}" destId="{5BB01D90-F27A-4D46-9E11-280FE7403049}" srcOrd="0" destOrd="0" presId="urn:microsoft.com/office/officeart/2005/8/layout/vList3"/>
    <dgm:cxn modelId="{E198EE0D-AAD2-40E4-8DD0-E2D307D8EF77}" type="presParOf" srcId="{5BB01D90-F27A-4D46-9E11-280FE7403049}" destId="{35FFE145-0423-49FD-AE5C-046E05CFB1A3}" srcOrd="0" destOrd="0" presId="urn:microsoft.com/office/officeart/2005/8/layout/vList3"/>
    <dgm:cxn modelId="{171A9632-6177-4216-90D4-D15525F85757}" type="presParOf" srcId="{35FFE145-0423-49FD-AE5C-046E05CFB1A3}" destId="{513BFF68-8C20-438B-98C1-85E3B98C3AF2}" srcOrd="0" destOrd="0" presId="urn:microsoft.com/office/officeart/2005/8/layout/vList3"/>
    <dgm:cxn modelId="{9CBC0E8B-6291-48BD-B2A5-34071C1B029F}" type="presParOf" srcId="{35FFE145-0423-49FD-AE5C-046E05CFB1A3}" destId="{B645E707-ABA9-413B-B09E-30706098552C}" srcOrd="1" destOrd="0" presId="urn:microsoft.com/office/officeart/2005/8/layout/vList3"/>
  </dgm:cxnLst>
  <dgm:bg/>
  <dgm:whole/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9886B79B-40EB-481E-92CC-501458AB2241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F50CDE5-A392-4297-8001-A391907B4795}">
      <dgm:prSet custT="1"/>
      <dgm:spPr/>
      <dgm:t>
        <a:bodyPr/>
        <a:lstStyle/>
        <a:p>
          <a:pPr rtl="0">
            <a:lnSpc>
              <a:spcPct val="100000"/>
            </a:lnSpc>
            <a:spcAft>
              <a:spcPts val="0"/>
            </a:spcAft>
          </a:pPr>
          <a:r>
            <a:rPr lang="ru-RU" sz="1600" b="1" dirty="0" smtClean="0">
              <a:latin typeface="Liberation Serif" pitchFamily="18" charset="0"/>
              <a:ea typeface="Liberation Serif" pitchFamily="18" charset="0"/>
              <a:cs typeface="Liberation Serif" pitchFamily="18" charset="0"/>
            </a:rPr>
            <a:t>Муниципальная программа </a:t>
          </a:r>
          <a:r>
            <a:rPr lang="ru-RU" sz="1600" dirty="0" smtClean="0">
              <a:latin typeface="Liberation Serif" pitchFamily="18" charset="0"/>
              <a:ea typeface="Liberation Serif" pitchFamily="18" charset="0"/>
              <a:cs typeface="Liberation Serif" pitchFamily="18" charset="0"/>
            </a:rPr>
            <a:t>«</a:t>
          </a:r>
          <a:r>
            <a:rPr lang="ru-RU" sz="1600" b="1" dirty="0" smtClean="0">
              <a:latin typeface="Liberation Serif" pitchFamily="18" charset="0"/>
              <a:ea typeface="Liberation Serif" pitchFamily="18" charset="0"/>
              <a:cs typeface="Liberation Serif" pitchFamily="18" charset="0"/>
            </a:rPr>
            <a:t>Формирование законопослушного     </a:t>
          </a:r>
        </a:p>
        <a:p>
          <a:pPr rtl="0">
            <a:lnSpc>
              <a:spcPct val="100000"/>
            </a:lnSpc>
            <a:spcAft>
              <a:spcPts val="0"/>
            </a:spcAft>
          </a:pPr>
          <a:r>
            <a:rPr lang="ru-RU" sz="1600" b="1" dirty="0" smtClean="0">
              <a:latin typeface="Liberation Serif" pitchFamily="18" charset="0"/>
              <a:ea typeface="Liberation Serif" pitchFamily="18" charset="0"/>
              <a:cs typeface="Liberation Serif" pitchFamily="18" charset="0"/>
            </a:rPr>
            <a:t>    поведения участников дорожного движения в Шалинском муниципальном округе до 2030 года</a:t>
          </a:r>
          <a:r>
            <a:rPr lang="ru-RU" sz="1600" dirty="0" smtClean="0">
              <a:latin typeface="Liberation Serif" pitchFamily="18" charset="0"/>
              <a:ea typeface="Liberation Serif" pitchFamily="18" charset="0"/>
              <a:cs typeface="Liberation Serif" pitchFamily="18" charset="0"/>
            </a:rPr>
            <a:t>»</a:t>
          </a:r>
          <a:endParaRPr lang="ru-RU" sz="1600" dirty="0">
            <a:latin typeface="Liberation Serif" pitchFamily="18" charset="0"/>
            <a:ea typeface="Liberation Serif" pitchFamily="18" charset="0"/>
            <a:cs typeface="Liberation Serif" pitchFamily="18" charset="0"/>
          </a:endParaRPr>
        </a:p>
      </dgm:t>
    </dgm:pt>
    <dgm:pt modelId="{A4544066-2982-4CE0-B7C8-F02BDFD52D1A}" type="parTrans" cxnId="{B18233AD-4AAA-4312-BE54-0C3341FBA83D}">
      <dgm:prSet/>
      <dgm:spPr/>
      <dgm:t>
        <a:bodyPr/>
        <a:lstStyle/>
        <a:p>
          <a:endParaRPr lang="ru-RU"/>
        </a:p>
      </dgm:t>
    </dgm:pt>
    <dgm:pt modelId="{E2EE13E7-7D9D-4752-B3DE-E46443E4AD30}" type="sibTrans" cxnId="{B18233AD-4AAA-4312-BE54-0C3341FBA83D}">
      <dgm:prSet/>
      <dgm:spPr/>
      <dgm:t>
        <a:bodyPr/>
        <a:lstStyle/>
        <a:p>
          <a:endParaRPr lang="ru-RU"/>
        </a:p>
      </dgm:t>
    </dgm:pt>
    <dgm:pt modelId="{5BB01D90-F27A-4D46-9E11-280FE7403049}" type="pres">
      <dgm:prSet presAssocID="{9886B79B-40EB-481E-92CC-501458AB2241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5FFE145-0423-49FD-AE5C-046E05CFB1A3}" type="pres">
      <dgm:prSet presAssocID="{1F50CDE5-A392-4297-8001-A391907B4795}" presName="composite" presStyleCnt="0"/>
      <dgm:spPr/>
    </dgm:pt>
    <dgm:pt modelId="{513BFF68-8C20-438B-98C1-85E3B98C3AF2}" type="pres">
      <dgm:prSet presAssocID="{1F50CDE5-A392-4297-8001-A391907B4795}" presName="imgShp" presStyleLbl="fgImgPlace1" presStyleIdx="0" presStyleCnt="1" custLinFactNeighborX="-97279" custLinFactNeighborY="-49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B645E707-ABA9-413B-B09E-30706098552C}" type="pres">
      <dgm:prSet presAssocID="{1F50CDE5-A392-4297-8001-A391907B4795}" presName="txShp" presStyleLbl="node1" presStyleIdx="0" presStyleCnt="1" custScaleX="15037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18233AD-4AAA-4312-BE54-0C3341FBA83D}" srcId="{9886B79B-40EB-481E-92CC-501458AB2241}" destId="{1F50CDE5-A392-4297-8001-A391907B4795}" srcOrd="0" destOrd="0" parTransId="{A4544066-2982-4CE0-B7C8-F02BDFD52D1A}" sibTransId="{E2EE13E7-7D9D-4752-B3DE-E46443E4AD30}"/>
    <dgm:cxn modelId="{E7D438A7-6F8B-453D-8528-669566687C93}" type="presOf" srcId="{1F50CDE5-A392-4297-8001-A391907B4795}" destId="{B645E707-ABA9-413B-B09E-30706098552C}" srcOrd="0" destOrd="0" presId="urn:microsoft.com/office/officeart/2005/8/layout/vList3"/>
    <dgm:cxn modelId="{D18A48C6-2708-444A-B57A-3F22F1943134}" type="presOf" srcId="{9886B79B-40EB-481E-92CC-501458AB2241}" destId="{5BB01D90-F27A-4D46-9E11-280FE7403049}" srcOrd="0" destOrd="0" presId="urn:microsoft.com/office/officeart/2005/8/layout/vList3"/>
    <dgm:cxn modelId="{A8360865-ED3E-4AF7-9CFF-CC785586661B}" type="presParOf" srcId="{5BB01D90-F27A-4D46-9E11-280FE7403049}" destId="{35FFE145-0423-49FD-AE5C-046E05CFB1A3}" srcOrd="0" destOrd="0" presId="urn:microsoft.com/office/officeart/2005/8/layout/vList3"/>
    <dgm:cxn modelId="{B6E7A572-7DFE-40C3-B587-03580561DD96}" type="presParOf" srcId="{35FFE145-0423-49FD-AE5C-046E05CFB1A3}" destId="{513BFF68-8C20-438B-98C1-85E3B98C3AF2}" srcOrd="0" destOrd="0" presId="urn:microsoft.com/office/officeart/2005/8/layout/vList3"/>
    <dgm:cxn modelId="{459F3793-41C3-4545-B9EE-48999D5E9371}" type="presParOf" srcId="{35FFE145-0423-49FD-AE5C-046E05CFB1A3}" destId="{B645E707-ABA9-413B-B09E-30706098552C}" srcOrd="1" destOrd="0" presId="urn:microsoft.com/office/officeart/2005/8/layout/vList3"/>
  </dgm:cxnLst>
  <dgm:bg/>
  <dgm:whole/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9886B79B-40EB-481E-92CC-501458AB2241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F50CDE5-A392-4297-8001-A391907B4795}">
      <dgm:prSet custT="1"/>
      <dgm:spPr/>
      <dgm:t>
        <a:bodyPr/>
        <a:lstStyle/>
        <a:p>
          <a:pPr rtl="0"/>
          <a:r>
            <a:rPr lang="ru-RU" sz="1600" b="1" dirty="0" smtClean="0">
              <a:latin typeface="Liberation Serif" pitchFamily="18" charset="0"/>
              <a:ea typeface="Liberation Serif" pitchFamily="18" charset="0"/>
              <a:cs typeface="Liberation Serif" pitchFamily="18" charset="0"/>
            </a:rPr>
            <a:t>Муниципальная программа «Развитие культуры в  Шалинском муниципальном округе до 2030 года»</a:t>
          </a:r>
          <a:endParaRPr lang="ru-RU" sz="1600" dirty="0">
            <a:latin typeface="Liberation Serif" pitchFamily="18" charset="0"/>
            <a:ea typeface="Liberation Serif" pitchFamily="18" charset="0"/>
            <a:cs typeface="Liberation Serif" pitchFamily="18" charset="0"/>
          </a:endParaRPr>
        </a:p>
      </dgm:t>
    </dgm:pt>
    <dgm:pt modelId="{A4544066-2982-4CE0-B7C8-F02BDFD52D1A}" type="parTrans" cxnId="{B18233AD-4AAA-4312-BE54-0C3341FBA83D}">
      <dgm:prSet/>
      <dgm:spPr/>
      <dgm:t>
        <a:bodyPr/>
        <a:lstStyle/>
        <a:p>
          <a:endParaRPr lang="ru-RU"/>
        </a:p>
      </dgm:t>
    </dgm:pt>
    <dgm:pt modelId="{E2EE13E7-7D9D-4752-B3DE-E46443E4AD30}" type="sibTrans" cxnId="{B18233AD-4AAA-4312-BE54-0C3341FBA83D}">
      <dgm:prSet/>
      <dgm:spPr/>
      <dgm:t>
        <a:bodyPr/>
        <a:lstStyle/>
        <a:p>
          <a:endParaRPr lang="ru-RU"/>
        </a:p>
      </dgm:t>
    </dgm:pt>
    <dgm:pt modelId="{5BB01D90-F27A-4D46-9E11-280FE7403049}" type="pres">
      <dgm:prSet presAssocID="{9886B79B-40EB-481E-92CC-501458AB2241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5FFE145-0423-49FD-AE5C-046E05CFB1A3}" type="pres">
      <dgm:prSet presAssocID="{1F50CDE5-A392-4297-8001-A391907B4795}" presName="composite" presStyleCnt="0"/>
      <dgm:spPr/>
    </dgm:pt>
    <dgm:pt modelId="{513BFF68-8C20-438B-98C1-85E3B98C3AF2}" type="pres">
      <dgm:prSet presAssocID="{1F50CDE5-A392-4297-8001-A391907B4795}" presName="imgShp" presStyleLbl="fgImgPlace1" presStyleIdx="0" presStyleCnt="1" custLinFactX="-100000" custLinFactNeighborX="-196226" custLinFactNeighborY="-19072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B645E707-ABA9-413B-B09E-30706098552C}" type="pres">
      <dgm:prSet presAssocID="{1F50CDE5-A392-4297-8001-A391907B4795}" presName="txShp" presStyleLbl="node1" presStyleIdx="0" presStyleCnt="1" custScaleX="15037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3191F3A-4891-4CA4-BAB3-490A822E3D6D}" type="presOf" srcId="{1F50CDE5-A392-4297-8001-A391907B4795}" destId="{B645E707-ABA9-413B-B09E-30706098552C}" srcOrd="0" destOrd="0" presId="urn:microsoft.com/office/officeart/2005/8/layout/vList3"/>
    <dgm:cxn modelId="{A29C15FF-1DEA-44B3-B997-3FF3B42BFE37}" type="presOf" srcId="{9886B79B-40EB-481E-92CC-501458AB2241}" destId="{5BB01D90-F27A-4D46-9E11-280FE7403049}" srcOrd="0" destOrd="0" presId="urn:microsoft.com/office/officeart/2005/8/layout/vList3"/>
    <dgm:cxn modelId="{B18233AD-4AAA-4312-BE54-0C3341FBA83D}" srcId="{9886B79B-40EB-481E-92CC-501458AB2241}" destId="{1F50CDE5-A392-4297-8001-A391907B4795}" srcOrd="0" destOrd="0" parTransId="{A4544066-2982-4CE0-B7C8-F02BDFD52D1A}" sibTransId="{E2EE13E7-7D9D-4752-B3DE-E46443E4AD30}"/>
    <dgm:cxn modelId="{C93DAC24-9DB0-4D3A-893E-FAA7EAB729A9}" type="presParOf" srcId="{5BB01D90-F27A-4D46-9E11-280FE7403049}" destId="{35FFE145-0423-49FD-AE5C-046E05CFB1A3}" srcOrd="0" destOrd="0" presId="urn:microsoft.com/office/officeart/2005/8/layout/vList3"/>
    <dgm:cxn modelId="{69256B2E-A6E9-462C-9421-773300CF8455}" type="presParOf" srcId="{35FFE145-0423-49FD-AE5C-046E05CFB1A3}" destId="{513BFF68-8C20-438B-98C1-85E3B98C3AF2}" srcOrd="0" destOrd="0" presId="urn:microsoft.com/office/officeart/2005/8/layout/vList3"/>
    <dgm:cxn modelId="{D18AE661-2106-4869-8E59-DC66D56F2C40}" type="presParOf" srcId="{35FFE145-0423-49FD-AE5C-046E05CFB1A3}" destId="{B645E707-ABA9-413B-B09E-30706098552C}" srcOrd="1" destOrd="0" presId="urn:microsoft.com/office/officeart/2005/8/layout/vList3"/>
  </dgm:cxnLst>
  <dgm:bg/>
  <dgm:whole/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F156BE11-57EF-4BF6-BC62-6E4CF1203642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99BF0C6-A22B-46C7-872D-185F4C837445}">
      <dgm:prSet phldrT="[Текст]"/>
      <dgm:spPr/>
      <dgm:t>
        <a:bodyPr/>
        <a:lstStyle/>
        <a:p>
          <a:r>
            <a:rPr lang="ru-RU" dirty="0" smtClean="0"/>
            <a:t>1</a:t>
          </a:r>
          <a:endParaRPr lang="ru-RU" dirty="0"/>
        </a:p>
      </dgm:t>
    </dgm:pt>
    <dgm:pt modelId="{61DDD3EE-5457-40FB-8CDA-C68F44FFD44E}" type="parTrans" cxnId="{B9258D95-8BE2-4803-AA57-41C2A9E18FE7}">
      <dgm:prSet/>
      <dgm:spPr/>
      <dgm:t>
        <a:bodyPr/>
        <a:lstStyle/>
        <a:p>
          <a:endParaRPr lang="ru-RU"/>
        </a:p>
      </dgm:t>
    </dgm:pt>
    <dgm:pt modelId="{35D4AD78-796C-471C-9271-6C70D7D4BAB9}" type="sibTrans" cxnId="{B9258D95-8BE2-4803-AA57-41C2A9E18FE7}">
      <dgm:prSet/>
      <dgm:spPr/>
      <dgm:t>
        <a:bodyPr/>
        <a:lstStyle/>
        <a:p>
          <a:endParaRPr lang="ru-RU"/>
        </a:p>
      </dgm:t>
    </dgm:pt>
    <dgm:pt modelId="{12BA14C3-EA0D-4A44-8314-0C4BC5FF36A8}">
      <dgm:prSet phldrT="[Текст]"/>
      <dgm:spPr/>
      <dgm:t>
        <a:bodyPr/>
        <a:lstStyle/>
        <a:p>
          <a:r>
            <a:rPr lang="ru-RU" dirty="0" smtClean="0"/>
            <a:t>2</a:t>
          </a:r>
          <a:endParaRPr lang="ru-RU" dirty="0"/>
        </a:p>
      </dgm:t>
    </dgm:pt>
    <dgm:pt modelId="{F12D954B-1D4E-4EB8-9F9A-8FF194D81CFA}" type="parTrans" cxnId="{AB9C9B57-B73B-43E3-8300-8A3268C3CAE9}">
      <dgm:prSet/>
      <dgm:spPr/>
      <dgm:t>
        <a:bodyPr/>
        <a:lstStyle/>
        <a:p>
          <a:endParaRPr lang="ru-RU"/>
        </a:p>
      </dgm:t>
    </dgm:pt>
    <dgm:pt modelId="{B06398DD-E4BB-444D-8DA2-E3B5FD137BE1}" type="sibTrans" cxnId="{AB9C9B57-B73B-43E3-8300-8A3268C3CAE9}">
      <dgm:prSet/>
      <dgm:spPr/>
      <dgm:t>
        <a:bodyPr/>
        <a:lstStyle/>
        <a:p>
          <a:endParaRPr lang="ru-RU"/>
        </a:p>
      </dgm:t>
    </dgm:pt>
    <dgm:pt modelId="{27F79D6A-2D71-4A35-B061-4E1A6E268BA8}">
      <dgm:prSet phldrT="[Текст]" custT="1"/>
      <dgm:spPr/>
      <dgm:t>
        <a:bodyPr/>
        <a:lstStyle/>
        <a:p>
          <a:pPr algn="l"/>
          <a:r>
            <a:rPr lang="ru-RU" sz="1200" b="1" dirty="0" smtClean="0">
              <a:latin typeface="Liberation Serif" pitchFamily="18" charset="0"/>
              <a:ea typeface="Liberation Serif" pitchFamily="18" charset="0"/>
              <a:cs typeface="Liberation Serif" pitchFamily="18" charset="0"/>
            </a:rPr>
            <a:t>Подпрограмма «Обеспечение реализации муниципальной программы «Развитие культуры в Шалинском муниципальном округе до 2030 года»»</a:t>
          </a:r>
          <a:endParaRPr lang="ru-RU" sz="1200" b="1" dirty="0">
            <a:latin typeface="Liberation Serif" pitchFamily="18" charset="0"/>
            <a:ea typeface="Liberation Serif" pitchFamily="18" charset="0"/>
            <a:cs typeface="Liberation Serif" pitchFamily="18" charset="0"/>
          </a:endParaRPr>
        </a:p>
      </dgm:t>
    </dgm:pt>
    <dgm:pt modelId="{33EF7E8D-3C78-4132-ACE2-FB2CA68F7ACA}" type="parTrans" cxnId="{A68F0C33-DDB1-4BE1-80CE-FF0119B94093}">
      <dgm:prSet/>
      <dgm:spPr/>
      <dgm:t>
        <a:bodyPr/>
        <a:lstStyle/>
        <a:p>
          <a:endParaRPr lang="ru-RU"/>
        </a:p>
      </dgm:t>
    </dgm:pt>
    <dgm:pt modelId="{A79B5996-7FFB-4211-9DFB-7D69C08755E9}" type="sibTrans" cxnId="{A68F0C33-DDB1-4BE1-80CE-FF0119B94093}">
      <dgm:prSet/>
      <dgm:spPr/>
      <dgm:t>
        <a:bodyPr/>
        <a:lstStyle/>
        <a:p>
          <a:endParaRPr lang="ru-RU"/>
        </a:p>
      </dgm:t>
    </dgm:pt>
    <dgm:pt modelId="{B1EBA316-B001-4508-9929-EF13A900457C}">
      <dgm:prSet phldrT="[Текст]" custT="1"/>
      <dgm:spPr/>
      <dgm:t>
        <a:bodyPr/>
        <a:lstStyle/>
        <a:p>
          <a:pPr algn="ctr"/>
          <a:r>
            <a:rPr lang="ru-RU" sz="1200" b="1" dirty="0" smtClean="0">
              <a:solidFill>
                <a:srgbClr val="7030A0"/>
              </a:solidFill>
              <a:latin typeface="Liberation Serif" pitchFamily="18" charset="0"/>
              <a:ea typeface="Liberation Serif" pitchFamily="18" charset="0"/>
              <a:cs typeface="Liberation Serif" pitchFamily="18" charset="0"/>
            </a:rPr>
            <a:t>Исполнено – 105 865 760,00руб.</a:t>
          </a:r>
          <a:endParaRPr lang="ru-RU" sz="1200" b="1" dirty="0">
            <a:solidFill>
              <a:srgbClr val="7030A0"/>
            </a:solidFill>
            <a:latin typeface="Liberation Serif" pitchFamily="18" charset="0"/>
            <a:ea typeface="Liberation Serif" pitchFamily="18" charset="0"/>
            <a:cs typeface="Liberation Serif" pitchFamily="18" charset="0"/>
          </a:endParaRPr>
        </a:p>
      </dgm:t>
    </dgm:pt>
    <dgm:pt modelId="{ED12A23F-6BD6-4FF8-8B73-CDC45C90F961}" type="parTrans" cxnId="{65F96BF7-D7BA-490D-997F-F90E4845388D}">
      <dgm:prSet/>
      <dgm:spPr/>
      <dgm:t>
        <a:bodyPr/>
        <a:lstStyle/>
        <a:p>
          <a:endParaRPr lang="ru-RU"/>
        </a:p>
      </dgm:t>
    </dgm:pt>
    <dgm:pt modelId="{E63E5FE2-0335-455F-8415-9FDFD219BD57}" type="sibTrans" cxnId="{65F96BF7-D7BA-490D-997F-F90E4845388D}">
      <dgm:prSet/>
      <dgm:spPr/>
      <dgm:t>
        <a:bodyPr/>
        <a:lstStyle/>
        <a:p>
          <a:endParaRPr lang="ru-RU"/>
        </a:p>
      </dgm:t>
    </dgm:pt>
    <dgm:pt modelId="{F499D732-AE58-4A4F-83E4-C30BC4A4939E}">
      <dgm:prSet custT="1"/>
      <dgm:spPr/>
      <dgm:t>
        <a:bodyPr/>
        <a:lstStyle/>
        <a:p>
          <a:pPr algn="ctr"/>
          <a:r>
            <a:rPr lang="ru-RU" sz="1200" b="1" dirty="0" smtClean="0">
              <a:solidFill>
                <a:srgbClr val="7030A0"/>
              </a:solidFill>
              <a:latin typeface="Liberation Serif" pitchFamily="18" charset="0"/>
              <a:ea typeface="Liberation Serif" pitchFamily="18" charset="0"/>
              <a:cs typeface="Liberation Serif" pitchFamily="18" charset="0"/>
            </a:rPr>
            <a:t>План – 2 157 899,00 руб.</a:t>
          </a:r>
          <a:endParaRPr lang="ru-RU" sz="1200" b="1" dirty="0">
            <a:solidFill>
              <a:srgbClr val="7030A0"/>
            </a:solidFill>
            <a:latin typeface="Liberation Serif" pitchFamily="18" charset="0"/>
            <a:ea typeface="Liberation Serif" pitchFamily="18" charset="0"/>
            <a:cs typeface="Liberation Serif" pitchFamily="18" charset="0"/>
          </a:endParaRPr>
        </a:p>
      </dgm:t>
    </dgm:pt>
    <dgm:pt modelId="{E17CEAFB-E4CD-450B-8400-946D5EDDCC12}" type="parTrans" cxnId="{90EFD834-3011-4CB7-A42A-8A7A269A563D}">
      <dgm:prSet/>
      <dgm:spPr/>
      <dgm:t>
        <a:bodyPr/>
        <a:lstStyle/>
        <a:p>
          <a:endParaRPr lang="ru-RU"/>
        </a:p>
      </dgm:t>
    </dgm:pt>
    <dgm:pt modelId="{F8587C2B-12F0-4077-BC9F-DA0A8A28623F}" type="sibTrans" cxnId="{90EFD834-3011-4CB7-A42A-8A7A269A563D}">
      <dgm:prSet/>
      <dgm:spPr/>
      <dgm:t>
        <a:bodyPr/>
        <a:lstStyle/>
        <a:p>
          <a:endParaRPr lang="ru-RU"/>
        </a:p>
      </dgm:t>
    </dgm:pt>
    <dgm:pt modelId="{927675B6-539F-444F-A874-0A9024E9E676}">
      <dgm:prSet custT="1"/>
      <dgm:spPr/>
      <dgm:t>
        <a:bodyPr/>
        <a:lstStyle/>
        <a:p>
          <a:pPr algn="ctr"/>
          <a:r>
            <a:rPr lang="ru-RU" sz="1200" b="1" dirty="0" smtClean="0">
              <a:solidFill>
                <a:srgbClr val="7030A0"/>
              </a:solidFill>
              <a:latin typeface="Liberation Serif" pitchFamily="18" charset="0"/>
              <a:ea typeface="Liberation Serif" pitchFamily="18" charset="0"/>
              <a:cs typeface="Liberation Serif" pitchFamily="18" charset="0"/>
            </a:rPr>
            <a:t>Исполнено – 2 157 899,00 руб.</a:t>
          </a:r>
          <a:endParaRPr lang="ru-RU" sz="1200" b="1" dirty="0">
            <a:solidFill>
              <a:srgbClr val="7030A0"/>
            </a:solidFill>
            <a:latin typeface="Liberation Serif" pitchFamily="18" charset="0"/>
            <a:ea typeface="Liberation Serif" pitchFamily="18" charset="0"/>
            <a:cs typeface="Liberation Serif" pitchFamily="18" charset="0"/>
          </a:endParaRPr>
        </a:p>
      </dgm:t>
    </dgm:pt>
    <dgm:pt modelId="{3A180DCF-3605-4914-9280-7FD4EACFD837}" type="parTrans" cxnId="{C5A79B9E-D76D-456F-8244-CF1E2D9E7A58}">
      <dgm:prSet/>
      <dgm:spPr/>
      <dgm:t>
        <a:bodyPr/>
        <a:lstStyle/>
        <a:p>
          <a:endParaRPr lang="ru-RU"/>
        </a:p>
      </dgm:t>
    </dgm:pt>
    <dgm:pt modelId="{2B91B58D-1CC7-40E9-9D9E-953BADC8D6A4}" type="sibTrans" cxnId="{C5A79B9E-D76D-456F-8244-CF1E2D9E7A58}">
      <dgm:prSet/>
      <dgm:spPr/>
      <dgm:t>
        <a:bodyPr/>
        <a:lstStyle/>
        <a:p>
          <a:endParaRPr lang="ru-RU"/>
        </a:p>
      </dgm:t>
    </dgm:pt>
    <dgm:pt modelId="{73C969FC-5A05-440D-8999-471D14BD9B66}">
      <dgm:prSet phldrT="[Текст]" custT="1"/>
      <dgm:spPr/>
      <dgm:t>
        <a:bodyPr/>
        <a:lstStyle/>
        <a:p>
          <a:pPr algn="l"/>
          <a:r>
            <a:rPr lang="ru-RU" sz="1200" b="1" dirty="0" smtClean="0">
              <a:latin typeface="Liberation Serif" pitchFamily="18" charset="0"/>
              <a:ea typeface="Liberation Serif" pitchFamily="18" charset="0"/>
              <a:cs typeface="Liberation Serif" pitchFamily="18" charset="0"/>
            </a:rPr>
            <a:t>Подпрограмма «Развитие культуры и искусства в  Шалинском муниципальном округе до 2030 года»</a:t>
          </a:r>
          <a:endParaRPr lang="ru-RU" sz="1200" b="1" dirty="0">
            <a:latin typeface="Liberation Serif" pitchFamily="18" charset="0"/>
            <a:ea typeface="Liberation Serif" pitchFamily="18" charset="0"/>
            <a:cs typeface="Liberation Serif" pitchFamily="18" charset="0"/>
          </a:endParaRPr>
        </a:p>
      </dgm:t>
    </dgm:pt>
    <dgm:pt modelId="{09E67346-5845-4535-B297-2FB3ED5D71D5}" type="sibTrans" cxnId="{92470ADB-6636-4508-A18A-BC12D28E1B61}">
      <dgm:prSet/>
      <dgm:spPr/>
      <dgm:t>
        <a:bodyPr/>
        <a:lstStyle/>
        <a:p>
          <a:endParaRPr lang="ru-RU"/>
        </a:p>
      </dgm:t>
    </dgm:pt>
    <dgm:pt modelId="{C1144BD6-B232-4949-BCDF-DE6895F5C894}" type="parTrans" cxnId="{92470ADB-6636-4508-A18A-BC12D28E1B61}">
      <dgm:prSet/>
      <dgm:spPr/>
      <dgm:t>
        <a:bodyPr/>
        <a:lstStyle/>
        <a:p>
          <a:endParaRPr lang="ru-RU"/>
        </a:p>
      </dgm:t>
    </dgm:pt>
    <dgm:pt modelId="{5C199BA9-918A-4D53-9482-BB6A4812A2CA}">
      <dgm:prSet phldrT="[Текст]" custT="1"/>
      <dgm:spPr/>
      <dgm:t>
        <a:bodyPr/>
        <a:lstStyle/>
        <a:p>
          <a:pPr algn="l"/>
          <a:endParaRPr lang="ru-RU" sz="1200" b="1" dirty="0">
            <a:latin typeface="Liberation Serif" pitchFamily="18" charset="0"/>
            <a:ea typeface="Liberation Serif" pitchFamily="18" charset="0"/>
            <a:cs typeface="Liberation Serif" pitchFamily="18" charset="0"/>
          </a:endParaRPr>
        </a:p>
      </dgm:t>
    </dgm:pt>
    <dgm:pt modelId="{E515847D-78E3-4DCB-AD95-322F80AB9EBE}" type="parTrans" cxnId="{7EE5359A-88ED-478B-A3AA-2089E9AAE1C7}">
      <dgm:prSet/>
      <dgm:spPr/>
      <dgm:t>
        <a:bodyPr/>
        <a:lstStyle/>
        <a:p>
          <a:endParaRPr lang="ru-RU"/>
        </a:p>
      </dgm:t>
    </dgm:pt>
    <dgm:pt modelId="{4DA465C6-8425-42DC-9BF3-3058D4F3955F}" type="sibTrans" cxnId="{7EE5359A-88ED-478B-A3AA-2089E9AAE1C7}">
      <dgm:prSet/>
      <dgm:spPr/>
      <dgm:t>
        <a:bodyPr/>
        <a:lstStyle/>
        <a:p>
          <a:endParaRPr lang="ru-RU"/>
        </a:p>
      </dgm:t>
    </dgm:pt>
    <dgm:pt modelId="{78DFBFAA-B1E8-4388-9BA3-05FCACA7DBDA}">
      <dgm:prSet phldrT="[Текст]" custT="1"/>
      <dgm:spPr/>
      <dgm:t>
        <a:bodyPr/>
        <a:lstStyle/>
        <a:p>
          <a:pPr algn="ctr"/>
          <a:r>
            <a:rPr lang="ru-RU" sz="1200" b="1" dirty="0" smtClean="0">
              <a:solidFill>
                <a:srgbClr val="7030A0"/>
              </a:solidFill>
              <a:latin typeface="Liberation Serif" pitchFamily="18" charset="0"/>
              <a:ea typeface="Liberation Serif" pitchFamily="18" charset="0"/>
              <a:cs typeface="Liberation Serif" pitchFamily="18" charset="0"/>
            </a:rPr>
            <a:t>План  -  105 865 860,00 руб.</a:t>
          </a:r>
          <a:endParaRPr lang="ru-RU" sz="1200" b="1" dirty="0">
            <a:latin typeface="Liberation Serif" pitchFamily="18" charset="0"/>
            <a:ea typeface="Liberation Serif" pitchFamily="18" charset="0"/>
            <a:cs typeface="Liberation Serif" pitchFamily="18" charset="0"/>
          </a:endParaRPr>
        </a:p>
      </dgm:t>
    </dgm:pt>
    <dgm:pt modelId="{262D35C5-9567-41E0-8371-D8E6D90A0332}" type="sibTrans" cxnId="{2109A400-41D0-46F5-92B3-AC5EB830F5E7}">
      <dgm:prSet/>
      <dgm:spPr/>
      <dgm:t>
        <a:bodyPr/>
        <a:lstStyle/>
        <a:p>
          <a:endParaRPr lang="ru-RU"/>
        </a:p>
      </dgm:t>
    </dgm:pt>
    <dgm:pt modelId="{95C52FA8-FE86-41C4-840A-184EF3F3333F}" type="parTrans" cxnId="{2109A400-41D0-46F5-92B3-AC5EB830F5E7}">
      <dgm:prSet/>
      <dgm:spPr/>
      <dgm:t>
        <a:bodyPr/>
        <a:lstStyle/>
        <a:p>
          <a:endParaRPr lang="ru-RU"/>
        </a:p>
      </dgm:t>
    </dgm:pt>
    <dgm:pt modelId="{3E206A20-7C58-4266-A006-763C40F3F750}">
      <dgm:prSet phldrT="[Текст]"/>
      <dgm:spPr/>
      <dgm:t>
        <a:bodyPr/>
        <a:lstStyle/>
        <a:p>
          <a:r>
            <a:rPr lang="ru-RU" dirty="0" smtClean="0"/>
            <a:t>3</a:t>
          </a:r>
          <a:endParaRPr lang="ru-RU" dirty="0"/>
        </a:p>
      </dgm:t>
    </dgm:pt>
    <dgm:pt modelId="{B06C8B62-0ACC-4A07-9FF3-25583B4307A6}" type="parTrans" cxnId="{D3D8DC16-6639-4CA0-8F26-01FE67EDBF6F}">
      <dgm:prSet/>
      <dgm:spPr/>
      <dgm:t>
        <a:bodyPr/>
        <a:lstStyle/>
        <a:p>
          <a:endParaRPr lang="ru-RU"/>
        </a:p>
      </dgm:t>
    </dgm:pt>
    <dgm:pt modelId="{4E387F04-DC28-425F-9CAE-CC67D94E45D3}" type="sibTrans" cxnId="{D3D8DC16-6639-4CA0-8F26-01FE67EDBF6F}">
      <dgm:prSet/>
      <dgm:spPr/>
      <dgm:t>
        <a:bodyPr/>
        <a:lstStyle/>
        <a:p>
          <a:endParaRPr lang="ru-RU"/>
        </a:p>
      </dgm:t>
    </dgm:pt>
    <dgm:pt modelId="{B850CC24-6B7C-4A50-8CBD-2DE322B5CB5E}">
      <dgm:prSet custT="1"/>
      <dgm:spPr/>
      <dgm:t>
        <a:bodyPr/>
        <a:lstStyle/>
        <a:p>
          <a:pPr algn="l"/>
          <a:r>
            <a:rPr lang="ru-RU" sz="1200" b="1" dirty="0" smtClean="0">
              <a:latin typeface="Liberation Serif" pitchFamily="18" charset="0"/>
              <a:ea typeface="Liberation Serif" pitchFamily="18" charset="0"/>
              <a:cs typeface="Liberation Serif" pitchFamily="18" charset="0"/>
            </a:rPr>
            <a:t>Подпрограмма «Развитие образования в сфере культуры и искусства в Шалинском муниципальном округе до 2030 года»</a:t>
          </a:r>
          <a:endParaRPr lang="ru-RU" sz="1200" b="1" dirty="0">
            <a:latin typeface="Liberation Serif" pitchFamily="18" charset="0"/>
            <a:ea typeface="Liberation Serif" pitchFamily="18" charset="0"/>
            <a:cs typeface="Liberation Serif" pitchFamily="18" charset="0"/>
          </a:endParaRPr>
        </a:p>
      </dgm:t>
    </dgm:pt>
    <dgm:pt modelId="{94F25503-C8E1-407D-B1AB-81DCF2BEA409}" type="parTrans" cxnId="{D11F0498-5B00-40A5-BAFD-6A53A2FF983B}">
      <dgm:prSet/>
      <dgm:spPr/>
    </dgm:pt>
    <dgm:pt modelId="{ABB52460-D8BA-440E-B9A3-17EFBC362BB5}" type="sibTrans" cxnId="{D11F0498-5B00-40A5-BAFD-6A53A2FF983B}">
      <dgm:prSet/>
      <dgm:spPr/>
    </dgm:pt>
    <dgm:pt modelId="{787F6832-B956-404A-9B52-C4DE1540D3F7}">
      <dgm:prSet custT="1"/>
      <dgm:spPr/>
      <dgm:t>
        <a:bodyPr/>
        <a:lstStyle/>
        <a:p>
          <a:pPr algn="ctr"/>
          <a:r>
            <a:rPr lang="ru-RU" sz="1200" b="1" dirty="0" smtClean="0">
              <a:solidFill>
                <a:srgbClr val="7030A0"/>
              </a:solidFill>
              <a:latin typeface="Liberation Serif" pitchFamily="18" charset="0"/>
              <a:ea typeface="Liberation Serif" pitchFamily="18" charset="0"/>
              <a:cs typeface="Liberation Serif" pitchFamily="18" charset="0"/>
            </a:rPr>
            <a:t>План  -  9 509 152,00 руб.</a:t>
          </a:r>
          <a:endParaRPr lang="ru-RU" sz="1200" b="1" dirty="0">
            <a:latin typeface="Liberation Serif" pitchFamily="18" charset="0"/>
            <a:ea typeface="Liberation Serif" pitchFamily="18" charset="0"/>
            <a:cs typeface="Liberation Serif" pitchFamily="18" charset="0"/>
          </a:endParaRPr>
        </a:p>
      </dgm:t>
    </dgm:pt>
    <dgm:pt modelId="{B1F16621-C413-4C99-90D0-2452EC629A54}" type="parTrans" cxnId="{CA82F0A0-0E9A-4240-8693-078CFA7FF75B}">
      <dgm:prSet/>
      <dgm:spPr/>
    </dgm:pt>
    <dgm:pt modelId="{FAE073BB-D6B4-44C0-BC9E-061987C43D53}" type="sibTrans" cxnId="{CA82F0A0-0E9A-4240-8693-078CFA7FF75B}">
      <dgm:prSet/>
      <dgm:spPr/>
    </dgm:pt>
    <dgm:pt modelId="{AF99F387-9FF6-4814-B437-565252B9F53C}">
      <dgm:prSet custT="1"/>
      <dgm:spPr/>
      <dgm:t>
        <a:bodyPr/>
        <a:lstStyle/>
        <a:p>
          <a:pPr algn="ctr"/>
          <a:r>
            <a:rPr lang="ru-RU" sz="1200" b="1" dirty="0" smtClean="0">
              <a:solidFill>
                <a:srgbClr val="7030A0"/>
              </a:solidFill>
              <a:latin typeface="Liberation Serif" pitchFamily="18" charset="0"/>
              <a:ea typeface="Liberation Serif" pitchFamily="18" charset="0"/>
              <a:cs typeface="Liberation Serif" pitchFamily="18" charset="0"/>
            </a:rPr>
            <a:t>Исполнено - 9 509 152,00 руб.</a:t>
          </a:r>
          <a:endParaRPr lang="ru-RU" sz="1200" b="1" dirty="0">
            <a:solidFill>
              <a:srgbClr val="7030A0"/>
            </a:solidFill>
            <a:latin typeface="Liberation Serif" pitchFamily="18" charset="0"/>
            <a:ea typeface="Liberation Serif" pitchFamily="18" charset="0"/>
            <a:cs typeface="Liberation Serif" pitchFamily="18" charset="0"/>
          </a:endParaRPr>
        </a:p>
      </dgm:t>
    </dgm:pt>
    <dgm:pt modelId="{F42D7811-9898-4D12-9EB6-E0C1570D0A55}" type="parTrans" cxnId="{0E61DB4F-41D3-4151-A2E7-D5D7EA7BDE8E}">
      <dgm:prSet/>
      <dgm:spPr/>
      <dgm:t>
        <a:bodyPr/>
        <a:lstStyle/>
        <a:p>
          <a:endParaRPr lang="ru-RU"/>
        </a:p>
      </dgm:t>
    </dgm:pt>
    <dgm:pt modelId="{A1FC2300-7C5A-41B6-8A94-80AF2D4FB715}" type="sibTrans" cxnId="{0E61DB4F-41D3-4151-A2E7-D5D7EA7BDE8E}">
      <dgm:prSet/>
      <dgm:spPr/>
      <dgm:t>
        <a:bodyPr/>
        <a:lstStyle/>
        <a:p>
          <a:endParaRPr lang="ru-RU"/>
        </a:p>
      </dgm:t>
    </dgm:pt>
    <dgm:pt modelId="{16C6D9E1-A038-4EE1-B037-B0CE1158D859}" type="pres">
      <dgm:prSet presAssocID="{F156BE11-57EF-4BF6-BC62-6E4CF1203642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7CCD3E0-E343-4685-A064-67699EDCEA34}" type="pres">
      <dgm:prSet presAssocID="{799BF0C6-A22B-46C7-872D-185F4C837445}" presName="composite" presStyleCnt="0"/>
      <dgm:spPr/>
    </dgm:pt>
    <dgm:pt modelId="{5D1CCD4E-635D-45CD-B6CE-B84BE75E48D4}" type="pres">
      <dgm:prSet presAssocID="{799BF0C6-A22B-46C7-872D-185F4C837445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C7E6BC2-4A07-4594-AF9F-F0F7F44E757A}" type="pres">
      <dgm:prSet presAssocID="{799BF0C6-A22B-46C7-872D-185F4C837445}" presName="descendantText" presStyleLbl="alignAcc1" presStyleIdx="0" presStyleCnt="3" custScaleY="150641" custLinFactNeighborX="-109" custLinFactNeighborY="80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C7402D7-B6D8-43FC-97B5-7E7DF8E0FBB1}" type="pres">
      <dgm:prSet presAssocID="{35D4AD78-796C-471C-9271-6C70D7D4BAB9}" presName="sp" presStyleCnt="0"/>
      <dgm:spPr/>
    </dgm:pt>
    <dgm:pt modelId="{9D8B48E7-1D8D-4D01-9F44-D3F8F209B058}" type="pres">
      <dgm:prSet presAssocID="{12BA14C3-EA0D-4A44-8314-0C4BC5FF36A8}" presName="composite" presStyleCnt="0"/>
      <dgm:spPr/>
    </dgm:pt>
    <dgm:pt modelId="{5BC657F8-22C0-43AF-925D-A932C2A250F8}" type="pres">
      <dgm:prSet presAssocID="{12BA14C3-EA0D-4A44-8314-0C4BC5FF36A8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90380E9-8207-4643-A13E-179554CD6251}" type="pres">
      <dgm:prSet presAssocID="{12BA14C3-EA0D-4A44-8314-0C4BC5FF36A8}" presName="descendantText" presStyleLbl="alignAcc1" presStyleIdx="1" presStyleCnt="3" custScaleY="13171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8E37BCB-6E05-42B0-8CD2-D9DDCA9CA366}" type="pres">
      <dgm:prSet presAssocID="{B06398DD-E4BB-444D-8DA2-E3B5FD137BE1}" presName="sp" presStyleCnt="0"/>
      <dgm:spPr/>
    </dgm:pt>
    <dgm:pt modelId="{062CC65F-4074-4042-A549-A90CE0CB48BB}" type="pres">
      <dgm:prSet presAssocID="{3E206A20-7C58-4266-A006-763C40F3F750}" presName="composite" presStyleCnt="0"/>
      <dgm:spPr/>
    </dgm:pt>
    <dgm:pt modelId="{58E0EBE2-C366-4B41-96EF-242C4F595887}" type="pres">
      <dgm:prSet presAssocID="{3E206A20-7C58-4266-A006-763C40F3F750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25DF7BA-1A73-4DFA-8C6B-0187A15F95DA}" type="pres">
      <dgm:prSet presAssocID="{3E206A20-7C58-4266-A006-763C40F3F750}" presName="descendantText" presStyleLbl="alignAcc1" presStyleIdx="2" presStyleCnt="3" custLinFactNeighborX="-2051" custLinFactNeighborY="74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EC81C28-CDDE-4BC7-908D-57AD167BE8EF}" type="presOf" srcId="{927675B6-539F-444F-A874-0A9024E9E676}" destId="{490380E9-8207-4643-A13E-179554CD6251}" srcOrd="0" destOrd="2" presId="urn:microsoft.com/office/officeart/2005/8/layout/chevron2"/>
    <dgm:cxn modelId="{90EFD834-3011-4CB7-A42A-8A7A269A563D}" srcId="{12BA14C3-EA0D-4A44-8314-0C4BC5FF36A8}" destId="{F499D732-AE58-4A4F-83E4-C30BC4A4939E}" srcOrd="1" destOrd="0" parTransId="{E17CEAFB-E4CD-450B-8400-946D5EDDCC12}" sibTransId="{F8587C2B-12F0-4077-BC9F-DA0A8A28623F}"/>
    <dgm:cxn modelId="{AB9C9B57-B73B-43E3-8300-8A3268C3CAE9}" srcId="{F156BE11-57EF-4BF6-BC62-6E4CF1203642}" destId="{12BA14C3-EA0D-4A44-8314-0C4BC5FF36A8}" srcOrd="1" destOrd="0" parTransId="{F12D954B-1D4E-4EB8-9F9A-8FF194D81CFA}" sibTransId="{B06398DD-E4BB-444D-8DA2-E3B5FD137BE1}"/>
    <dgm:cxn modelId="{E96BF166-2E1D-4BAD-B0FC-F884E719A571}" type="presOf" srcId="{12BA14C3-EA0D-4A44-8314-0C4BC5FF36A8}" destId="{5BC657F8-22C0-43AF-925D-A932C2A250F8}" srcOrd="0" destOrd="0" presId="urn:microsoft.com/office/officeart/2005/8/layout/chevron2"/>
    <dgm:cxn modelId="{4772D53C-49AC-4DEF-8F59-441680EB3979}" type="presOf" srcId="{3E206A20-7C58-4266-A006-763C40F3F750}" destId="{58E0EBE2-C366-4B41-96EF-242C4F595887}" srcOrd="0" destOrd="0" presId="urn:microsoft.com/office/officeart/2005/8/layout/chevron2"/>
    <dgm:cxn modelId="{78DEB75D-914F-4CEF-B73A-330AA6C990C8}" type="presOf" srcId="{799BF0C6-A22B-46C7-872D-185F4C837445}" destId="{5D1CCD4E-635D-45CD-B6CE-B84BE75E48D4}" srcOrd="0" destOrd="0" presId="urn:microsoft.com/office/officeart/2005/8/layout/chevron2"/>
    <dgm:cxn modelId="{384D54FB-E2FE-4BFC-A7F0-31B3110EE60D}" type="presOf" srcId="{F156BE11-57EF-4BF6-BC62-6E4CF1203642}" destId="{16C6D9E1-A038-4EE1-B037-B0CE1158D859}" srcOrd="0" destOrd="0" presId="urn:microsoft.com/office/officeart/2005/8/layout/chevron2"/>
    <dgm:cxn modelId="{CA82F0A0-0E9A-4240-8693-078CFA7FF75B}" srcId="{3E206A20-7C58-4266-A006-763C40F3F750}" destId="{787F6832-B956-404A-9B52-C4DE1540D3F7}" srcOrd="1" destOrd="0" parTransId="{B1F16621-C413-4C99-90D0-2452EC629A54}" sibTransId="{FAE073BB-D6B4-44C0-BC9E-061987C43D53}"/>
    <dgm:cxn modelId="{D3D8DC16-6639-4CA0-8F26-01FE67EDBF6F}" srcId="{F156BE11-57EF-4BF6-BC62-6E4CF1203642}" destId="{3E206A20-7C58-4266-A006-763C40F3F750}" srcOrd="2" destOrd="0" parTransId="{B06C8B62-0ACC-4A07-9FF3-25583B4307A6}" sibTransId="{4E387F04-DC28-425F-9CAE-CC67D94E45D3}"/>
    <dgm:cxn modelId="{7EE5359A-88ED-478B-A3AA-2089E9AAE1C7}" srcId="{799BF0C6-A22B-46C7-872D-185F4C837445}" destId="{5C199BA9-918A-4D53-9482-BB6A4812A2CA}" srcOrd="0" destOrd="0" parTransId="{E515847D-78E3-4DCB-AD95-322F80AB9EBE}" sibTransId="{4DA465C6-8425-42DC-9BF3-3058D4F3955F}"/>
    <dgm:cxn modelId="{0E61DB4F-41D3-4151-A2E7-D5D7EA7BDE8E}" srcId="{3E206A20-7C58-4266-A006-763C40F3F750}" destId="{AF99F387-9FF6-4814-B437-565252B9F53C}" srcOrd="2" destOrd="0" parTransId="{F42D7811-9898-4D12-9EB6-E0C1570D0A55}" sibTransId="{A1FC2300-7C5A-41B6-8A94-80AF2D4FB715}"/>
    <dgm:cxn modelId="{B9258D95-8BE2-4803-AA57-41C2A9E18FE7}" srcId="{F156BE11-57EF-4BF6-BC62-6E4CF1203642}" destId="{799BF0C6-A22B-46C7-872D-185F4C837445}" srcOrd="0" destOrd="0" parTransId="{61DDD3EE-5457-40FB-8CDA-C68F44FFD44E}" sibTransId="{35D4AD78-796C-471C-9271-6C70D7D4BAB9}"/>
    <dgm:cxn modelId="{63F918C1-CA5A-4F46-80B1-9DEA03111F78}" type="presOf" srcId="{5C199BA9-918A-4D53-9482-BB6A4812A2CA}" destId="{EC7E6BC2-4A07-4594-AF9F-F0F7F44E757A}" srcOrd="0" destOrd="0" presId="urn:microsoft.com/office/officeart/2005/8/layout/chevron2"/>
    <dgm:cxn modelId="{88B39754-47F5-4C92-B956-A2B163AFC625}" type="presOf" srcId="{78DFBFAA-B1E8-4388-9BA3-05FCACA7DBDA}" destId="{EC7E6BC2-4A07-4594-AF9F-F0F7F44E757A}" srcOrd="0" destOrd="2" presId="urn:microsoft.com/office/officeart/2005/8/layout/chevron2"/>
    <dgm:cxn modelId="{9F3EB76F-841B-435B-A983-4A82C4382599}" type="presOf" srcId="{AF99F387-9FF6-4814-B437-565252B9F53C}" destId="{F25DF7BA-1A73-4DFA-8C6B-0187A15F95DA}" srcOrd="0" destOrd="2" presId="urn:microsoft.com/office/officeart/2005/8/layout/chevron2"/>
    <dgm:cxn modelId="{E17CB841-F71A-4133-B20F-0806917761D6}" type="presOf" srcId="{27F79D6A-2D71-4A35-B061-4E1A6E268BA8}" destId="{490380E9-8207-4643-A13E-179554CD6251}" srcOrd="0" destOrd="0" presId="urn:microsoft.com/office/officeart/2005/8/layout/chevron2"/>
    <dgm:cxn modelId="{7504C31E-44BA-4E18-B106-444BE278C5D2}" type="presOf" srcId="{73C969FC-5A05-440D-8999-471D14BD9B66}" destId="{EC7E6BC2-4A07-4594-AF9F-F0F7F44E757A}" srcOrd="0" destOrd="1" presId="urn:microsoft.com/office/officeart/2005/8/layout/chevron2"/>
    <dgm:cxn modelId="{A68F0C33-DDB1-4BE1-80CE-FF0119B94093}" srcId="{12BA14C3-EA0D-4A44-8314-0C4BC5FF36A8}" destId="{27F79D6A-2D71-4A35-B061-4E1A6E268BA8}" srcOrd="0" destOrd="0" parTransId="{33EF7E8D-3C78-4132-ACE2-FB2CA68F7ACA}" sibTransId="{A79B5996-7FFB-4211-9DFB-7D69C08755E9}"/>
    <dgm:cxn modelId="{1167A2DD-7AE8-4E2B-A23B-0484890D3CFD}" type="presOf" srcId="{B1EBA316-B001-4508-9929-EF13A900457C}" destId="{EC7E6BC2-4A07-4594-AF9F-F0F7F44E757A}" srcOrd="0" destOrd="3" presId="urn:microsoft.com/office/officeart/2005/8/layout/chevron2"/>
    <dgm:cxn modelId="{A8935BB9-F9F9-4E68-ACBE-358CD8E07C99}" type="presOf" srcId="{B850CC24-6B7C-4A50-8CBD-2DE322B5CB5E}" destId="{F25DF7BA-1A73-4DFA-8C6B-0187A15F95DA}" srcOrd="0" destOrd="0" presId="urn:microsoft.com/office/officeart/2005/8/layout/chevron2"/>
    <dgm:cxn modelId="{2109A400-41D0-46F5-92B3-AC5EB830F5E7}" srcId="{799BF0C6-A22B-46C7-872D-185F4C837445}" destId="{78DFBFAA-B1E8-4388-9BA3-05FCACA7DBDA}" srcOrd="2" destOrd="0" parTransId="{95C52FA8-FE86-41C4-840A-184EF3F3333F}" sibTransId="{262D35C5-9567-41E0-8371-D8E6D90A0332}"/>
    <dgm:cxn modelId="{D11F0498-5B00-40A5-BAFD-6A53A2FF983B}" srcId="{3E206A20-7C58-4266-A006-763C40F3F750}" destId="{B850CC24-6B7C-4A50-8CBD-2DE322B5CB5E}" srcOrd="0" destOrd="0" parTransId="{94F25503-C8E1-407D-B1AB-81DCF2BEA409}" sibTransId="{ABB52460-D8BA-440E-B9A3-17EFBC362BB5}"/>
    <dgm:cxn modelId="{C5A79B9E-D76D-456F-8244-CF1E2D9E7A58}" srcId="{12BA14C3-EA0D-4A44-8314-0C4BC5FF36A8}" destId="{927675B6-539F-444F-A874-0A9024E9E676}" srcOrd="2" destOrd="0" parTransId="{3A180DCF-3605-4914-9280-7FD4EACFD837}" sibTransId="{2B91B58D-1CC7-40E9-9D9E-953BADC8D6A4}"/>
    <dgm:cxn modelId="{65F96BF7-D7BA-490D-997F-F90E4845388D}" srcId="{799BF0C6-A22B-46C7-872D-185F4C837445}" destId="{B1EBA316-B001-4508-9929-EF13A900457C}" srcOrd="3" destOrd="0" parTransId="{ED12A23F-6BD6-4FF8-8B73-CDC45C90F961}" sibTransId="{E63E5FE2-0335-455F-8415-9FDFD219BD57}"/>
    <dgm:cxn modelId="{811E0439-8C3F-4E77-8FAD-4B3318085D18}" type="presOf" srcId="{787F6832-B956-404A-9B52-C4DE1540D3F7}" destId="{F25DF7BA-1A73-4DFA-8C6B-0187A15F95DA}" srcOrd="0" destOrd="1" presId="urn:microsoft.com/office/officeart/2005/8/layout/chevron2"/>
    <dgm:cxn modelId="{92470ADB-6636-4508-A18A-BC12D28E1B61}" srcId="{799BF0C6-A22B-46C7-872D-185F4C837445}" destId="{73C969FC-5A05-440D-8999-471D14BD9B66}" srcOrd="1" destOrd="0" parTransId="{C1144BD6-B232-4949-BCDF-DE6895F5C894}" sibTransId="{09E67346-5845-4535-B297-2FB3ED5D71D5}"/>
    <dgm:cxn modelId="{E71F1889-0A77-4DEA-AEBA-44AD65751F1C}" type="presOf" srcId="{F499D732-AE58-4A4F-83E4-C30BC4A4939E}" destId="{490380E9-8207-4643-A13E-179554CD6251}" srcOrd="0" destOrd="1" presId="urn:microsoft.com/office/officeart/2005/8/layout/chevron2"/>
    <dgm:cxn modelId="{A9BFE951-CC3A-4956-A2C5-C9B5BB2620E2}" type="presParOf" srcId="{16C6D9E1-A038-4EE1-B037-B0CE1158D859}" destId="{07CCD3E0-E343-4685-A064-67699EDCEA34}" srcOrd="0" destOrd="0" presId="urn:microsoft.com/office/officeart/2005/8/layout/chevron2"/>
    <dgm:cxn modelId="{68F2AAE3-09F7-4AAB-873D-73B2970A8997}" type="presParOf" srcId="{07CCD3E0-E343-4685-A064-67699EDCEA34}" destId="{5D1CCD4E-635D-45CD-B6CE-B84BE75E48D4}" srcOrd="0" destOrd="0" presId="urn:microsoft.com/office/officeart/2005/8/layout/chevron2"/>
    <dgm:cxn modelId="{994F0EC6-785C-44A3-BE87-E849FC8EFA8B}" type="presParOf" srcId="{07CCD3E0-E343-4685-A064-67699EDCEA34}" destId="{EC7E6BC2-4A07-4594-AF9F-F0F7F44E757A}" srcOrd="1" destOrd="0" presId="urn:microsoft.com/office/officeart/2005/8/layout/chevron2"/>
    <dgm:cxn modelId="{78210EB2-A8B4-4957-AAC2-42794E7E27DA}" type="presParOf" srcId="{16C6D9E1-A038-4EE1-B037-B0CE1158D859}" destId="{BC7402D7-B6D8-43FC-97B5-7E7DF8E0FBB1}" srcOrd="1" destOrd="0" presId="urn:microsoft.com/office/officeart/2005/8/layout/chevron2"/>
    <dgm:cxn modelId="{AEF9C8F7-7053-446B-9646-A4B266C3D05E}" type="presParOf" srcId="{16C6D9E1-A038-4EE1-B037-B0CE1158D859}" destId="{9D8B48E7-1D8D-4D01-9F44-D3F8F209B058}" srcOrd="2" destOrd="0" presId="urn:microsoft.com/office/officeart/2005/8/layout/chevron2"/>
    <dgm:cxn modelId="{0E7F1C3B-210C-44F2-9261-26B2120F72A5}" type="presParOf" srcId="{9D8B48E7-1D8D-4D01-9F44-D3F8F209B058}" destId="{5BC657F8-22C0-43AF-925D-A932C2A250F8}" srcOrd="0" destOrd="0" presId="urn:microsoft.com/office/officeart/2005/8/layout/chevron2"/>
    <dgm:cxn modelId="{082B071C-50A3-4E6D-8F89-0A12DA69A942}" type="presParOf" srcId="{9D8B48E7-1D8D-4D01-9F44-D3F8F209B058}" destId="{490380E9-8207-4643-A13E-179554CD6251}" srcOrd="1" destOrd="0" presId="urn:microsoft.com/office/officeart/2005/8/layout/chevron2"/>
    <dgm:cxn modelId="{B04A8B21-644D-429B-B09C-153C7D63F14C}" type="presParOf" srcId="{16C6D9E1-A038-4EE1-B037-B0CE1158D859}" destId="{78E37BCB-6E05-42B0-8CD2-D9DDCA9CA366}" srcOrd="3" destOrd="0" presId="urn:microsoft.com/office/officeart/2005/8/layout/chevron2"/>
    <dgm:cxn modelId="{CE3A5940-9144-48AE-9B23-66204C81B0C7}" type="presParOf" srcId="{16C6D9E1-A038-4EE1-B037-B0CE1158D859}" destId="{062CC65F-4074-4042-A549-A90CE0CB48BB}" srcOrd="4" destOrd="0" presId="urn:microsoft.com/office/officeart/2005/8/layout/chevron2"/>
    <dgm:cxn modelId="{8154E5B3-9DC7-4191-B785-5ABA8D4A10DE}" type="presParOf" srcId="{062CC65F-4074-4042-A549-A90CE0CB48BB}" destId="{58E0EBE2-C366-4B41-96EF-242C4F595887}" srcOrd="0" destOrd="0" presId="urn:microsoft.com/office/officeart/2005/8/layout/chevron2"/>
    <dgm:cxn modelId="{A7B5D632-A11A-460A-B6FD-EFFAC0CF5093}" type="presParOf" srcId="{062CC65F-4074-4042-A549-A90CE0CB48BB}" destId="{F25DF7BA-1A73-4DFA-8C6B-0187A15F95DA}" srcOrd="1" destOrd="0" presId="urn:microsoft.com/office/officeart/2005/8/layout/chevron2"/>
  </dgm:cxnLst>
  <dgm:bg/>
  <dgm:whole/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9886B79B-40EB-481E-92CC-501458AB2241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F50CDE5-A392-4297-8001-A391907B4795}">
      <dgm:prSet custT="1"/>
      <dgm:spPr/>
      <dgm:t>
        <a:bodyPr/>
        <a:lstStyle/>
        <a:p>
          <a:pPr rtl="0">
            <a:lnSpc>
              <a:spcPct val="100000"/>
            </a:lnSpc>
            <a:spcAft>
              <a:spcPts val="0"/>
            </a:spcAft>
          </a:pPr>
          <a:r>
            <a:rPr lang="ru-RU" sz="1600" b="1" dirty="0" smtClean="0">
              <a:latin typeface="Liberation Serif" pitchFamily="18" charset="0"/>
              <a:ea typeface="Liberation Serif" pitchFamily="18" charset="0"/>
              <a:cs typeface="Liberation Serif" pitchFamily="18" charset="0"/>
            </a:rPr>
            <a:t>Муниципальная программа «Формирование комфортной городской среды на территории</a:t>
          </a:r>
        </a:p>
        <a:p>
          <a:pPr rtl="0">
            <a:lnSpc>
              <a:spcPct val="100000"/>
            </a:lnSpc>
            <a:spcAft>
              <a:spcPts val="0"/>
            </a:spcAft>
          </a:pPr>
          <a:r>
            <a:rPr lang="ru-RU" sz="1600" b="1" dirty="0" smtClean="0">
              <a:latin typeface="Liberation Serif" pitchFamily="18" charset="0"/>
              <a:ea typeface="Liberation Serif" pitchFamily="18" charset="0"/>
              <a:cs typeface="Liberation Serif" pitchFamily="18" charset="0"/>
            </a:rPr>
            <a:t> Шалинского муниципального округа до 2030 года»</a:t>
          </a:r>
          <a:endParaRPr lang="ru-RU" sz="1600" dirty="0">
            <a:latin typeface="Liberation Serif" pitchFamily="18" charset="0"/>
            <a:ea typeface="Liberation Serif" pitchFamily="18" charset="0"/>
            <a:cs typeface="Liberation Serif" pitchFamily="18" charset="0"/>
          </a:endParaRPr>
        </a:p>
      </dgm:t>
    </dgm:pt>
    <dgm:pt modelId="{A4544066-2982-4CE0-B7C8-F02BDFD52D1A}" type="parTrans" cxnId="{B18233AD-4AAA-4312-BE54-0C3341FBA83D}">
      <dgm:prSet/>
      <dgm:spPr/>
      <dgm:t>
        <a:bodyPr/>
        <a:lstStyle/>
        <a:p>
          <a:endParaRPr lang="ru-RU"/>
        </a:p>
      </dgm:t>
    </dgm:pt>
    <dgm:pt modelId="{E2EE13E7-7D9D-4752-B3DE-E46443E4AD30}" type="sibTrans" cxnId="{B18233AD-4AAA-4312-BE54-0C3341FBA83D}">
      <dgm:prSet/>
      <dgm:spPr/>
      <dgm:t>
        <a:bodyPr/>
        <a:lstStyle/>
        <a:p>
          <a:endParaRPr lang="ru-RU"/>
        </a:p>
      </dgm:t>
    </dgm:pt>
    <dgm:pt modelId="{5BB01D90-F27A-4D46-9E11-280FE7403049}" type="pres">
      <dgm:prSet presAssocID="{9886B79B-40EB-481E-92CC-501458AB2241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5FFE145-0423-49FD-AE5C-046E05CFB1A3}" type="pres">
      <dgm:prSet presAssocID="{1F50CDE5-A392-4297-8001-A391907B4795}" presName="composite" presStyleCnt="0"/>
      <dgm:spPr/>
    </dgm:pt>
    <dgm:pt modelId="{513BFF68-8C20-438B-98C1-85E3B98C3AF2}" type="pres">
      <dgm:prSet presAssocID="{1F50CDE5-A392-4297-8001-A391907B4795}" presName="imgShp" presStyleLbl="fgImgPlace1" presStyleIdx="0" presStyleCnt="1" custLinFactX="-100000" custLinFactNeighborX="-196226" custLinFactNeighborY="-19072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B645E707-ABA9-413B-B09E-30706098552C}" type="pres">
      <dgm:prSet presAssocID="{1F50CDE5-A392-4297-8001-A391907B4795}" presName="txShp" presStyleLbl="node1" presStyleIdx="0" presStyleCnt="1" custScaleX="15037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18233AD-4AAA-4312-BE54-0C3341FBA83D}" srcId="{9886B79B-40EB-481E-92CC-501458AB2241}" destId="{1F50CDE5-A392-4297-8001-A391907B4795}" srcOrd="0" destOrd="0" parTransId="{A4544066-2982-4CE0-B7C8-F02BDFD52D1A}" sibTransId="{E2EE13E7-7D9D-4752-B3DE-E46443E4AD30}"/>
    <dgm:cxn modelId="{38ABD089-05F5-428C-85F5-13A25E9E18FE}" type="presOf" srcId="{9886B79B-40EB-481E-92CC-501458AB2241}" destId="{5BB01D90-F27A-4D46-9E11-280FE7403049}" srcOrd="0" destOrd="0" presId="urn:microsoft.com/office/officeart/2005/8/layout/vList3"/>
    <dgm:cxn modelId="{8A0E09BB-A629-4A44-B1B9-5DC4490EB0A5}" type="presOf" srcId="{1F50CDE5-A392-4297-8001-A391907B4795}" destId="{B645E707-ABA9-413B-B09E-30706098552C}" srcOrd="0" destOrd="0" presId="urn:microsoft.com/office/officeart/2005/8/layout/vList3"/>
    <dgm:cxn modelId="{48F50922-2EDD-4301-B4F6-7657178D78B3}" type="presParOf" srcId="{5BB01D90-F27A-4D46-9E11-280FE7403049}" destId="{35FFE145-0423-49FD-AE5C-046E05CFB1A3}" srcOrd="0" destOrd="0" presId="urn:microsoft.com/office/officeart/2005/8/layout/vList3"/>
    <dgm:cxn modelId="{0D005166-ED6E-4B3B-A35C-7AF99877923E}" type="presParOf" srcId="{35FFE145-0423-49FD-AE5C-046E05CFB1A3}" destId="{513BFF68-8C20-438B-98C1-85E3B98C3AF2}" srcOrd="0" destOrd="0" presId="urn:microsoft.com/office/officeart/2005/8/layout/vList3"/>
    <dgm:cxn modelId="{9707F3F3-B1D9-4F0E-A58B-1465C1F27525}" type="presParOf" srcId="{35FFE145-0423-49FD-AE5C-046E05CFB1A3}" destId="{B645E707-ABA9-413B-B09E-30706098552C}" srcOrd="1" destOrd="0" presId="urn:microsoft.com/office/officeart/2005/8/layout/vList3"/>
  </dgm:cxnLst>
  <dgm:bg/>
  <dgm:whole/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9886B79B-40EB-481E-92CC-501458AB2241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F50CDE5-A392-4297-8001-A391907B4795}">
      <dgm:prSet custT="1"/>
      <dgm:spPr/>
      <dgm:t>
        <a:bodyPr/>
        <a:lstStyle/>
        <a:p>
          <a:pPr rtl="0"/>
          <a:r>
            <a:rPr lang="ru-RU" sz="1600" b="1" dirty="0" smtClean="0">
              <a:latin typeface="Liberation Serif" pitchFamily="18" charset="0"/>
              <a:ea typeface="Liberation Serif" pitchFamily="18" charset="0"/>
              <a:cs typeface="Liberation Serif" pitchFamily="18" charset="0"/>
            </a:rPr>
            <a:t>Муниципальная программа «Развитие системы образования    Шалинского муниципального округа до 2030 года»</a:t>
          </a:r>
          <a:endParaRPr lang="ru-RU" sz="1600" dirty="0">
            <a:latin typeface="Liberation Serif" pitchFamily="18" charset="0"/>
            <a:ea typeface="Liberation Serif" pitchFamily="18" charset="0"/>
            <a:cs typeface="Liberation Serif" pitchFamily="18" charset="0"/>
          </a:endParaRPr>
        </a:p>
      </dgm:t>
    </dgm:pt>
    <dgm:pt modelId="{A4544066-2982-4CE0-B7C8-F02BDFD52D1A}" type="parTrans" cxnId="{B18233AD-4AAA-4312-BE54-0C3341FBA83D}">
      <dgm:prSet/>
      <dgm:spPr/>
      <dgm:t>
        <a:bodyPr/>
        <a:lstStyle/>
        <a:p>
          <a:endParaRPr lang="ru-RU"/>
        </a:p>
      </dgm:t>
    </dgm:pt>
    <dgm:pt modelId="{E2EE13E7-7D9D-4752-B3DE-E46443E4AD30}" type="sibTrans" cxnId="{B18233AD-4AAA-4312-BE54-0C3341FBA83D}">
      <dgm:prSet/>
      <dgm:spPr/>
      <dgm:t>
        <a:bodyPr/>
        <a:lstStyle/>
        <a:p>
          <a:endParaRPr lang="ru-RU"/>
        </a:p>
      </dgm:t>
    </dgm:pt>
    <dgm:pt modelId="{5BB01D90-F27A-4D46-9E11-280FE7403049}" type="pres">
      <dgm:prSet presAssocID="{9886B79B-40EB-481E-92CC-501458AB2241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5FFE145-0423-49FD-AE5C-046E05CFB1A3}" type="pres">
      <dgm:prSet presAssocID="{1F50CDE5-A392-4297-8001-A391907B4795}" presName="composite" presStyleCnt="0"/>
      <dgm:spPr/>
    </dgm:pt>
    <dgm:pt modelId="{513BFF68-8C20-438B-98C1-85E3B98C3AF2}" type="pres">
      <dgm:prSet presAssocID="{1F50CDE5-A392-4297-8001-A391907B4795}" presName="imgShp" presStyleLbl="fgImgPlace1" presStyleIdx="0" presStyleCnt="1" custLinFactX="-100000" custLinFactNeighborX="-196226" custLinFactNeighborY="-19072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B645E707-ABA9-413B-B09E-30706098552C}" type="pres">
      <dgm:prSet presAssocID="{1F50CDE5-A392-4297-8001-A391907B4795}" presName="txShp" presStyleLbl="node1" presStyleIdx="0" presStyleCnt="1" custScaleX="15037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1F2946E-5D5B-42A9-876C-FC96962F8CB1}" type="presOf" srcId="{1F50CDE5-A392-4297-8001-A391907B4795}" destId="{B645E707-ABA9-413B-B09E-30706098552C}" srcOrd="0" destOrd="0" presId="urn:microsoft.com/office/officeart/2005/8/layout/vList3"/>
    <dgm:cxn modelId="{B18233AD-4AAA-4312-BE54-0C3341FBA83D}" srcId="{9886B79B-40EB-481E-92CC-501458AB2241}" destId="{1F50CDE5-A392-4297-8001-A391907B4795}" srcOrd="0" destOrd="0" parTransId="{A4544066-2982-4CE0-B7C8-F02BDFD52D1A}" sibTransId="{E2EE13E7-7D9D-4752-B3DE-E46443E4AD30}"/>
    <dgm:cxn modelId="{6FBFE25C-5FC6-402B-BFA5-81FF2CFA1603}" type="presOf" srcId="{9886B79B-40EB-481E-92CC-501458AB2241}" destId="{5BB01D90-F27A-4D46-9E11-280FE7403049}" srcOrd="0" destOrd="0" presId="urn:microsoft.com/office/officeart/2005/8/layout/vList3"/>
    <dgm:cxn modelId="{F3EFFBC1-AE43-4DF9-8F11-C83AADF0E226}" type="presParOf" srcId="{5BB01D90-F27A-4D46-9E11-280FE7403049}" destId="{35FFE145-0423-49FD-AE5C-046E05CFB1A3}" srcOrd="0" destOrd="0" presId="urn:microsoft.com/office/officeart/2005/8/layout/vList3"/>
    <dgm:cxn modelId="{41DFED7E-29E1-42FF-B57C-56AA8809BEC2}" type="presParOf" srcId="{35FFE145-0423-49FD-AE5C-046E05CFB1A3}" destId="{513BFF68-8C20-438B-98C1-85E3B98C3AF2}" srcOrd="0" destOrd="0" presId="urn:microsoft.com/office/officeart/2005/8/layout/vList3"/>
    <dgm:cxn modelId="{68D91EB1-C192-4AC1-ADDD-BA12D6264DE3}" type="presParOf" srcId="{35FFE145-0423-49FD-AE5C-046E05CFB1A3}" destId="{B645E707-ABA9-413B-B09E-30706098552C}" srcOrd="1" destOrd="0" presId="urn:microsoft.com/office/officeart/2005/8/layout/vList3"/>
  </dgm:cxnLst>
  <dgm:bg/>
  <dgm:whole/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F156BE11-57EF-4BF6-BC62-6E4CF1203642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99BF0C6-A22B-46C7-872D-185F4C837445}">
      <dgm:prSet phldrT="[Текст]"/>
      <dgm:spPr/>
      <dgm:t>
        <a:bodyPr/>
        <a:lstStyle/>
        <a:p>
          <a:r>
            <a:rPr lang="ru-RU" dirty="0" smtClean="0"/>
            <a:t>1</a:t>
          </a:r>
          <a:endParaRPr lang="ru-RU" dirty="0"/>
        </a:p>
      </dgm:t>
    </dgm:pt>
    <dgm:pt modelId="{61DDD3EE-5457-40FB-8CDA-C68F44FFD44E}" type="parTrans" cxnId="{B9258D95-8BE2-4803-AA57-41C2A9E18FE7}">
      <dgm:prSet/>
      <dgm:spPr/>
      <dgm:t>
        <a:bodyPr/>
        <a:lstStyle/>
        <a:p>
          <a:endParaRPr lang="ru-RU"/>
        </a:p>
      </dgm:t>
    </dgm:pt>
    <dgm:pt modelId="{35D4AD78-796C-471C-9271-6C70D7D4BAB9}" type="sibTrans" cxnId="{B9258D95-8BE2-4803-AA57-41C2A9E18FE7}">
      <dgm:prSet/>
      <dgm:spPr/>
      <dgm:t>
        <a:bodyPr/>
        <a:lstStyle/>
        <a:p>
          <a:endParaRPr lang="ru-RU"/>
        </a:p>
      </dgm:t>
    </dgm:pt>
    <dgm:pt modelId="{12BA14C3-EA0D-4A44-8314-0C4BC5FF36A8}">
      <dgm:prSet phldrT="[Текст]"/>
      <dgm:spPr/>
      <dgm:t>
        <a:bodyPr/>
        <a:lstStyle/>
        <a:p>
          <a:r>
            <a:rPr lang="ru-RU" dirty="0" smtClean="0"/>
            <a:t>2</a:t>
          </a:r>
          <a:endParaRPr lang="ru-RU" dirty="0"/>
        </a:p>
      </dgm:t>
    </dgm:pt>
    <dgm:pt modelId="{F12D954B-1D4E-4EB8-9F9A-8FF194D81CFA}" type="parTrans" cxnId="{AB9C9B57-B73B-43E3-8300-8A3268C3CAE9}">
      <dgm:prSet/>
      <dgm:spPr/>
      <dgm:t>
        <a:bodyPr/>
        <a:lstStyle/>
        <a:p>
          <a:endParaRPr lang="ru-RU"/>
        </a:p>
      </dgm:t>
    </dgm:pt>
    <dgm:pt modelId="{B06398DD-E4BB-444D-8DA2-E3B5FD137BE1}" type="sibTrans" cxnId="{AB9C9B57-B73B-43E3-8300-8A3268C3CAE9}">
      <dgm:prSet/>
      <dgm:spPr/>
      <dgm:t>
        <a:bodyPr/>
        <a:lstStyle/>
        <a:p>
          <a:endParaRPr lang="ru-RU"/>
        </a:p>
      </dgm:t>
    </dgm:pt>
    <dgm:pt modelId="{27F79D6A-2D71-4A35-B061-4E1A6E268BA8}">
      <dgm:prSet phldrT="[Текст]" custT="1"/>
      <dgm:spPr/>
      <dgm:t>
        <a:bodyPr/>
        <a:lstStyle/>
        <a:p>
          <a:pPr marL="0" marR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200" b="1" dirty="0" smtClean="0">
              <a:latin typeface="Liberation Serif" pitchFamily="18" charset="0"/>
              <a:ea typeface="Liberation Serif" pitchFamily="18" charset="0"/>
              <a:cs typeface="Liberation Serif" pitchFamily="18" charset="0"/>
            </a:rPr>
            <a:t>Подпрограмма «Развитие системы общего    образования в Шалинском муниципальном округе до 2030 года»</a:t>
          </a:r>
          <a:endParaRPr lang="ru-RU" sz="1200" b="1" dirty="0">
            <a:latin typeface="Liberation Serif" pitchFamily="18" charset="0"/>
            <a:ea typeface="Liberation Serif" pitchFamily="18" charset="0"/>
            <a:cs typeface="Liberation Serif" pitchFamily="18" charset="0"/>
          </a:endParaRPr>
        </a:p>
      </dgm:t>
    </dgm:pt>
    <dgm:pt modelId="{33EF7E8D-3C78-4132-ACE2-FB2CA68F7ACA}" type="parTrans" cxnId="{A68F0C33-DDB1-4BE1-80CE-FF0119B94093}">
      <dgm:prSet/>
      <dgm:spPr/>
      <dgm:t>
        <a:bodyPr/>
        <a:lstStyle/>
        <a:p>
          <a:endParaRPr lang="ru-RU"/>
        </a:p>
      </dgm:t>
    </dgm:pt>
    <dgm:pt modelId="{A79B5996-7FFB-4211-9DFB-7D69C08755E9}" type="sibTrans" cxnId="{A68F0C33-DDB1-4BE1-80CE-FF0119B94093}">
      <dgm:prSet/>
      <dgm:spPr/>
      <dgm:t>
        <a:bodyPr/>
        <a:lstStyle/>
        <a:p>
          <a:endParaRPr lang="ru-RU"/>
        </a:p>
      </dgm:t>
    </dgm:pt>
    <dgm:pt modelId="{0722761E-EA03-4244-A79C-0E1AD01F733A}">
      <dgm:prSet phldrT="[Текст]"/>
      <dgm:spPr/>
      <dgm:t>
        <a:bodyPr/>
        <a:lstStyle/>
        <a:p>
          <a:r>
            <a:rPr lang="ru-RU" dirty="0" smtClean="0"/>
            <a:t>3</a:t>
          </a:r>
          <a:endParaRPr lang="ru-RU" dirty="0"/>
        </a:p>
      </dgm:t>
    </dgm:pt>
    <dgm:pt modelId="{825935F1-9220-4A57-A8E7-EA262D2AC1CB}" type="parTrans" cxnId="{EBBAA49C-2E67-4DB0-8982-46AD6635F75D}">
      <dgm:prSet/>
      <dgm:spPr/>
      <dgm:t>
        <a:bodyPr/>
        <a:lstStyle/>
        <a:p>
          <a:endParaRPr lang="ru-RU"/>
        </a:p>
      </dgm:t>
    </dgm:pt>
    <dgm:pt modelId="{045AFA44-7B45-4FA0-8280-C501757594B7}" type="sibTrans" cxnId="{EBBAA49C-2E67-4DB0-8982-46AD6635F75D}">
      <dgm:prSet/>
      <dgm:spPr/>
      <dgm:t>
        <a:bodyPr/>
        <a:lstStyle/>
        <a:p>
          <a:endParaRPr lang="ru-RU"/>
        </a:p>
      </dgm:t>
    </dgm:pt>
    <dgm:pt modelId="{3FDA602E-16FF-4178-8153-17F42E8740D1}">
      <dgm:prSet phldrT="[Текст]" custT="1"/>
      <dgm:spPr/>
      <dgm:t>
        <a:bodyPr/>
        <a:lstStyle/>
        <a:p>
          <a:pPr algn="l"/>
          <a:r>
            <a:rPr lang="ru-RU" sz="1200" b="1" dirty="0" smtClean="0">
              <a:latin typeface="Liberation Serif" pitchFamily="18" charset="0"/>
              <a:ea typeface="Liberation Serif" pitchFamily="18" charset="0"/>
              <a:cs typeface="Liberation Serif" pitchFamily="18" charset="0"/>
            </a:rPr>
            <a:t>Подпрограмма «Развитие системы дополнительного образования, отдыха и оздоровления детей в Шалинском муниципальном округе до 2030 года»</a:t>
          </a:r>
          <a:endParaRPr lang="ru-RU" sz="1200" b="1" dirty="0">
            <a:latin typeface="Liberation Serif" pitchFamily="18" charset="0"/>
            <a:ea typeface="Liberation Serif" pitchFamily="18" charset="0"/>
            <a:cs typeface="Liberation Serif" pitchFamily="18" charset="0"/>
          </a:endParaRPr>
        </a:p>
      </dgm:t>
    </dgm:pt>
    <dgm:pt modelId="{361810FE-4B7E-4E38-8C3A-6EA185E89D3D}" type="parTrans" cxnId="{6A4CE323-BF60-4A49-BB41-3493C2A64CFC}">
      <dgm:prSet/>
      <dgm:spPr/>
      <dgm:t>
        <a:bodyPr/>
        <a:lstStyle/>
        <a:p>
          <a:endParaRPr lang="ru-RU"/>
        </a:p>
      </dgm:t>
    </dgm:pt>
    <dgm:pt modelId="{BE0C0A05-836C-48E1-AE94-0137FD4A1314}" type="sibTrans" cxnId="{6A4CE323-BF60-4A49-BB41-3493C2A64CFC}">
      <dgm:prSet/>
      <dgm:spPr/>
      <dgm:t>
        <a:bodyPr/>
        <a:lstStyle/>
        <a:p>
          <a:endParaRPr lang="ru-RU"/>
        </a:p>
      </dgm:t>
    </dgm:pt>
    <dgm:pt modelId="{B1EBA316-B001-4508-9929-EF13A900457C}">
      <dgm:prSet phldrT="[Текст]" custT="1"/>
      <dgm:spPr/>
      <dgm:t>
        <a:bodyPr/>
        <a:lstStyle/>
        <a:p>
          <a:pPr algn="ctr"/>
          <a:r>
            <a:rPr lang="ru-RU" sz="1200" b="1" dirty="0" smtClean="0">
              <a:solidFill>
                <a:srgbClr val="7030A0"/>
              </a:solidFill>
              <a:latin typeface="Liberation Serif" pitchFamily="18" charset="0"/>
              <a:ea typeface="Liberation Serif" pitchFamily="18" charset="0"/>
              <a:cs typeface="Liberation Serif" pitchFamily="18" charset="0"/>
            </a:rPr>
            <a:t>Исполнено -  257 295 825,13 руб.</a:t>
          </a:r>
          <a:endParaRPr lang="ru-RU" sz="1200" b="1" dirty="0">
            <a:solidFill>
              <a:srgbClr val="7030A0"/>
            </a:solidFill>
            <a:latin typeface="Liberation Serif" pitchFamily="18" charset="0"/>
            <a:ea typeface="Liberation Serif" pitchFamily="18" charset="0"/>
            <a:cs typeface="Liberation Serif" pitchFamily="18" charset="0"/>
          </a:endParaRPr>
        </a:p>
      </dgm:t>
    </dgm:pt>
    <dgm:pt modelId="{ED12A23F-6BD6-4FF8-8B73-CDC45C90F961}" type="parTrans" cxnId="{65F96BF7-D7BA-490D-997F-F90E4845388D}">
      <dgm:prSet/>
      <dgm:spPr/>
      <dgm:t>
        <a:bodyPr/>
        <a:lstStyle/>
        <a:p>
          <a:endParaRPr lang="ru-RU"/>
        </a:p>
      </dgm:t>
    </dgm:pt>
    <dgm:pt modelId="{E63E5FE2-0335-455F-8415-9FDFD219BD57}" type="sibTrans" cxnId="{65F96BF7-D7BA-490D-997F-F90E4845388D}">
      <dgm:prSet/>
      <dgm:spPr/>
      <dgm:t>
        <a:bodyPr/>
        <a:lstStyle/>
        <a:p>
          <a:endParaRPr lang="ru-RU"/>
        </a:p>
      </dgm:t>
    </dgm:pt>
    <dgm:pt modelId="{927675B6-539F-444F-A874-0A9024E9E676}">
      <dgm:prSet custT="1"/>
      <dgm:spPr/>
      <dgm:t>
        <a:bodyPr/>
        <a:lstStyle/>
        <a:p>
          <a:pPr marL="114300" indent="0" algn="ctr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ru-RU" sz="1200" b="1" dirty="0" smtClean="0">
              <a:solidFill>
                <a:srgbClr val="7030A0"/>
              </a:solidFill>
              <a:latin typeface="Liberation Serif" pitchFamily="18" charset="0"/>
              <a:ea typeface="Liberation Serif" pitchFamily="18" charset="0"/>
              <a:cs typeface="Liberation Serif" pitchFamily="18" charset="0"/>
            </a:rPr>
            <a:t>Исполнено – 547 784 558,19 руб.</a:t>
          </a:r>
          <a:endParaRPr lang="ru-RU" sz="1200" b="1" dirty="0">
            <a:solidFill>
              <a:srgbClr val="7030A0"/>
            </a:solidFill>
            <a:latin typeface="Liberation Serif" pitchFamily="18" charset="0"/>
            <a:ea typeface="Liberation Serif" pitchFamily="18" charset="0"/>
            <a:cs typeface="Liberation Serif" pitchFamily="18" charset="0"/>
          </a:endParaRPr>
        </a:p>
      </dgm:t>
    </dgm:pt>
    <dgm:pt modelId="{3A180DCF-3605-4914-9280-7FD4EACFD837}" type="parTrans" cxnId="{C5A79B9E-D76D-456F-8244-CF1E2D9E7A58}">
      <dgm:prSet/>
      <dgm:spPr/>
      <dgm:t>
        <a:bodyPr/>
        <a:lstStyle/>
        <a:p>
          <a:endParaRPr lang="ru-RU"/>
        </a:p>
      </dgm:t>
    </dgm:pt>
    <dgm:pt modelId="{2B91B58D-1CC7-40E9-9D9E-953BADC8D6A4}" type="sibTrans" cxnId="{C5A79B9E-D76D-456F-8244-CF1E2D9E7A58}">
      <dgm:prSet/>
      <dgm:spPr/>
      <dgm:t>
        <a:bodyPr/>
        <a:lstStyle/>
        <a:p>
          <a:endParaRPr lang="ru-RU"/>
        </a:p>
      </dgm:t>
    </dgm:pt>
    <dgm:pt modelId="{5C199BA9-918A-4D53-9482-BB6A4812A2CA}">
      <dgm:prSet phldrT="[Текст]" custT="1"/>
      <dgm:spPr/>
      <dgm:t>
        <a:bodyPr/>
        <a:lstStyle/>
        <a:p>
          <a:pPr algn="l"/>
          <a:r>
            <a:rPr lang="ru-RU" sz="1200" b="1" dirty="0" smtClean="0">
              <a:latin typeface="Liberation Serif" pitchFamily="18" charset="0"/>
              <a:ea typeface="Liberation Serif" pitchFamily="18" charset="0"/>
              <a:cs typeface="Liberation Serif" pitchFamily="18" charset="0"/>
            </a:rPr>
            <a:t>Подпрограмма «Развитие системы дошкольного образования в Шалинском муниципальном округе до 2030 года»</a:t>
          </a:r>
          <a:endParaRPr lang="ru-RU" sz="1200" b="1" dirty="0">
            <a:latin typeface="Liberation Serif" pitchFamily="18" charset="0"/>
            <a:ea typeface="Liberation Serif" pitchFamily="18" charset="0"/>
            <a:cs typeface="Liberation Serif" pitchFamily="18" charset="0"/>
          </a:endParaRPr>
        </a:p>
      </dgm:t>
    </dgm:pt>
    <dgm:pt modelId="{E515847D-78E3-4DCB-AD95-322F80AB9EBE}" type="parTrans" cxnId="{7EE5359A-88ED-478B-A3AA-2089E9AAE1C7}">
      <dgm:prSet/>
      <dgm:spPr/>
      <dgm:t>
        <a:bodyPr/>
        <a:lstStyle/>
        <a:p>
          <a:endParaRPr lang="ru-RU"/>
        </a:p>
      </dgm:t>
    </dgm:pt>
    <dgm:pt modelId="{4DA465C6-8425-42DC-9BF3-3058D4F3955F}" type="sibTrans" cxnId="{7EE5359A-88ED-478B-A3AA-2089E9AAE1C7}">
      <dgm:prSet/>
      <dgm:spPr/>
      <dgm:t>
        <a:bodyPr/>
        <a:lstStyle/>
        <a:p>
          <a:endParaRPr lang="ru-RU"/>
        </a:p>
      </dgm:t>
    </dgm:pt>
    <dgm:pt modelId="{CE000405-FF39-4778-B1D6-9AB81653DFA9}">
      <dgm:prSet phldrT="[Текст]" custT="1"/>
      <dgm:spPr/>
      <dgm:t>
        <a:bodyPr/>
        <a:lstStyle/>
        <a:p>
          <a:pPr algn="ctr"/>
          <a:r>
            <a:rPr lang="ru-RU" sz="1200" b="1" dirty="0" smtClean="0">
              <a:solidFill>
                <a:srgbClr val="7030A0"/>
              </a:solidFill>
              <a:latin typeface="Liberation Serif" pitchFamily="18" charset="0"/>
              <a:ea typeface="Liberation Serif" pitchFamily="18" charset="0"/>
              <a:cs typeface="Liberation Serif" pitchFamily="18" charset="0"/>
            </a:rPr>
            <a:t>План  - 40 748 314,53 руб.</a:t>
          </a:r>
          <a:endParaRPr lang="ru-RU" sz="1200" b="1" dirty="0">
            <a:latin typeface="Liberation Serif" pitchFamily="18" charset="0"/>
            <a:ea typeface="Liberation Serif" pitchFamily="18" charset="0"/>
            <a:cs typeface="Liberation Serif" pitchFamily="18" charset="0"/>
          </a:endParaRPr>
        </a:p>
      </dgm:t>
    </dgm:pt>
    <dgm:pt modelId="{628330F4-9EDA-454F-A358-7029EC32F979}" type="parTrans" cxnId="{EFFB4490-66AC-48DA-ACDD-3A8066D5D0A5}">
      <dgm:prSet/>
      <dgm:spPr/>
      <dgm:t>
        <a:bodyPr/>
        <a:lstStyle/>
        <a:p>
          <a:endParaRPr lang="ru-RU"/>
        </a:p>
      </dgm:t>
    </dgm:pt>
    <dgm:pt modelId="{3AD9F5DC-9DC8-4036-934D-550AE6A908A5}" type="sibTrans" cxnId="{EFFB4490-66AC-48DA-ACDD-3A8066D5D0A5}">
      <dgm:prSet/>
      <dgm:spPr/>
      <dgm:t>
        <a:bodyPr/>
        <a:lstStyle/>
        <a:p>
          <a:endParaRPr lang="ru-RU"/>
        </a:p>
      </dgm:t>
    </dgm:pt>
    <dgm:pt modelId="{10CB85C2-CCCF-43DB-8D41-4EE9586F0D5E}">
      <dgm:prSet phldrT="[Текст]" custT="1"/>
      <dgm:spPr/>
      <dgm:t>
        <a:bodyPr/>
        <a:lstStyle/>
        <a:p>
          <a:pPr algn="ctr"/>
          <a:r>
            <a:rPr lang="ru-RU" sz="1200" b="1" dirty="0" smtClean="0">
              <a:solidFill>
                <a:srgbClr val="7030A0"/>
              </a:solidFill>
              <a:latin typeface="Liberation Serif" pitchFamily="18" charset="0"/>
              <a:ea typeface="Liberation Serif" pitchFamily="18" charset="0"/>
              <a:cs typeface="Liberation Serif" pitchFamily="18" charset="0"/>
            </a:rPr>
            <a:t>План  - 257 295 825,13 руб.</a:t>
          </a:r>
          <a:endParaRPr lang="ru-RU" sz="1200" b="1" dirty="0">
            <a:latin typeface="Liberation Serif" pitchFamily="18" charset="0"/>
            <a:ea typeface="Liberation Serif" pitchFamily="18" charset="0"/>
            <a:cs typeface="Liberation Serif" pitchFamily="18" charset="0"/>
          </a:endParaRPr>
        </a:p>
      </dgm:t>
    </dgm:pt>
    <dgm:pt modelId="{972AA7DE-8774-458D-AC37-F862E44AA910}" type="parTrans" cxnId="{EBE32BD9-374A-4B2C-92AA-CB496C80ADC3}">
      <dgm:prSet/>
      <dgm:spPr/>
      <dgm:t>
        <a:bodyPr/>
        <a:lstStyle/>
        <a:p>
          <a:endParaRPr lang="ru-RU"/>
        </a:p>
      </dgm:t>
    </dgm:pt>
    <dgm:pt modelId="{8C65AC17-1960-4DFD-B6DE-B6F669FDF547}" type="sibTrans" cxnId="{EBE32BD9-374A-4B2C-92AA-CB496C80ADC3}">
      <dgm:prSet/>
      <dgm:spPr/>
      <dgm:t>
        <a:bodyPr/>
        <a:lstStyle/>
        <a:p>
          <a:endParaRPr lang="ru-RU"/>
        </a:p>
      </dgm:t>
    </dgm:pt>
    <dgm:pt modelId="{E3515FC2-21E5-44D3-A19C-91E145CDD185}">
      <dgm:prSet phldrT="[Текст]" custT="1"/>
      <dgm:spPr/>
      <dgm:t>
        <a:bodyPr/>
        <a:lstStyle/>
        <a:p>
          <a:pPr marL="114300" indent="0" algn="ctr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ru-RU" sz="1200" b="1" dirty="0" smtClean="0">
              <a:solidFill>
                <a:srgbClr val="7030A0"/>
              </a:solidFill>
              <a:latin typeface="Liberation Serif" pitchFamily="18" charset="0"/>
              <a:ea typeface="Liberation Serif" pitchFamily="18" charset="0"/>
              <a:cs typeface="Liberation Serif" pitchFamily="18" charset="0"/>
            </a:rPr>
            <a:t>План  - 548 866 691,23 руб.</a:t>
          </a:r>
          <a:endParaRPr lang="ru-RU" sz="1200" b="1" dirty="0">
            <a:latin typeface="Liberation Serif" pitchFamily="18" charset="0"/>
            <a:ea typeface="Liberation Serif" pitchFamily="18" charset="0"/>
            <a:cs typeface="Liberation Serif" pitchFamily="18" charset="0"/>
          </a:endParaRPr>
        </a:p>
      </dgm:t>
    </dgm:pt>
    <dgm:pt modelId="{660AB85D-FC7C-40C6-9C62-5E02F286EDD3}" type="parTrans" cxnId="{C28ED783-0DB6-4687-8D35-3545D471BFCC}">
      <dgm:prSet/>
      <dgm:spPr/>
      <dgm:t>
        <a:bodyPr/>
        <a:lstStyle/>
        <a:p>
          <a:endParaRPr lang="ru-RU"/>
        </a:p>
      </dgm:t>
    </dgm:pt>
    <dgm:pt modelId="{A56DDAA0-EDAE-474C-A474-2AD2D277DCD6}" type="sibTrans" cxnId="{C28ED783-0DB6-4687-8D35-3545D471BFCC}">
      <dgm:prSet/>
      <dgm:spPr/>
      <dgm:t>
        <a:bodyPr/>
        <a:lstStyle/>
        <a:p>
          <a:endParaRPr lang="ru-RU"/>
        </a:p>
      </dgm:t>
    </dgm:pt>
    <dgm:pt modelId="{2768B077-8C52-409A-A88F-19EFB5F808CA}">
      <dgm:prSet phldrT="[Текст]"/>
      <dgm:spPr/>
      <dgm:t>
        <a:bodyPr/>
        <a:lstStyle/>
        <a:p>
          <a:r>
            <a:rPr lang="ru-RU" dirty="0" smtClean="0"/>
            <a:t>4</a:t>
          </a:r>
          <a:endParaRPr lang="ru-RU" dirty="0"/>
        </a:p>
      </dgm:t>
    </dgm:pt>
    <dgm:pt modelId="{AECADF03-D9B5-423D-BC5F-B99684376A05}" type="parTrans" cxnId="{FD2191BE-5F59-4717-9F8B-051F4CFC918E}">
      <dgm:prSet/>
      <dgm:spPr/>
      <dgm:t>
        <a:bodyPr/>
        <a:lstStyle/>
        <a:p>
          <a:endParaRPr lang="ru-RU"/>
        </a:p>
      </dgm:t>
    </dgm:pt>
    <dgm:pt modelId="{30FC3A8F-38A8-4077-AAE3-022433678B4F}" type="sibTrans" cxnId="{FD2191BE-5F59-4717-9F8B-051F4CFC918E}">
      <dgm:prSet/>
      <dgm:spPr/>
      <dgm:t>
        <a:bodyPr/>
        <a:lstStyle/>
        <a:p>
          <a:endParaRPr lang="ru-RU"/>
        </a:p>
      </dgm:t>
    </dgm:pt>
    <dgm:pt modelId="{09AAE0D2-5EA6-4A25-B8F5-CD7190F7609B}">
      <dgm:prSet custT="1"/>
      <dgm:spPr/>
      <dgm:t>
        <a:bodyPr/>
        <a:lstStyle/>
        <a:p>
          <a:pPr algn="l"/>
          <a:r>
            <a:rPr lang="ru-RU" sz="1200" b="1" dirty="0" smtClean="0">
              <a:latin typeface="Liberation Serif" pitchFamily="18" charset="0"/>
              <a:ea typeface="Liberation Serif" pitchFamily="18" charset="0"/>
              <a:cs typeface="Liberation Serif" pitchFamily="18" charset="0"/>
            </a:rPr>
            <a:t>Подпрограмма «Обеспечение реализации муниципальной программы «Развитие системы образования в Шалинском муниципальном округе до 2030 года»»</a:t>
          </a:r>
          <a:endParaRPr lang="ru-RU" sz="1200" b="1" dirty="0">
            <a:latin typeface="Liberation Serif" pitchFamily="18" charset="0"/>
            <a:ea typeface="Liberation Serif" pitchFamily="18" charset="0"/>
            <a:cs typeface="Liberation Serif" pitchFamily="18" charset="0"/>
          </a:endParaRPr>
        </a:p>
      </dgm:t>
    </dgm:pt>
    <dgm:pt modelId="{09AEA5D4-E390-4D09-BC5F-B073CF492B18}" type="parTrans" cxnId="{55203385-EE20-453E-84EC-967DB10CA111}">
      <dgm:prSet/>
      <dgm:spPr/>
      <dgm:t>
        <a:bodyPr/>
        <a:lstStyle/>
        <a:p>
          <a:endParaRPr lang="ru-RU"/>
        </a:p>
      </dgm:t>
    </dgm:pt>
    <dgm:pt modelId="{1E6F4441-704E-4D0A-B12A-B1E3A5FE5CC8}" type="sibTrans" cxnId="{55203385-EE20-453E-84EC-967DB10CA111}">
      <dgm:prSet/>
      <dgm:spPr/>
      <dgm:t>
        <a:bodyPr/>
        <a:lstStyle/>
        <a:p>
          <a:endParaRPr lang="ru-RU"/>
        </a:p>
      </dgm:t>
    </dgm:pt>
    <dgm:pt modelId="{7F2246A8-777D-4D7F-AD0D-4EEF2A15F990}">
      <dgm:prSet custT="1"/>
      <dgm:spPr/>
      <dgm:t>
        <a:bodyPr/>
        <a:lstStyle/>
        <a:p>
          <a:pPr algn="ctr"/>
          <a:r>
            <a:rPr lang="ru-RU" sz="1200" b="1" dirty="0" smtClean="0">
              <a:solidFill>
                <a:srgbClr val="7030A0"/>
              </a:solidFill>
              <a:latin typeface="Liberation Serif" pitchFamily="18" charset="0"/>
              <a:ea typeface="Liberation Serif" pitchFamily="18" charset="0"/>
              <a:cs typeface="Liberation Serif" pitchFamily="18" charset="0"/>
            </a:rPr>
            <a:t>План  - 13 687 121,62 руб.</a:t>
          </a:r>
          <a:endParaRPr lang="ru-RU" sz="1200" b="1" dirty="0">
            <a:latin typeface="Liberation Serif" pitchFamily="18" charset="0"/>
            <a:ea typeface="Liberation Serif" pitchFamily="18" charset="0"/>
            <a:cs typeface="Liberation Serif" pitchFamily="18" charset="0"/>
          </a:endParaRPr>
        </a:p>
      </dgm:t>
    </dgm:pt>
    <dgm:pt modelId="{0B32C60A-5C88-4DDF-8AFC-22374EE10ACD}" type="parTrans" cxnId="{14EB78A3-E3CE-45BD-9EBE-A695232657A9}">
      <dgm:prSet/>
      <dgm:spPr/>
      <dgm:t>
        <a:bodyPr/>
        <a:lstStyle/>
        <a:p>
          <a:endParaRPr lang="ru-RU"/>
        </a:p>
      </dgm:t>
    </dgm:pt>
    <dgm:pt modelId="{442BF7FE-C044-4BB5-9163-D51E47BF7E01}" type="sibTrans" cxnId="{14EB78A3-E3CE-45BD-9EBE-A695232657A9}">
      <dgm:prSet/>
      <dgm:spPr/>
      <dgm:t>
        <a:bodyPr/>
        <a:lstStyle/>
        <a:p>
          <a:endParaRPr lang="ru-RU"/>
        </a:p>
      </dgm:t>
    </dgm:pt>
    <dgm:pt modelId="{041ABFC9-87D7-40EE-8C2F-D64F7CC0F4D6}">
      <dgm:prSet custT="1"/>
      <dgm:spPr/>
      <dgm:t>
        <a:bodyPr/>
        <a:lstStyle/>
        <a:p>
          <a:pPr algn="ctr"/>
          <a:r>
            <a:rPr lang="ru-RU" sz="1200" b="1" dirty="0" smtClean="0">
              <a:solidFill>
                <a:srgbClr val="7030A0"/>
              </a:solidFill>
              <a:latin typeface="Liberation Serif" pitchFamily="18" charset="0"/>
              <a:ea typeface="Liberation Serif" pitchFamily="18" charset="0"/>
              <a:cs typeface="Liberation Serif" pitchFamily="18" charset="0"/>
            </a:rPr>
            <a:t>Исполнено – 13 601 278,05 руб.</a:t>
          </a:r>
          <a:endParaRPr lang="ru-RU" sz="1200" b="1" dirty="0">
            <a:latin typeface="Liberation Serif" pitchFamily="18" charset="0"/>
            <a:ea typeface="Liberation Serif" pitchFamily="18" charset="0"/>
            <a:cs typeface="Liberation Serif" pitchFamily="18" charset="0"/>
          </a:endParaRPr>
        </a:p>
      </dgm:t>
    </dgm:pt>
    <dgm:pt modelId="{32A09FD5-08B3-4857-91B0-8CDB8DA28644}" type="parTrans" cxnId="{EEFAB0B4-5EC0-4F7F-8445-5EA480A33C04}">
      <dgm:prSet/>
      <dgm:spPr/>
      <dgm:t>
        <a:bodyPr/>
        <a:lstStyle/>
        <a:p>
          <a:endParaRPr lang="ru-RU"/>
        </a:p>
      </dgm:t>
    </dgm:pt>
    <dgm:pt modelId="{2E1D0949-E8E6-48B8-89B9-C920B5878799}" type="sibTrans" cxnId="{EEFAB0B4-5EC0-4F7F-8445-5EA480A33C04}">
      <dgm:prSet/>
      <dgm:spPr/>
      <dgm:t>
        <a:bodyPr/>
        <a:lstStyle/>
        <a:p>
          <a:endParaRPr lang="ru-RU"/>
        </a:p>
      </dgm:t>
    </dgm:pt>
    <dgm:pt modelId="{D1DFED82-E1B8-4856-9EEA-D9FB9E60DA39}">
      <dgm:prSet custT="1"/>
      <dgm:spPr/>
      <dgm:t>
        <a:bodyPr/>
        <a:lstStyle/>
        <a:p>
          <a:pPr algn="ctr"/>
          <a:r>
            <a:rPr lang="ru-RU" sz="1200" b="1" dirty="0" smtClean="0">
              <a:solidFill>
                <a:srgbClr val="7030A0"/>
              </a:solidFill>
              <a:latin typeface="Liberation Serif" pitchFamily="18" charset="0"/>
              <a:ea typeface="Liberation Serif" pitchFamily="18" charset="0"/>
              <a:cs typeface="Liberation Serif" pitchFamily="18" charset="0"/>
            </a:rPr>
            <a:t>Исполнено – 37 382 158,00 руб.</a:t>
          </a:r>
          <a:endParaRPr lang="ru-RU" sz="1200" b="1" dirty="0">
            <a:latin typeface="Liberation Serif" pitchFamily="18" charset="0"/>
            <a:ea typeface="Liberation Serif" pitchFamily="18" charset="0"/>
            <a:cs typeface="Liberation Serif" pitchFamily="18" charset="0"/>
          </a:endParaRPr>
        </a:p>
      </dgm:t>
    </dgm:pt>
    <dgm:pt modelId="{65F2F76F-5CB9-4828-92A4-B2E8D748B519}" type="sibTrans" cxnId="{0F196B1C-B4A9-40BE-AB44-085DF9044E04}">
      <dgm:prSet/>
      <dgm:spPr/>
      <dgm:t>
        <a:bodyPr/>
        <a:lstStyle/>
        <a:p>
          <a:endParaRPr lang="ru-RU"/>
        </a:p>
      </dgm:t>
    </dgm:pt>
    <dgm:pt modelId="{A99D42B0-98F4-40AC-89CD-7547F00EACF8}" type="parTrans" cxnId="{0F196B1C-B4A9-40BE-AB44-085DF9044E04}">
      <dgm:prSet/>
      <dgm:spPr/>
      <dgm:t>
        <a:bodyPr/>
        <a:lstStyle/>
        <a:p>
          <a:endParaRPr lang="ru-RU"/>
        </a:p>
      </dgm:t>
    </dgm:pt>
    <dgm:pt modelId="{16C6D9E1-A038-4EE1-B037-B0CE1158D859}" type="pres">
      <dgm:prSet presAssocID="{F156BE11-57EF-4BF6-BC62-6E4CF1203642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7CCD3E0-E343-4685-A064-67699EDCEA34}" type="pres">
      <dgm:prSet presAssocID="{799BF0C6-A22B-46C7-872D-185F4C837445}" presName="composite" presStyleCnt="0"/>
      <dgm:spPr/>
    </dgm:pt>
    <dgm:pt modelId="{5D1CCD4E-635D-45CD-B6CE-B84BE75E48D4}" type="pres">
      <dgm:prSet presAssocID="{799BF0C6-A22B-46C7-872D-185F4C837445}" presName="parentText" presStyleLbl="align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C7E6BC2-4A07-4594-AF9F-F0F7F44E757A}" type="pres">
      <dgm:prSet presAssocID="{799BF0C6-A22B-46C7-872D-185F4C837445}" presName="descendantText" presStyleLbl="alignAcc1" presStyleIdx="0" presStyleCnt="4" custScaleY="15064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C7402D7-B6D8-43FC-97B5-7E7DF8E0FBB1}" type="pres">
      <dgm:prSet presAssocID="{35D4AD78-796C-471C-9271-6C70D7D4BAB9}" presName="sp" presStyleCnt="0"/>
      <dgm:spPr/>
    </dgm:pt>
    <dgm:pt modelId="{9D8B48E7-1D8D-4D01-9F44-D3F8F209B058}" type="pres">
      <dgm:prSet presAssocID="{12BA14C3-EA0D-4A44-8314-0C4BC5FF36A8}" presName="composite" presStyleCnt="0"/>
      <dgm:spPr/>
    </dgm:pt>
    <dgm:pt modelId="{5BC657F8-22C0-43AF-925D-A932C2A250F8}" type="pres">
      <dgm:prSet presAssocID="{12BA14C3-EA0D-4A44-8314-0C4BC5FF36A8}" presName="parentText" presStyleLbl="align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90380E9-8207-4643-A13E-179554CD6251}" type="pres">
      <dgm:prSet presAssocID="{12BA14C3-EA0D-4A44-8314-0C4BC5FF36A8}" presName="descendantText" presStyleLbl="alignAcc1" presStyleIdx="1" presStyleCnt="4" custScaleY="13171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1BDB701-E63A-4FBA-AB79-FFA4F8CEFC21}" type="pres">
      <dgm:prSet presAssocID="{B06398DD-E4BB-444D-8DA2-E3B5FD137BE1}" presName="sp" presStyleCnt="0"/>
      <dgm:spPr/>
    </dgm:pt>
    <dgm:pt modelId="{1B030AF8-44DE-48A9-9E9D-F1F1B09CE977}" type="pres">
      <dgm:prSet presAssocID="{0722761E-EA03-4244-A79C-0E1AD01F733A}" presName="composite" presStyleCnt="0"/>
      <dgm:spPr/>
    </dgm:pt>
    <dgm:pt modelId="{10E4ACE5-1570-45C7-809A-E373011844F2}" type="pres">
      <dgm:prSet presAssocID="{0722761E-EA03-4244-A79C-0E1AD01F733A}" presName="parentText" presStyleLbl="align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C81AF30-EF60-4CB8-B5FE-C20788B88A4D}" type="pres">
      <dgm:prSet presAssocID="{0722761E-EA03-4244-A79C-0E1AD01F733A}" presName="descendantText" presStyleLbl="alignAcc1" presStyleIdx="2" presStyleCnt="4" custScaleY="19532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3C56501-2FB8-42A1-B8D4-31D35AB73BB0}" type="pres">
      <dgm:prSet presAssocID="{045AFA44-7B45-4FA0-8280-C501757594B7}" presName="sp" presStyleCnt="0"/>
      <dgm:spPr/>
    </dgm:pt>
    <dgm:pt modelId="{5252AF66-3A56-435E-AFE1-C4FDE18635CB}" type="pres">
      <dgm:prSet presAssocID="{2768B077-8C52-409A-A88F-19EFB5F808CA}" presName="composite" presStyleCnt="0"/>
      <dgm:spPr/>
    </dgm:pt>
    <dgm:pt modelId="{680F336C-E2A1-41A9-A893-B35B5C8DDE7D}" type="pres">
      <dgm:prSet presAssocID="{2768B077-8C52-409A-A88F-19EFB5F808CA}" presName="parentText" presStyleLbl="align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BBF2DCA-C0F8-44DC-8251-30D2C1A43DD6}" type="pres">
      <dgm:prSet presAssocID="{2768B077-8C52-409A-A88F-19EFB5F808CA}" presName="descendantText" presStyleLbl="alignAcc1" presStyleIdx="3" presStyleCnt="4" custScaleY="156401" custLinFactNeighborX="-822" custLinFactNeighborY="2925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B9C9B57-B73B-43E3-8300-8A3268C3CAE9}" srcId="{F156BE11-57EF-4BF6-BC62-6E4CF1203642}" destId="{12BA14C3-EA0D-4A44-8314-0C4BC5FF36A8}" srcOrd="1" destOrd="0" parTransId="{F12D954B-1D4E-4EB8-9F9A-8FF194D81CFA}" sibTransId="{B06398DD-E4BB-444D-8DA2-E3B5FD137BE1}"/>
    <dgm:cxn modelId="{11D91017-A5E3-421D-A7F2-E10133480E78}" type="presOf" srcId="{12BA14C3-EA0D-4A44-8314-0C4BC5FF36A8}" destId="{5BC657F8-22C0-43AF-925D-A932C2A250F8}" srcOrd="0" destOrd="0" presId="urn:microsoft.com/office/officeart/2005/8/layout/chevron2"/>
    <dgm:cxn modelId="{88143747-352E-4AF9-B08B-62D58C9D9A11}" type="presOf" srcId="{F156BE11-57EF-4BF6-BC62-6E4CF1203642}" destId="{16C6D9E1-A038-4EE1-B037-B0CE1158D859}" srcOrd="0" destOrd="0" presId="urn:microsoft.com/office/officeart/2005/8/layout/chevron2"/>
    <dgm:cxn modelId="{0F196B1C-B4A9-40BE-AB44-085DF9044E04}" srcId="{0722761E-EA03-4244-A79C-0E1AD01F733A}" destId="{D1DFED82-E1B8-4856-9EEA-D9FB9E60DA39}" srcOrd="2" destOrd="0" parTransId="{A99D42B0-98F4-40AC-89CD-7547F00EACF8}" sibTransId="{65F2F76F-5CB9-4828-92A4-B2E8D748B519}"/>
    <dgm:cxn modelId="{6E9A1352-7AA2-4255-8511-4F24357D2EDA}" type="presOf" srcId="{799BF0C6-A22B-46C7-872D-185F4C837445}" destId="{5D1CCD4E-635D-45CD-B6CE-B84BE75E48D4}" srcOrd="0" destOrd="0" presId="urn:microsoft.com/office/officeart/2005/8/layout/chevron2"/>
    <dgm:cxn modelId="{CA1381A4-FEB7-429A-A772-AD5C488BB858}" type="presOf" srcId="{27F79D6A-2D71-4A35-B061-4E1A6E268BA8}" destId="{490380E9-8207-4643-A13E-179554CD6251}" srcOrd="0" destOrd="0" presId="urn:microsoft.com/office/officeart/2005/8/layout/chevron2"/>
    <dgm:cxn modelId="{FD2191BE-5F59-4717-9F8B-051F4CFC918E}" srcId="{F156BE11-57EF-4BF6-BC62-6E4CF1203642}" destId="{2768B077-8C52-409A-A88F-19EFB5F808CA}" srcOrd="3" destOrd="0" parTransId="{AECADF03-D9B5-423D-BC5F-B99684376A05}" sibTransId="{30FC3A8F-38A8-4077-AAE3-022433678B4F}"/>
    <dgm:cxn modelId="{7C790914-3FD8-48BC-B7C3-47395A89CE90}" type="presOf" srcId="{CE000405-FF39-4778-B1D6-9AB81653DFA9}" destId="{9C81AF30-EF60-4CB8-B5FE-C20788B88A4D}" srcOrd="0" destOrd="1" presId="urn:microsoft.com/office/officeart/2005/8/layout/chevron2"/>
    <dgm:cxn modelId="{C5A79B9E-D76D-456F-8244-CF1E2D9E7A58}" srcId="{12BA14C3-EA0D-4A44-8314-0C4BC5FF36A8}" destId="{927675B6-539F-444F-A874-0A9024E9E676}" srcOrd="2" destOrd="0" parTransId="{3A180DCF-3605-4914-9280-7FD4EACFD837}" sibTransId="{2B91B58D-1CC7-40E9-9D9E-953BADC8D6A4}"/>
    <dgm:cxn modelId="{9927093F-6B4B-4672-A06F-83AA8DE4B784}" type="presOf" srcId="{7F2246A8-777D-4D7F-AD0D-4EEF2A15F990}" destId="{3BBF2DCA-C0F8-44DC-8251-30D2C1A43DD6}" srcOrd="0" destOrd="1" presId="urn:microsoft.com/office/officeart/2005/8/layout/chevron2"/>
    <dgm:cxn modelId="{A844356B-ED47-4A1D-B78B-49F5B8829A1F}" type="presOf" srcId="{E3515FC2-21E5-44D3-A19C-91E145CDD185}" destId="{490380E9-8207-4643-A13E-179554CD6251}" srcOrd="0" destOrd="1" presId="urn:microsoft.com/office/officeart/2005/8/layout/chevron2"/>
    <dgm:cxn modelId="{65F96BF7-D7BA-490D-997F-F90E4845388D}" srcId="{799BF0C6-A22B-46C7-872D-185F4C837445}" destId="{B1EBA316-B001-4508-9929-EF13A900457C}" srcOrd="2" destOrd="0" parTransId="{ED12A23F-6BD6-4FF8-8B73-CDC45C90F961}" sibTransId="{E63E5FE2-0335-455F-8415-9FDFD219BD57}"/>
    <dgm:cxn modelId="{B9FCF5FB-D648-4082-AB8E-47AB92D5963E}" type="presOf" srcId="{2768B077-8C52-409A-A88F-19EFB5F808CA}" destId="{680F336C-E2A1-41A9-A893-B35B5C8DDE7D}" srcOrd="0" destOrd="0" presId="urn:microsoft.com/office/officeart/2005/8/layout/chevron2"/>
    <dgm:cxn modelId="{14EB78A3-E3CE-45BD-9EBE-A695232657A9}" srcId="{2768B077-8C52-409A-A88F-19EFB5F808CA}" destId="{7F2246A8-777D-4D7F-AD0D-4EEF2A15F990}" srcOrd="1" destOrd="0" parTransId="{0B32C60A-5C88-4DDF-8AFC-22374EE10ACD}" sibTransId="{442BF7FE-C044-4BB5-9163-D51E47BF7E01}"/>
    <dgm:cxn modelId="{5E4991A3-4139-41A2-91C8-F927495F334C}" type="presOf" srcId="{D1DFED82-E1B8-4856-9EEA-D9FB9E60DA39}" destId="{9C81AF30-EF60-4CB8-B5FE-C20788B88A4D}" srcOrd="0" destOrd="2" presId="urn:microsoft.com/office/officeart/2005/8/layout/chevron2"/>
    <dgm:cxn modelId="{103BF6DC-B97C-4BE7-A323-141D01CE7B93}" type="presOf" srcId="{B1EBA316-B001-4508-9929-EF13A900457C}" destId="{EC7E6BC2-4A07-4594-AF9F-F0F7F44E757A}" srcOrd="0" destOrd="2" presId="urn:microsoft.com/office/officeart/2005/8/layout/chevron2"/>
    <dgm:cxn modelId="{EBE32BD9-374A-4B2C-92AA-CB496C80ADC3}" srcId="{799BF0C6-A22B-46C7-872D-185F4C837445}" destId="{10CB85C2-CCCF-43DB-8D41-4EE9586F0D5E}" srcOrd="1" destOrd="0" parTransId="{972AA7DE-8774-458D-AC37-F862E44AA910}" sibTransId="{8C65AC17-1960-4DFD-B6DE-B6F669FDF547}"/>
    <dgm:cxn modelId="{EBBAA49C-2E67-4DB0-8982-46AD6635F75D}" srcId="{F156BE11-57EF-4BF6-BC62-6E4CF1203642}" destId="{0722761E-EA03-4244-A79C-0E1AD01F733A}" srcOrd="2" destOrd="0" parTransId="{825935F1-9220-4A57-A8E7-EA262D2AC1CB}" sibTransId="{045AFA44-7B45-4FA0-8280-C501757594B7}"/>
    <dgm:cxn modelId="{9F6C55C4-B16D-41B6-8C5E-C081D0400F11}" type="presOf" srcId="{927675B6-539F-444F-A874-0A9024E9E676}" destId="{490380E9-8207-4643-A13E-179554CD6251}" srcOrd="0" destOrd="2" presId="urn:microsoft.com/office/officeart/2005/8/layout/chevron2"/>
    <dgm:cxn modelId="{6A4CE323-BF60-4A49-BB41-3493C2A64CFC}" srcId="{0722761E-EA03-4244-A79C-0E1AD01F733A}" destId="{3FDA602E-16FF-4178-8153-17F42E8740D1}" srcOrd="0" destOrd="0" parTransId="{361810FE-4B7E-4E38-8C3A-6EA185E89D3D}" sibTransId="{BE0C0A05-836C-48E1-AE94-0137FD4A1314}"/>
    <dgm:cxn modelId="{0922E5BF-1498-4D92-8993-8F76E606DE0B}" type="presOf" srcId="{5C199BA9-918A-4D53-9482-BB6A4812A2CA}" destId="{EC7E6BC2-4A07-4594-AF9F-F0F7F44E757A}" srcOrd="0" destOrd="0" presId="urn:microsoft.com/office/officeart/2005/8/layout/chevron2"/>
    <dgm:cxn modelId="{246A7B02-D4DC-43EE-A1AE-B953980CB61F}" type="presOf" srcId="{09AAE0D2-5EA6-4A25-B8F5-CD7190F7609B}" destId="{3BBF2DCA-C0F8-44DC-8251-30D2C1A43DD6}" srcOrd="0" destOrd="0" presId="urn:microsoft.com/office/officeart/2005/8/layout/chevron2"/>
    <dgm:cxn modelId="{F0B6948C-9D65-4BB0-8E35-FDCDCD0216B0}" type="presOf" srcId="{0722761E-EA03-4244-A79C-0E1AD01F733A}" destId="{10E4ACE5-1570-45C7-809A-E373011844F2}" srcOrd="0" destOrd="0" presId="urn:microsoft.com/office/officeart/2005/8/layout/chevron2"/>
    <dgm:cxn modelId="{EEFAB0B4-5EC0-4F7F-8445-5EA480A33C04}" srcId="{2768B077-8C52-409A-A88F-19EFB5F808CA}" destId="{041ABFC9-87D7-40EE-8C2F-D64F7CC0F4D6}" srcOrd="2" destOrd="0" parTransId="{32A09FD5-08B3-4857-91B0-8CDB8DA28644}" sibTransId="{2E1D0949-E8E6-48B8-89B9-C920B5878799}"/>
    <dgm:cxn modelId="{E6995F71-E4D5-480C-A7F9-3018AB45485C}" type="presOf" srcId="{10CB85C2-CCCF-43DB-8D41-4EE9586F0D5E}" destId="{EC7E6BC2-4A07-4594-AF9F-F0F7F44E757A}" srcOrd="0" destOrd="1" presId="urn:microsoft.com/office/officeart/2005/8/layout/chevron2"/>
    <dgm:cxn modelId="{7EE5359A-88ED-478B-A3AA-2089E9AAE1C7}" srcId="{799BF0C6-A22B-46C7-872D-185F4C837445}" destId="{5C199BA9-918A-4D53-9482-BB6A4812A2CA}" srcOrd="0" destOrd="0" parTransId="{E515847D-78E3-4DCB-AD95-322F80AB9EBE}" sibTransId="{4DA465C6-8425-42DC-9BF3-3058D4F3955F}"/>
    <dgm:cxn modelId="{C28ED783-0DB6-4687-8D35-3545D471BFCC}" srcId="{12BA14C3-EA0D-4A44-8314-0C4BC5FF36A8}" destId="{E3515FC2-21E5-44D3-A19C-91E145CDD185}" srcOrd="1" destOrd="0" parTransId="{660AB85D-FC7C-40C6-9C62-5E02F286EDD3}" sibTransId="{A56DDAA0-EDAE-474C-A474-2AD2D277DCD6}"/>
    <dgm:cxn modelId="{A68F0C33-DDB1-4BE1-80CE-FF0119B94093}" srcId="{12BA14C3-EA0D-4A44-8314-0C4BC5FF36A8}" destId="{27F79D6A-2D71-4A35-B061-4E1A6E268BA8}" srcOrd="0" destOrd="0" parTransId="{33EF7E8D-3C78-4132-ACE2-FB2CA68F7ACA}" sibTransId="{A79B5996-7FFB-4211-9DFB-7D69C08755E9}"/>
    <dgm:cxn modelId="{B9258D95-8BE2-4803-AA57-41C2A9E18FE7}" srcId="{F156BE11-57EF-4BF6-BC62-6E4CF1203642}" destId="{799BF0C6-A22B-46C7-872D-185F4C837445}" srcOrd="0" destOrd="0" parTransId="{61DDD3EE-5457-40FB-8CDA-C68F44FFD44E}" sibTransId="{35D4AD78-796C-471C-9271-6C70D7D4BAB9}"/>
    <dgm:cxn modelId="{55203385-EE20-453E-84EC-967DB10CA111}" srcId="{2768B077-8C52-409A-A88F-19EFB5F808CA}" destId="{09AAE0D2-5EA6-4A25-B8F5-CD7190F7609B}" srcOrd="0" destOrd="0" parTransId="{09AEA5D4-E390-4D09-BC5F-B073CF492B18}" sibTransId="{1E6F4441-704E-4D0A-B12A-B1E3A5FE5CC8}"/>
    <dgm:cxn modelId="{D08B18B5-C13E-442C-80F5-F3FC09CFD449}" type="presOf" srcId="{041ABFC9-87D7-40EE-8C2F-D64F7CC0F4D6}" destId="{3BBF2DCA-C0F8-44DC-8251-30D2C1A43DD6}" srcOrd="0" destOrd="2" presId="urn:microsoft.com/office/officeart/2005/8/layout/chevron2"/>
    <dgm:cxn modelId="{EFFB4490-66AC-48DA-ACDD-3A8066D5D0A5}" srcId="{0722761E-EA03-4244-A79C-0E1AD01F733A}" destId="{CE000405-FF39-4778-B1D6-9AB81653DFA9}" srcOrd="1" destOrd="0" parTransId="{628330F4-9EDA-454F-A358-7029EC32F979}" sibTransId="{3AD9F5DC-9DC8-4036-934D-550AE6A908A5}"/>
    <dgm:cxn modelId="{4B70CCB1-9A7E-43DD-9C1B-B9E8C6302721}" type="presOf" srcId="{3FDA602E-16FF-4178-8153-17F42E8740D1}" destId="{9C81AF30-EF60-4CB8-B5FE-C20788B88A4D}" srcOrd="0" destOrd="0" presId="urn:microsoft.com/office/officeart/2005/8/layout/chevron2"/>
    <dgm:cxn modelId="{CA36B848-FA15-486D-8AAD-BA02CA54BE65}" type="presParOf" srcId="{16C6D9E1-A038-4EE1-B037-B0CE1158D859}" destId="{07CCD3E0-E343-4685-A064-67699EDCEA34}" srcOrd="0" destOrd="0" presId="urn:microsoft.com/office/officeart/2005/8/layout/chevron2"/>
    <dgm:cxn modelId="{E8C5A425-0ACC-4ED5-AEDE-457429D4995A}" type="presParOf" srcId="{07CCD3E0-E343-4685-A064-67699EDCEA34}" destId="{5D1CCD4E-635D-45CD-B6CE-B84BE75E48D4}" srcOrd="0" destOrd="0" presId="urn:microsoft.com/office/officeart/2005/8/layout/chevron2"/>
    <dgm:cxn modelId="{E0B30B16-2EE6-4A3D-918E-884CFB604D51}" type="presParOf" srcId="{07CCD3E0-E343-4685-A064-67699EDCEA34}" destId="{EC7E6BC2-4A07-4594-AF9F-F0F7F44E757A}" srcOrd="1" destOrd="0" presId="urn:microsoft.com/office/officeart/2005/8/layout/chevron2"/>
    <dgm:cxn modelId="{83512078-E2FE-4124-8DD6-6A2CF3592742}" type="presParOf" srcId="{16C6D9E1-A038-4EE1-B037-B0CE1158D859}" destId="{BC7402D7-B6D8-43FC-97B5-7E7DF8E0FBB1}" srcOrd="1" destOrd="0" presId="urn:microsoft.com/office/officeart/2005/8/layout/chevron2"/>
    <dgm:cxn modelId="{44873F19-7EF9-4E61-A17B-CFF26DA993BA}" type="presParOf" srcId="{16C6D9E1-A038-4EE1-B037-B0CE1158D859}" destId="{9D8B48E7-1D8D-4D01-9F44-D3F8F209B058}" srcOrd="2" destOrd="0" presId="urn:microsoft.com/office/officeart/2005/8/layout/chevron2"/>
    <dgm:cxn modelId="{20D25791-762D-4DE0-B74E-5A517D732EEE}" type="presParOf" srcId="{9D8B48E7-1D8D-4D01-9F44-D3F8F209B058}" destId="{5BC657F8-22C0-43AF-925D-A932C2A250F8}" srcOrd="0" destOrd="0" presId="urn:microsoft.com/office/officeart/2005/8/layout/chevron2"/>
    <dgm:cxn modelId="{750B8BDA-2BFA-4BB6-B4AB-5F3DC5C13D3E}" type="presParOf" srcId="{9D8B48E7-1D8D-4D01-9F44-D3F8F209B058}" destId="{490380E9-8207-4643-A13E-179554CD6251}" srcOrd="1" destOrd="0" presId="urn:microsoft.com/office/officeart/2005/8/layout/chevron2"/>
    <dgm:cxn modelId="{74707706-1771-40CE-B69A-5F0673247E57}" type="presParOf" srcId="{16C6D9E1-A038-4EE1-B037-B0CE1158D859}" destId="{81BDB701-E63A-4FBA-AB79-FFA4F8CEFC21}" srcOrd="3" destOrd="0" presId="urn:microsoft.com/office/officeart/2005/8/layout/chevron2"/>
    <dgm:cxn modelId="{C74A9340-EB40-461B-B237-FE9B16C21D1D}" type="presParOf" srcId="{16C6D9E1-A038-4EE1-B037-B0CE1158D859}" destId="{1B030AF8-44DE-48A9-9E9D-F1F1B09CE977}" srcOrd="4" destOrd="0" presId="urn:microsoft.com/office/officeart/2005/8/layout/chevron2"/>
    <dgm:cxn modelId="{7F8F8E16-64D0-4CB8-80FB-8D16E6991008}" type="presParOf" srcId="{1B030AF8-44DE-48A9-9E9D-F1F1B09CE977}" destId="{10E4ACE5-1570-45C7-809A-E373011844F2}" srcOrd="0" destOrd="0" presId="urn:microsoft.com/office/officeart/2005/8/layout/chevron2"/>
    <dgm:cxn modelId="{03255259-A854-4E42-85FE-0449792F5E94}" type="presParOf" srcId="{1B030AF8-44DE-48A9-9E9D-F1F1B09CE977}" destId="{9C81AF30-EF60-4CB8-B5FE-C20788B88A4D}" srcOrd="1" destOrd="0" presId="urn:microsoft.com/office/officeart/2005/8/layout/chevron2"/>
    <dgm:cxn modelId="{6F50B732-AFC5-4055-8788-23570F4F7F3F}" type="presParOf" srcId="{16C6D9E1-A038-4EE1-B037-B0CE1158D859}" destId="{B3C56501-2FB8-42A1-B8D4-31D35AB73BB0}" srcOrd="5" destOrd="0" presId="urn:microsoft.com/office/officeart/2005/8/layout/chevron2"/>
    <dgm:cxn modelId="{90BF8AC5-BB58-4009-BF64-3F3E77A4BD34}" type="presParOf" srcId="{16C6D9E1-A038-4EE1-B037-B0CE1158D859}" destId="{5252AF66-3A56-435E-AFE1-C4FDE18635CB}" srcOrd="6" destOrd="0" presId="urn:microsoft.com/office/officeart/2005/8/layout/chevron2"/>
    <dgm:cxn modelId="{76E41A03-335D-4A18-AED7-64E4FD56F009}" type="presParOf" srcId="{5252AF66-3A56-435E-AFE1-C4FDE18635CB}" destId="{680F336C-E2A1-41A9-A893-B35B5C8DDE7D}" srcOrd="0" destOrd="0" presId="urn:microsoft.com/office/officeart/2005/8/layout/chevron2"/>
    <dgm:cxn modelId="{9301E348-B857-4AB6-9A83-D7CD8C7B9E1F}" type="presParOf" srcId="{5252AF66-3A56-435E-AFE1-C4FDE18635CB}" destId="{3BBF2DCA-C0F8-44DC-8251-30D2C1A43DD6}" srcOrd="1" destOrd="0" presId="urn:microsoft.com/office/officeart/2005/8/layout/chevron2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0.28331</cdr:x>
      <cdr:y>0</cdr:y>
    </cdr:from>
    <cdr:to>
      <cdr:x>0.92563</cdr:x>
      <cdr:y>0.21212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870795" y="0"/>
          <a:ext cx="1974255" cy="84050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 anchor="ctr"/>
        <a:lstStyle xmlns:a="http://schemas.openxmlformats.org/drawingml/2006/main"/>
        <a:p xmlns:a="http://schemas.openxmlformats.org/drawingml/2006/main">
          <a:pPr algn="ctr"/>
          <a:r>
            <a:rPr lang="ru-RU" sz="1600" b="1" dirty="0" smtClean="0"/>
            <a:t>2024 год</a:t>
          </a:r>
        </a:p>
        <a:p xmlns:a="http://schemas.openxmlformats.org/drawingml/2006/main">
          <a:pPr algn="ctr"/>
          <a:r>
            <a:rPr lang="ru-RU" sz="1600" b="1" u="sng" dirty="0" smtClean="0"/>
            <a:t>1 889 525 тыс. руб</a:t>
          </a:r>
          <a:r>
            <a:rPr lang="ru-RU" sz="1600" u="sng" dirty="0" smtClean="0"/>
            <a:t>.</a:t>
          </a:r>
          <a:endParaRPr lang="ru-RU" sz="1600" u="sng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0.71895</cdr:x>
      <cdr:y>0.18182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0" y="0"/>
          <a:ext cx="2209800" cy="70658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 anchor="ctr"/>
        <a:lstStyle xmlns:a="http://schemas.openxmlformats.org/drawingml/2006/main"/>
        <a:p xmlns:a="http://schemas.openxmlformats.org/drawingml/2006/main">
          <a:pPr algn="ctr"/>
          <a:r>
            <a:rPr lang="ru-RU" sz="1600" b="1" dirty="0" smtClean="0"/>
            <a:t>20</a:t>
          </a:r>
          <a:r>
            <a:rPr lang="en-US" sz="1600" b="1" dirty="0" smtClean="0"/>
            <a:t>2</a:t>
          </a:r>
          <a:r>
            <a:rPr lang="ru-RU" sz="1600" b="1" dirty="0" smtClean="0"/>
            <a:t>5 год</a:t>
          </a:r>
        </a:p>
        <a:p xmlns:a="http://schemas.openxmlformats.org/drawingml/2006/main">
          <a:pPr algn="ctr"/>
          <a:r>
            <a:rPr lang="ru-RU" sz="1600" b="1" u="sng" dirty="0" smtClean="0"/>
            <a:t>2 246 849 тыс. руб.</a:t>
          </a:r>
          <a:endParaRPr lang="ru-RU" sz="1600" b="1" u="sng" dirty="0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0.32</cdr:x>
      <cdr:y>0.40541</cdr:y>
    </cdr:from>
    <cdr:to>
      <cdr:x>0.56</cdr:x>
      <cdr:y>0.62162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219200" y="1143000"/>
          <a:ext cx="914400" cy="6096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0.40351</cdr:x>
      <cdr:y>0.44681</cdr:y>
    </cdr:from>
    <cdr:to>
      <cdr:x>0.80702</cdr:x>
      <cdr:y>0.54205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752600" y="1600200"/>
          <a:ext cx="1752600" cy="34109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sz="1400" b="1" u="sng" dirty="0" smtClean="0"/>
            <a:t>877 922 тыс. руб</a:t>
          </a:r>
          <a:r>
            <a:rPr lang="ru-RU" sz="1400" b="0" u="sng" dirty="0" smtClean="0"/>
            <a:t>.</a:t>
          </a:r>
          <a:endParaRPr lang="ru-RU" sz="1400" b="0" u="sng" dirty="0"/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0.25581</cdr:x>
      <cdr:y>0.44118</cdr:y>
    </cdr:from>
    <cdr:to>
      <cdr:x>0.93023</cdr:x>
      <cdr:y>0.57031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838200" y="1143000"/>
          <a:ext cx="2209799" cy="3345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 anchor="ctr"/>
        <a:lstStyle xmlns:a="http://schemas.openxmlformats.org/drawingml/2006/main"/>
        <a:p xmlns:a="http://schemas.openxmlformats.org/drawingml/2006/main">
          <a:pPr algn="ctr"/>
          <a:r>
            <a:rPr lang="ru-RU" sz="1800" b="1" u="sng" dirty="0" smtClean="0"/>
            <a:t>108 024 тыс. руб</a:t>
          </a:r>
          <a:r>
            <a:rPr lang="ru-RU" sz="1800" dirty="0" smtClean="0"/>
            <a:t>.</a:t>
          </a:r>
          <a:endParaRPr lang="ru-RU" sz="1800" dirty="0"/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0.17222</cdr:x>
      <cdr:y>0.44</cdr:y>
    </cdr:from>
    <cdr:to>
      <cdr:x>0.81111</cdr:x>
      <cdr:y>0.52</cdr:y>
    </cdr:to>
    <cdr:sp macro="" textlink="">
      <cdr:nvSpPr>
        <cdr:cNvPr id="3" name="TextBox 2"/>
        <cdr:cNvSpPr txBox="1"/>
      </cdr:nvSpPr>
      <cdr:spPr>
        <a:xfrm xmlns:a="http://schemas.openxmlformats.org/drawingml/2006/main" flipH="1">
          <a:off x="590550" y="1676400"/>
          <a:ext cx="2190758" cy="30479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 anchor="ctr"/>
        <a:lstStyle xmlns:a="http://schemas.openxmlformats.org/drawingml/2006/main"/>
        <a:p xmlns:a="http://schemas.openxmlformats.org/drawingml/2006/main">
          <a:pPr algn="ctr"/>
          <a:r>
            <a:rPr lang="ru-RU" sz="1800" b="1" u="sng" dirty="0" smtClean="0"/>
            <a:t>137 436</a:t>
          </a:r>
          <a:r>
            <a:rPr lang="en-US" sz="1800" b="1" u="sng" dirty="0" smtClean="0">
              <a:latin typeface="+mn-lt"/>
              <a:ea typeface="+mn-ea"/>
              <a:cs typeface="+mn-cs"/>
            </a:rPr>
            <a:t> </a:t>
          </a:r>
          <a:r>
            <a:rPr lang="ru-RU" sz="1800" b="1" u="sng" dirty="0" smtClean="0"/>
            <a:t>тыс. руб.</a:t>
          </a:r>
          <a:endParaRPr lang="ru-RU" sz="1800" b="1" u="sng" dirty="0"/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0.30435</cdr:x>
      <cdr:y>0.42857</cdr:y>
    </cdr:from>
    <cdr:to>
      <cdr:x>0.84783</cdr:x>
      <cdr:y>0.61278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066800" y="1371599"/>
          <a:ext cx="1905000" cy="58954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 anchor="ctr"/>
        <a:lstStyle xmlns:a="http://schemas.openxmlformats.org/drawingml/2006/main"/>
        <a:p xmlns:a="http://schemas.openxmlformats.org/drawingml/2006/main">
          <a:pPr algn="ctr"/>
          <a:r>
            <a:rPr lang="ru-RU" sz="1800" b="1" u="sng" dirty="0" smtClean="0"/>
            <a:t>690 010 </a:t>
          </a:r>
          <a:r>
            <a:rPr lang="ru-RU" sz="1800" b="1" u="sng" dirty="0" smtClean="0">
              <a:latin typeface="+mn-lt"/>
              <a:ea typeface="+mn-ea"/>
              <a:cs typeface="+mn-cs"/>
            </a:rPr>
            <a:t>т</a:t>
          </a:r>
          <a:r>
            <a:rPr lang="ru-RU" sz="1800" b="1" u="sng" dirty="0" smtClean="0"/>
            <a:t>ыс. руб</a:t>
          </a:r>
          <a:r>
            <a:rPr lang="ru-RU" sz="1800" dirty="0" smtClean="0"/>
            <a:t>.</a:t>
          </a:r>
          <a:endParaRPr lang="ru-RU" sz="1800" dirty="0"/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</cdr:x>
      <cdr:y>0.0625</cdr:y>
    </cdr:from>
    <cdr:to>
      <cdr:x>0.79694</cdr:x>
      <cdr:y>0.83482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0" y="152400"/>
          <a:ext cx="2064700" cy="18832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 anchor="ctr"/>
        <a:lstStyle xmlns:a="http://schemas.openxmlformats.org/drawingml/2006/main"/>
        <a:p xmlns:a="http://schemas.openxmlformats.org/drawingml/2006/main">
          <a:pPr algn="ctr"/>
          <a:endParaRPr lang="ru-RU" sz="1400" dirty="0"/>
        </a:p>
      </cdr:txBody>
    </cdr:sp>
  </cdr:relSizeAnchor>
  <cdr:relSizeAnchor xmlns:cdr="http://schemas.openxmlformats.org/drawingml/2006/chartDrawing">
    <cdr:from>
      <cdr:x>0</cdr:x>
      <cdr:y>0.0625</cdr:y>
    </cdr:from>
    <cdr:to>
      <cdr:x>0.79694</cdr:x>
      <cdr:y>0.83482</cdr:y>
    </cdr:to>
    <cdr:sp macro="" textlink="">
      <cdr:nvSpPr>
        <cdr:cNvPr id="4" name="TextBox 2"/>
        <cdr:cNvSpPr txBox="1"/>
      </cdr:nvSpPr>
      <cdr:spPr>
        <a:xfrm xmlns:a="http://schemas.openxmlformats.org/drawingml/2006/main">
          <a:off x="0" y="152400"/>
          <a:ext cx="2064700" cy="18832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 anchor="ctr"/>
        <a:lstStyle xmlns:a="http://schemas.openxmlformats.org/drawingml/2006/main"/>
        <a:p xmlns:a="http://schemas.openxmlformats.org/drawingml/2006/main">
          <a:pPr algn="ctr"/>
          <a:endParaRPr lang="ru-RU" sz="1400" dirty="0"/>
        </a:p>
      </cdr:txBody>
    </cdr:sp>
  </cdr:relSizeAnchor>
  <cdr:relSizeAnchor xmlns:cdr="http://schemas.openxmlformats.org/drawingml/2006/chartDrawing">
    <cdr:from>
      <cdr:x>0</cdr:x>
      <cdr:y>0.0625</cdr:y>
    </cdr:from>
    <cdr:to>
      <cdr:x>0.79694</cdr:x>
      <cdr:y>0.83482</cdr:y>
    </cdr:to>
    <cdr:sp macro="" textlink="">
      <cdr:nvSpPr>
        <cdr:cNvPr id="5" name="TextBox 2"/>
        <cdr:cNvSpPr txBox="1"/>
      </cdr:nvSpPr>
      <cdr:spPr>
        <a:xfrm xmlns:a="http://schemas.openxmlformats.org/drawingml/2006/main">
          <a:off x="0" y="152400"/>
          <a:ext cx="2064700" cy="18832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 anchor="ctr"/>
        <a:lstStyle xmlns:a="http://schemas.openxmlformats.org/drawingml/2006/main"/>
        <a:p xmlns:a="http://schemas.openxmlformats.org/drawingml/2006/main">
          <a:pPr algn="ctr"/>
          <a:endParaRPr lang="ru-RU" sz="1400" dirty="0"/>
        </a:p>
      </cdr:txBody>
    </cdr:sp>
  </cdr:relSizeAnchor>
  <cdr:relSizeAnchor xmlns:cdr="http://schemas.openxmlformats.org/drawingml/2006/chartDrawing">
    <cdr:from>
      <cdr:x>0</cdr:x>
      <cdr:y>0.075</cdr:y>
    </cdr:from>
    <cdr:to>
      <cdr:x>0.79694</cdr:x>
      <cdr:y>0.84732</cdr:y>
    </cdr:to>
    <cdr:sp macro="" textlink="">
      <cdr:nvSpPr>
        <cdr:cNvPr id="6" name="TextBox 2"/>
        <cdr:cNvSpPr txBox="1"/>
      </cdr:nvSpPr>
      <cdr:spPr>
        <a:xfrm xmlns:a="http://schemas.openxmlformats.org/drawingml/2006/main">
          <a:off x="0" y="228600"/>
          <a:ext cx="2550527" cy="235403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 anchor="ctr"/>
        <a:lstStyle xmlns:a="http://schemas.openxmlformats.org/drawingml/2006/main"/>
        <a:p xmlns:a="http://schemas.openxmlformats.org/drawingml/2006/main">
          <a:pPr algn="ctr"/>
          <a:endParaRPr lang="ru-RU" sz="1400" dirty="0"/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0.24324</cdr:x>
      <cdr:y>0.25</cdr:y>
    </cdr:from>
    <cdr:to>
      <cdr:x>0.78104</cdr:x>
      <cdr:y>0.77093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685800" y="609600"/>
          <a:ext cx="1516273" cy="127023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 anchor="ctr"/>
        <a:lstStyle xmlns:a="http://schemas.openxmlformats.org/drawingml/2006/main"/>
        <a:p xmlns:a="http://schemas.openxmlformats.org/drawingml/2006/main">
          <a:pPr algn="ctr"/>
          <a:r>
            <a:rPr lang="ru-RU" sz="1400" dirty="0" smtClean="0"/>
            <a:t>    на 01.01.2025</a:t>
          </a:r>
        </a:p>
        <a:p xmlns:a="http://schemas.openxmlformats.org/drawingml/2006/main">
          <a:pPr algn="ctr"/>
          <a:r>
            <a:rPr lang="ru-RU" sz="1400" dirty="0" smtClean="0"/>
            <a:t>       </a:t>
          </a:r>
          <a:r>
            <a:rPr lang="ru-RU" sz="1400" u="sng" dirty="0" smtClean="0"/>
            <a:t>0,00 руб.</a:t>
          </a:r>
          <a:endParaRPr lang="ru-RU" sz="1400" u="sng" dirty="0"/>
        </a:p>
      </cdr:txBody>
    </cdr:sp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0.26316</cdr:x>
      <cdr:y>0.26667</cdr:y>
    </cdr:from>
    <cdr:to>
      <cdr:x>0.71864</cdr:x>
      <cdr:y>0.70853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762000" y="609600"/>
          <a:ext cx="1318888" cy="101009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 anchor="ctr"/>
        <a:lstStyle xmlns:a="http://schemas.openxmlformats.org/drawingml/2006/main"/>
        <a:p xmlns:a="http://schemas.openxmlformats.org/drawingml/2006/main">
          <a:pPr algn="ctr"/>
          <a:r>
            <a:rPr lang="ru-RU" sz="1400" b="1" u="sng" dirty="0" smtClean="0"/>
            <a:t>1 816 126 466,76 руб</a:t>
          </a:r>
          <a:r>
            <a:rPr lang="ru-RU" sz="1400" b="1" dirty="0" smtClean="0"/>
            <a:t>.</a:t>
          </a:r>
          <a:endParaRPr lang="ru-RU" sz="1400" b="1" dirty="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351213" cy="5461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4381500" y="0"/>
            <a:ext cx="3351213" cy="5461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CE77C5-DCC1-4CF3-83B1-B4CB70D9DFFC}" type="datetimeFigureOut">
              <a:rPr lang="ru-RU" smtClean="0"/>
              <a:pPr/>
              <a:t>15.07.2026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10361613"/>
            <a:ext cx="3351213" cy="5461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4381500" y="10361613"/>
            <a:ext cx="3351213" cy="5461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41A756-90E6-4492-9DDD-247C24BE625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351213" cy="5461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381500" y="0"/>
            <a:ext cx="3351213" cy="5461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C08AD8-D73F-422F-A1D9-4C775FB29D77}" type="datetimeFigureOut">
              <a:rPr lang="ru-RU" smtClean="0"/>
              <a:pPr/>
              <a:t>15.07.2026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416175" y="817563"/>
            <a:ext cx="2901950" cy="4090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773113" y="5181600"/>
            <a:ext cx="6188075" cy="49101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0361613"/>
            <a:ext cx="3351213" cy="5461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381500" y="10361613"/>
            <a:ext cx="3351213" cy="5461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2B31B2-DBA1-4200-B1C2-AAE2D60ED39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2B31B2-DBA1-4200-B1C2-AAE2D60ED393}" type="slidenum">
              <a:rPr lang="ru-RU" smtClean="0"/>
              <a:pPr/>
              <a:t>2</a:t>
            </a:fld>
            <a:endParaRPr lang="ru-RU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2B31B2-DBA1-4200-B1C2-AAE2D60ED393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80548" y="3381883"/>
            <a:ext cx="6579552" cy="229095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61097" y="6109208"/>
            <a:ext cx="5418455" cy="27273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7/15/2026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7/15/2026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87032" y="2509139"/>
            <a:ext cx="3367182" cy="72001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986434" y="2509139"/>
            <a:ext cx="3367182" cy="72001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7/15/2026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7/15/2026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7/15/2026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87032" y="436372"/>
            <a:ext cx="6966585" cy="174548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7032" y="2509139"/>
            <a:ext cx="6966585" cy="72001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631821" y="10145649"/>
            <a:ext cx="2477008" cy="5454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87032" y="10145649"/>
            <a:ext cx="1780349" cy="5454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7/15/2026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573268" y="10145649"/>
            <a:ext cx="1780349" cy="5454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4.png"/><Relationship Id="rId4" Type="http://schemas.openxmlformats.org/officeDocument/2006/relationships/chart" Target="../charts/char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chart" Target="../charts/chart3.xml"/><Relationship Id="rId7" Type="http://schemas.openxmlformats.org/officeDocument/2006/relationships/chart" Target="../charts/chart7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6" Type="http://schemas.openxmlformats.org/officeDocument/2006/relationships/chart" Target="../charts/chart6.xml"/><Relationship Id="rId5" Type="http://schemas.openxmlformats.org/officeDocument/2006/relationships/chart" Target="../charts/chart5.xml"/><Relationship Id="rId4" Type="http://schemas.openxmlformats.org/officeDocument/2006/relationships/chart" Target="../charts/char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7.png"/><Relationship Id="rId5" Type="http://schemas.openxmlformats.org/officeDocument/2006/relationships/chart" Target="../charts/chart10.xml"/><Relationship Id="rId4" Type="http://schemas.openxmlformats.org/officeDocument/2006/relationships/chart" Target="../charts/char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8.jpeg"/><Relationship Id="rId4" Type="http://schemas.openxmlformats.org/officeDocument/2006/relationships/chart" Target="../charts/char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9.jpeg"/><Relationship Id="rId4" Type="http://schemas.openxmlformats.org/officeDocument/2006/relationships/chart" Target="../charts/chart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0.jpeg"/><Relationship Id="rId4" Type="http://schemas.openxmlformats.org/officeDocument/2006/relationships/chart" Target="../charts/chart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1.jpeg"/><Relationship Id="rId4" Type="http://schemas.openxmlformats.org/officeDocument/2006/relationships/chart" Target="../charts/chart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9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2.jpeg"/><Relationship Id="rId5" Type="http://schemas.openxmlformats.org/officeDocument/2006/relationships/chart" Target="../charts/chart21.xml"/><Relationship Id="rId4" Type="http://schemas.openxmlformats.org/officeDocument/2006/relationships/chart" Target="../charts/chart2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13" Type="http://schemas.openxmlformats.org/officeDocument/2006/relationships/diagramQuickStyle" Target="../diagrams/quickStyle3.xml"/><Relationship Id="rId18" Type="http://schemas.openxmlformats.org/officeDocument/2006/relationships/image" Target="../media/image29.jpeg"/><Relationship Id="rId3" Type="http://schemas.openxmlformats.org/officeDocument/2006/relationships/diagramData" Target="../diagrams/data1.xml"/><Relationship Id="rId7" Type="http://schemas.openxmlformats.org/officeDocument/2006/relationships/diagramData" Target="../diagrams/data2.xml"/><Relationship Id="rId12" Type="http://schemas.openxmlformats.org/officeDocument/2006/relationships/diagramLayout" Target="../diagrams/layout3.xml"/><Relationship Id="rId17" Type="http://schemas.openxmlformats.org/officeDocument/2006/relationships/image" Target="../media/image28.png"/><Relationship Id="rId2" Type="http://schemas.openxmlformats.org/officeDocument/2006/relationships/image" Target="../media/image7.png"/><Relationship Id="rId16" Type="http://schemas.openxmlformats.org/officeDocument/2006/relationships/image" Target="../media/image27.jpeg"/><Relationship Id="rId20" Type="http://schemas.openxmlformats.org/officeDocument/2006/relationships/image" Target="../media/image31.jpeg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1.xml"/><Relationship Id="rId11" Type="http://schemas.openxmlformats.org/officeDocument/2006/relationships/diagramData" Target="../diagrams/data3.xml"/><Relationship Id="rId5" Type="http://schemas.openxmlformats.org/officeDocument/2006/relationships/diagramQuickStyle" Target="../diagrams/quickStyle1.xml"/><Relationship Id="rId15" Type="http://schemas.openxmlformats.org/officeDocument/2006/relationships/image" Target="../media/image26.jpeg"/><Relationship Id="rId10" Type="http://schemas.openxmlformats.org/officeDocument/2006/relationships/diagramColors" Target="../diagrams/colors2.xml"/><Relationship Id="rId19" Type="http://schemas.openxmlformats.org/officeDocument/2006/relationships/image" Target="../media/image30.jpeg"/><Relationship Id="rId4" Type="http://schemas.openxmlformats.org/officeDocument/2006/relationships/diagramLayout" Target="../diagrams/layout1.xml"/><Relationship Id="rId9" Type="http://schemas.openxmlformats.org/officeDocument/2006/relationships/diagramQuickStyle" Target="../diagrams/quickStyle2.xml"/><Relationship Id="rId14" Type="http://schemas.openxmlformats.org/officeDocument/2006/relationships/diagramColors" Target="../diagrams/colors3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5.xml"/><Relationship Id="rId13" Type="http://schemas.openxmlformats.org/officeDocument/2006/relationships/diagramQuickStyle" Target="../diagrams/quickStyle6.xml"/><Relationship Id="rId18" Type="http://schemas.openxmlformats.org/officeDocument/2006/relationships/image" Target="../media/image35.jpeg"/><Relationship Id="rId3" Type="http://schemas.openxmlformats.org/officeDocument/2006/relationships/diagramData" Target="../diagrams/data4.xml"/><Relationship Id="rId7" Type="http://schemas.openxmlformats.org/officeDocument/2006/relationships/diagramData" Target="../diagrams/data5.xml"/><Relationship Id="rId12" Type="http://schemas.openxmlformats.org/officeDocument/2006/relationships/diagramLayout" Target="../diagrams/layout6.xml"/><Relationship Id="rId17" Type="http://schemas.openxmlformats.org/officeDocument/2006/relationships/image" Target="../media/image34.jpeg"/><Relationship Id="rId2" Type="http://schemas.openxmlformats.org/officeDocument/2006/relationships/image" Target="../media/image7.png"/><Relationship Id="rId16" Type="http://schemas.openxmlformats.org/officeDocument/2006/relationships/image" Target="../media/image33.jpeg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4.xml"/><Relationship Id="rId11" Type="http://schemas.openxmlformats.org/officeDocument/2006/relationships/diagramData" Target="../diagrams/data6.xml"/><Relationship Id="rId5" Type="http://schemas.openxmlformats.org/officeDocument/2006/relationships/diagramQuickStyle" Target="../diagrams/quickStyle4.xml"/><Relationship Id="rId15" Type="http://schemas.openxmlformats.org/officeDocument/2006/relationships/image" Target="../media/image32.jpeg"/><Relationship Id="rId10" Type="http://schemas.openxmlformats.org/officeDocument/2006/relationships/diagramColors" Target="../diagrams/colors5.xml"/><Relationship Id="rId19" Type="http://schemas.openxmlformats.org/officeDocument/2006/relationships/image" Target="../media/image36.jpeg"/><Relationship Id="rId4" Type="http://schemas.openxmlformats.org/officeDocument/2006/relationships/diagramLayout" Target="../diagrams/layout4.xml"/><Relationship Id="rId9" Type="http://schemas.openxmlformats.org/officeDocument/2006/relationships/diagramQuickStyle" Target="../diagrams/quickStyle5.xml"/><Relationship Id="rId14" Type="http://schemas.openxmlformats.org/officeDocument/2006/relationships/diagramColors" Target="../diagrams/colors6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8.xml"/><Relationship Id="rId13" Type="http://schemas.openxmlformats.org/officeDocument/2006/relationships/image" Target="../media/image39.jpeg"/><Relationship Id="rId3" Type="http://schemas.openxmlformats.org/officeDocument/2006/relationships/diagramData" Target="../diagrams/data7.xml"/><Relationship Id="rId7" Type="http://schemas.openxmlformats.org/officeDocument/2006/relationships/diagramData" Target="../diagrams/data8.xml"/><Relationship Id="rId12" Type="http://schemas.openxmlformats.org/officeDocument/2006/relationships/image" Target="../media/image3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7.xml"/><Relationship Id="rId11" Type="http://schemas.openxmlformats.org/officeDocument/2006/relationships/image" Target="../media/image37.png"/><Relationship Id="rId5" Type="http://schemas.openxmlformats.org/officeDocument/2006/relationships/diagramQuickStyle" Target="../diagrams/quickStyle7.xml"/><Relationship Id="rId10" Type="http://schemas.openxmlformats.org/officeDocument/2006/relationships/diagramColors" Target="../diagrams/colors8.xml"/><Relationship Id="rId4" Type="http://schemas.openxmlformats.org/officeDocument/2006/relationships/diagramLayout" Target="../diagrams/layout7.xml"/><Relationship Id="rId9" Type="http://schemas.openxmlformats.org/officeDocument/2006/relationships/diagramQuickStyle" Target="../diagrams/quickStyle8.xml"/><Relationship Id="rId14" Type="http://schemas.openxmlformats.org/officeDocument/2006/relationships/image" Target="../media/image40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0.xml"/><Relationship Id="rId3" Type="http://schemas.openxmlformats.org/officeDocument/2006/relationships/diagramData" Target="../diagrams/data9.xml"/><Relationship Id="rId7" Type="http://schemas.openxmlformats.org/officeDocument/2006/relationships/image" Target="../media/image41.jpeg"/><Relationship Id="rId12" Type="http://schemas.openxmlformats.org/officeDocument/2006/relationships/image" Target="../media/image42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9.xml"/><Relationship Id="rId11" Type="http://schemas.openxmlformats.org/officeDocument/2006/relationships/diagramColors" Target="../diagrams/colors10.xml"/><Relationship Id="rId5" Type="http://schemas.openxmlformats.org/officeDocument/2006/relationships/diagramQuickStyle" Target="../diagrams/quickStyle9.xml"/><Relationship Id="rId10" Type="http://schemas.openxmlformats.org/officeDocument/2006/relationships/diagramQuickStyle" Target="../diagrams/quickStyle10.xml"/><Relationship Id="rId4" Type="http://schemas.openxmlformats.org/officeDocument/2006/relationships/diagramLayout" Target="../diagrams/layout9.xml"/><Relationship Id="rId9" Type="http://schemas.openxmlformats.org/officeDocument/2006/relationships/diagramLayout" Target="../diagrams/layout10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2.xml"/><Relationship Id="rId3" Type="http://schemas.openxmlformats.org/officeDocument/2006/relationships/diagramData" Target="../diagrams/data11.xml"/><Relationship Id="rId7" Type="http://schemas.openxmlformats.org/officeDocument/2006/relationships/diagramData" Target="../diagrams/data12.xml"/><Relationship Id="rId12" Type="http://schemas.openxmlformats.org/officeDocument/2006/relationships/image" Target="../media/image44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11.xml"/><Relationship Id="rId11" Type="http://schemas.openxmlformats.org/officeDocument/2006/relationships/image" Target="../media/image43.jpeg"/><Relationship Id="rId5" Type="http://schemas.openxmlformats.org/officeDocument/2006/relationships/diagramQuickStyle" Target="../diagrams/quickStyle11.xml"/><Relationship Id="rId10" Type="http://schemas.openxmlformats.org/officeDocument/2006/relationships/diagramColors" Target="../diagrams/colors12.xml"/><Relationship Id="rId4" Type="http://schemas.openxmlformats.org/officeDocument/2006/relationships/diagramLayout" Target="../diagrams/layout11.xml"/><Relationship Id="rId9" Type="http://schemas.openxmlformats.org/officeDocument/2006/relationships/diagramQuickStyle" Target="../diagrams/quickStyle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3.xml"/><Relationship Id="rId7" Type="http://schemas.openxmlformats.org/officeDocument/2006/relationships/image" Target="../media/image45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13.xml"/><Relationship Id="rId5" Type="http://schemas.openxmlformats.org/officeDocument/2006/relationships/diagramQuickStyle" Target="../diagrams/quickStyle13.xml"/><Relationship Id="rId4" Type="http://schemas.openxmlformats.org/officeDocument/2006/relationships/diagramLayout" Target="../diagrams/layout13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5.xml"/><Relationship Id="rId13" Type="http://schemas.openxmlformats.org/officeDocument/2006/relationships/image" Target="../media/image48.jpeg"/><Relationship Id="rId3" Type="http://schemas.openxmlformats.org/officeDocument/2006/relationships/diagramData" Target="../diagrams/data14.xml"/><Relationship Id="rId7" Type="http://schemas.openxmlformats.org/officeDocument/2006/relationships/diagramData" Target="../diagrams/data15.xml"/><Relationship Id="rId12" Type="http://schemas.openxmlformats.org/officeDocument/2006/relationships/image" Target="../media/image47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14.xml"/><Relationship Id="rId11" Type="http://schemas.openxmlformats.org/officeDocument/2006/relationships/image" Target="../media/image46.jpeg"/><Relationship Id="rId5" Type="http://schemas.openxmlformats.org/officeDocument/2006/relationships/diagramQuickStyle" Target="../diagrams/quickStyle14.xml"/><Relationship Id="rId10" Type="http://schemas.openxmlformats.org/officeDocument/2006/relationships/diagramColors" Target="../diagrams/colors15.xml"/><Relationship Id="rId4" Type="http://schemas.openxmlformats.org/officeDocument/2006/relationships/diagramLayout" Target="../diagrams/layout14.xml"/><Relationship Id="rId9" Type="http://schemas.openxmlformats.org/officeDocument/2006/relationships/diagramQuickStyle" Target="../diagrams/quickStyle1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7" Type="http://schemas.openxmlformats.org/officeDocument/2006/relationships/image" Target="../media/image54.jpe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B:\Users\SOB\Desktop\Бюджет для граждан\Фоны\free-light-backgrounds-1920x1080-WTG306905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7734300" cy="10909300"/>
          </a:xfrm>
          <a:prstGeom prst="rect">
            <a:avLst/>
          </a:prstGeom>
          <a:noFill/>
        </p:spPr>
      </p:pic>
      <p:sp>
        <p:nvSpPr>
          <p:cNvPr id="13" name="object 13"/>
          <p:cNvSpPr txBox="1"/>
          <p:nvPr/>
        </p:nvSpPr>
        <p:spPr>
          <a:xfrm>
            <a:off x="1276350" y="2863850"/>
            <a:ext cx="5410200" cy="1661993"/>
          </a:xfrm>
          <a:prstGeom prst="rect">
            <a:avLst/>
          </a:prstGeom>
        </p:spPr>
        <p:txBody>
          <a:bodyPr vert="horz" wrap="square" lIns="0" tIns="0" rIns="0" bIns="0" rtlCol="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marL="12700" algn="ctr">
              <a:lnSpc>
                <a:spcPct val="100000"/>
              </a:lnSpc>
            </a:pPr>
            <a:r>
              <a:rPr lang="ru-RU" sz="5400" b="1" i="1" cap="all" dirty="0" smtClean="0">
                <a:ln/>
                <a:solidFill>
                  <a:schemeClr val="accent2">
                    <a:lumMod val="7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10000" stA="55000" endPos="48000" dist="500" dir="5400000" sy="-100000" algn="bl" rotWithShape="0"/>
                </a:effectLst>
              </a:rPr>
              <a:t>Бюджет для граждан</a:t>
            </a:r>
            <a:endParaRPr sz="5400" b="1" i="1" cap="all" dirty="0">
              <a:ln/>
              <a:solidFill>
                <a:schemeClr val="accent2">
                  <a:lumMod val="7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95350" y="4997450"/>
            <a:ext cx="6283515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i="1" dirty="0" smtClean="0"/>
              <a:t>к </a:t>
            </a:r>
            <a:r>
              <a:rPr lang="ru-RU" sz="2800" i="1" dirty="0" smtClean="0"/>
              <a:t>проекту </a:t>
            </a:r>
            <a:r>
              <a:rPr lang="ru-RU" sz="2800" i="1" dirty="0" smtClean="0"/>
              <a:t>решению </a:t>
            </a:r>
            <a:r>
              <a:rPr lang="ru-RU" sz="2800" i="1" dirty="0" smtClean="0"/>
              <a:t>Думы Шалинского </a:t>
            </a:r>
          </a:p>
          <a:p>
            <a:pPr algn="ctr"/>
            <a:r>
              <a:rPr lang="ru-RU" sz="2800" i="1" dirty="0" smtClean="0"/>
              <a:t>муниципального округа</a:t>
            </a:r>
          </a:p>
          <a:p>
            <a:pPr algn="ctr"/>
            <a:r>
              <a:rPr lang="ru-RU" sz="2800" i="1" dirty="0" smtClean="0"/>
              <a:t> </a:t>
            </a:r>
            <a:r>
              <a:rPr lang="ru-RU" sz="2800" i="1" dirty="0" smtClean="0"/>
              <a:t>«</a:t>
            </a:r>
            <a:r>
              <a:rPr lang="ru-RU" sz="2800" b="1" i="1" dirty="0" smtClean="0"/>
              <a:t>Об исполнении бюджета </a:t>
            </a:r>
          </a:p>
          <a:p>
            <a:pPr algn="ctr"/>
            <a:r>
              <a:rPr lang="ru-RU" sz="2800" b="1" i="1" dirty="0" smtClean="0"/>
              <a:t>Шалинского муниципального округа </a:t>
            </a:r>
          </a:p>
          <a:p>
            <a:pPr algn="ctr"/>
            <a:r>
              <a:rPr lang="ru-RU" sz="2800" b="1" i="1" dirty="0" smtClean="0"/>
              <a:t>за 2025 год»</a:t>
            </a:r>
            <a:endParaRPr lang="ru-RU" sz="2800" i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2"/>
            <a:ext cx="324002" cy="1090799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0" y="10420704"/>
            <a:ext cx="7740015" cy="0"/>
          </a:xfrm>
          <a:custGeom>
            <a:avLst/>
            <a:gdLst/>
            <a:ahLst/>
            <a:cxnLst/>
            <a:rect l="l" t="t" r="r" b="b"/>
            <a:pathLst>
              <a:path w="7740015">
                <a:moveTo>
                  <a:pt x="0" y="0"/>
                </a:moveTo>
                <a:lnTo>
                  <a:pt x="7740001" y="0"/>
                </a:lnTo>
              </a:path>
            </a:pathLst>
          </a:custGeom>
          <a:ln w="6350">
            <a:solidFill>
              <a:srgbClr val="8A8C8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0" y="10506590"/>
            <a:ext cx="7740015" cy="0"/>
          </a:xfrm>
          <a:custGeom>
            <a:avLst/>
            <a:gdLst/>
            <a:ahLst/>
            <a:cxnLst/>
            <a:rect l="l" t="t" r="r" b="b"/>
            <a:pathLst>
              <a:path w="7740015">
                <a:moveTo>
                  <a:pt x="0" y="0"/>
                </a:moveTo>
                <a:lnTo>
                  <a:pt x="7740001" y="0"/>
                </a:lnTo>
              </a:path>
            </a:pathLst>
          </a:custGeom>
          <a:ln w="6350">
            <a:solidFill>
              <a:srgbClr val="8A8C8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0" y="10597242"/>
            <a:ext cx="7740015" cy="0"/>
          </a:xfrm>
          <a:custGeom>
            <a:avLst/>
            <a:gdLst/>
            <a:ahLst/>
            <a:cxnLst/>
            <a:rect l="l" t="t" r="r" b="b"/>
            <a:pathLst>
              <a:path w="7740015">
                <a:moveTo>
                  <a:pt x="0" y="0"/>
                </a:moveTo>
                <a:lnTo>
                  <a:pt x="7740001" y="0"/>
                </a:lnTo>
              </a:path>
            </a:pathLst>
          </a:custGeom>
          <a:ln w="6350">
            <a:solidFill>
              <a:srgbClr val="8A8C8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723857" y="10602007"/>
            <a:ext cx="5016500" cy="0"/>
          </a:xfrm>
          <a:custGeom>
            <a:avLst/>
            <a:gdLst/>
            <a:ahLst/>
            <a:cxnLst/>
            <a:rect l="l" t="t" r="r" b="b"/>
            <a:pathLst>
              <a:path w="5016500">
                <a:moveTo>
                  <a:pt x="0" y="0"/>
                </a:moveTo>
                <a:lnTo>
                  <a:pt x="5016144" y="0"/>
                </a:lnTo>
              </a:path>
            </a:pathLst>
          </a:custGeom>
          <a:ln w="36004">
            <a:solidFill>
              <a:srgbClr val="00A3A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3510584" y="10511356"/>
            <a:ext cx="4229735" cy="0"/>
          </a:xfrm>
          <a:custGeom>
            <a:avLst/>
            <a:gdLst/>
            <a:ahLst/>
            <a:cxnLst/>
            <a:rect l="l" t="t" r="r" b="b"/>
            <a:pathLst>
              <a:path w="4229734">
                <a:moveTo>
                  <a:pt x="0" y="0"/>
                </a:moveTo>
                <a:lnTo>
                  <a:pt x="4229417" y="0"/>
                </a:lnTo>
              </a:path>
            </a:pathLst>
          </a:custGeom>
          <a:ln w="36004">
            <a:solidFill>
              <a:srgbClr val="00B8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4293666" y="10420705"/>
            <a:ext cx="3446779" cy="0"/>
          </a:xfrm>
          <a:custGeom>
            <a:avLst/>
            <a:gdLst/>
            <a:ahLst/>
            <a:cxnLst/>
            <a:rect l="l" t="t" r="r" b="b"/>
            <a:pathLst>
              <a:path w="3446779">
                <a:moveTo>
                  <a:pt x="0" y="0"/>
                </a:moveTo>
                <a:lnTo>
                  <a:pt x="3446335" y="0"/>
                </a:lnTo>
              </a:path>
            </a:pathLst>
          </a:custGeom>
          <a:ln w="36004">
            <a:solidFill>
              <a:srgbClr val="A2DAD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6" name="Группа 45"/>
          <p:cNvGrpSpPr/>
          <p:nvPr/>
        </p:nvGrpSpPr>
        <p:grpSpPr>
          <a:xfrm>
            <a:off x="0" y="120650"/>
            <a:ext cx="7740523" cy="533400"/>
            <a:chOff x="0" y="211810"/>
            <a:chExt cx="7740523" cy="533400"/>
          </a:xfrm>
        </p:grpSpPr>
        <p:sp>
          <p:nvSpPr>
            <p:cNvPr id="3" name="object 3"/>
            <p:cNvSpPr/>
            <p:nvPr/>
          </p:nvSpPr>
          <p:spPr>
            <a:xfrm>
              <a:off x="7567803" y="288010"/>
              <a:ext cx="172720" cy="396240"/>
            </a:xfrm>
            <a:custGeom>
              <a:avLst/>
              <a:gdLst/>
              <a:ahLst/>
              <a:cxnLst/>
              <a:rect l="l" t="t" r="r" b="b"/>
              <a:pathLst>
                <a:path w="172720" h="396240">
                  <a:moveTo>
                    <a:pt x="95402" y="0"/>
                  </a:moveTo>
                  <a:lnTo>
                    <a:pt x="0" y="0"/>
                  </a:lnTo>
                  <a:lnTo>
                    <a:pt x="29889" y="4607"/>
                  </a:lnTo>
                  <a:lnTo>
                    <a:pt x="54300" y="17175"/>
                  </a:lnTo>
                  <a:lnTo>
                    <a:pt x="70760" y="35816"/>
                  </a:lnTo>
                  <a:lnTo>
                    <a:pt x="76796" y="58648"/>
                  </a:lnTo>
                  <a:lnTo>
                    <a:pt x="76796" y="337350"/>
                  </a:lnTo>
                  <a:lnTo>
                    <a:pt x="70760" y="360181"/>
                  </a:lnTo>
                  <a:lnTo>
                    <a:pt x="54300" y="378823"/>
                  </a:lnTo>
                  <a:lnTo>
                    <a:pt x="29889" y="391390"/>
                  </a:lnTo>
                  <a:lnTo>
                    <a:pt x="0" y="395998"/>
                  </a:lnTo>
                  <a:lnTo>
                    <a:pt x="95402" y="395998"/>
                  </a:lnTo>
                  <a:lnTo>
                    <a:pt x="125291" y="391390"/>
                  </a:lnTo>
                  <a:lnTo>
                    <a:pt x="149702" y="378823"/>
                  </a:lnTo>
                  <a:lnTo>
                    <a:pt x="166163" y="360181"/>
                  </a:lnTo>
                  <a:lnTo>
                    <a:pt x="172199" y="337350"/>
                  </a:lnTo>
                  <a:lnTo>
                    <a:pt x="172199" y="58648"/>
                  </a:lnTo>
                  <a:lnTo>
                    <a:pt x="166163" y="35816"/>
                  </a:lnTo>
                  <a:lnTo>
                    <a:pt x="149702" y="17175"/>
                  </a:lnTo>
                  <a:lnTo>
                    <a:pt x="125291" y="4607"/>
                  </a:lnTo>
                  <a:lnTo>
                    <a:pt x="95402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376998" y="288010"/>
              <a:ext cx="172720" cy="396240"/>
            </a:xfrm>
            <a:custGeom>
              <a:avLst/>
              <a:gdLst/>
              <a:ahLst/>
              <a:cxnLst/>
              <a:rect l="l" t="t" r="r" b="b"/>
              <a:pathLst>
                <a:path w="172720" h="396240">
                  <a:moveTo>
                    <a:pt x="95402" y="0"/>
                  </a:moveTo>
                  <a:lnTo>
                    <a:pt x="0" y="0"/>
                  </a:lnTo>
                  <a:lnTo>
                    <a:pt x="29889" y="4607"/>
                  </a:lnTo>
                  <a:lnTo>
                    <a:pt x="54300" y="17175"/>
                  </a:lnTo>
                  <a:lnTo>
                    <a:pt x="70760" y="35816"/>
                  </a:lnTo>
                  <a:lnTo>
                    <a:pt x="76796" y="58648"/>
                  </a:lnTo>
                  <a:lnTo>
                    <a:pt x="76796" y="337350"/>
                  </a:lnTo>
                  <a:lnTo>
                    <a:pt x="70760" y="360181"/>
                  </a:lnTo>
                  <a:lnTo>
                    <a:pt x="54300" y="378823"/>
                  </a:lnTo>
                  <a:lnTo>
                    <a:pt x="29889" y="391390"/>
                  </a:lnTo>
                  <a:lnTo>
                    <a:pt x="0" y="395998"/>
                  </a:lnTo>
                  <a:lnTo>
                    <a:pt x="95402" y="395998"/>
                  </a:lnTo>
                  <a:lnTo>
                    <a:pt x="125291" y="391390"/>
                  </a:lnTo>
                  <a:lnTo>
                    <a:pt x="149702" y="378823"/>
                  </a:lnTo>
                  <a:lnTo>
                    <a:pt x="166163" y="360181"/>
                  </a:lnTo>
                  <a:lnTo>
                    <a:pt x="172199" y="337350"/>
                  </a:lnTo>
                  <a:lnTo>
                    <a:pt x="172199" y="58648"/>
                  </a:lnTo>
                  <a:lnTo>
                    <a:pt x="166163" y="35816"/>
                  </a:lnTo>
                  <a:lnTo>
                    <a:pt x="149702" y="17175"/>
                  </a:lnTo>
                  <a:lnTo>
                    <a:pt x="125291" y="4607"/>
                  </a:lnTo>
                  <a:lnTo>
                    <a:pt x="95402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186193" y="288010"/>
              <a:ext cx="172720" cy="396240"/>
            </a:xfrm>
            <a:custGeom>
              <a:avLst/>
              <a:gdLst/>
              <a:ahLst/>
              <a:cxnLst/>
              <a:rect l="l" t="t" r="r" b="b"/>
              <a:pathLst>
                <a:path w="172720" h="396240">
                  <a:moveTo>
                    <a:pt x="95402" y="0"/>
                  </a:moveTo>
                  <a:lnTo>
                    <a:pt x="0" y="0"/>
                  </a:lnTo>
                  <a:lnTo>
                    <a:pt x="29889" y="4607"/>
                  </a:lnTo>
                  <a:lnTo>
                    <a:pt x="54300" y="17175"/>
                  </a:lnTo>
                  <a:lnTo>
                    <a:pt x="70760" y="35816"/>
                  </a:lnTo>
                  <a:lnTo>
                    <a:pt x="76796" y="58648"/>
                  </a:lnTo>
                  <a:lnTo>
                    <a:pt x="76796" y="337350"/>
                  </a:lnTo>
                  <a:lnTo>
                    <a:pt x="70760" y="360181"/>
                  </a:lnTo>
                  <a:lnTo>
                    <a:pt x="54300" y="378823"/>
                  </a:lnTo>
                  <a:lnTo>
                    <a:pt x="29889" y="391390"/>
                  </a:lnTo>
                  <a:lnTo>
                    <a:pt x="0" y="395998"/>
                  </a:lnTo>
                  <a:lnTo>
                    <a:pt x="95402" y="395998"/>
                  </a:lnTo>
                  <a:lnTo>
                    <a:pt x="125291" y="391390"/>
                  </a:lnTo>
                  <a:lnTo>
                    <a:pt x="149702" y="378823"/>
                  </a:lnTo>
                  <a:lnTo>
                    <a:pt x="166163" y="360181"/>
                  </a:lnTo>
                  <a:lnTo>
                    <a:pt x="172199" y="337350"/>
                  </a:lnTo>
                  <a:lnTo>
                    <a:pt x="172199" y="58648"/>
                  </a:lnTo>
                  <a:lnTo>
                    <a:pt x="166163" y="35816"/>
                  </a:lnTo>
                  <a:lnTo>
                    <a:pt x="149702" y="17175"/>
                  </a:lnTo>
                  <a:lnTo>
                    <a:pt x="125291" y="4607"/>
                  </a:lnTo>
                  <a:lnTo>
                    <a:pt x="95402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995400" y="288010"/>
              <a:ext cx="172720" cy="396240"/>
            </a:xfrm>
            <a:custGeom>
              <a:avLst/>
              <a:gdLst/>
              <a:ahLst/>
              <a:cxnLst/>
              <a:rect l="l" t="t" r="r" b="b"/>
              <a:pathLst>
                <a:path w="172720" h="396240">
                  <a:moveTo>
                    <a:pt x="95402" y="0"/>
                  </a:moveTo>
                  <a:lnTo>
                    <a:pt x="0" y="0"/>
                  </a:lnTo>
                  <a:lnTo>
                    <a:pt x="29889" y="4607"/>
                  </a:lnTo>
                  <a:lnTo>
                    <a:pt x="54300" y="17175"/>
                  </a:lnTo>
                  <a:lnTo>
                    <a:pt x="70760" y="35816"/>
                  </a:lnTo>
                  <a:lnTo>
                    <a:pt x="76796" y="58648"/>
                  </a:lnTo>
                  <a:lnTo>
                    <a:pt x="76796" y="337350"/>
                  </a:lnTo>
                  <a:lnTo>
                    <a:pt x="70760" y="360181"/>
                  </a:lnTo>
                  <a:lnTo>
                    <a:pt x="54300" y="378823"/>
                  </a:lnTo>
                  <a:lnTo>
                    <a:pt x="29889" y="391390"/>
                  </a:lnTo>
                  <a:lnTo>
                    <a:pt x="0" y="395998"/>
                  </a:lnTo>
                  <a:lnTo>
                    <a:pt x="95402" y="395998"/>
                  </a:lnTo>
                  <a:lnTo>
                    <a:pt x="125291" y="391390"/>
                  </a:lnTo>
                  <a:lnTo>
                    <a:pt x="149702" y="378823"/>
                  </a:lnTo>
                  <a:lnTo>
                    <a:pt x="166163" y="360181"/>
                  </a:lnTo>
                  <a:lnTo>
                    <a:pt x="172199" y="337350"/>
                  </a:lnTo>
                  <a:lnTo>
                    <a:pt x="172199" y="58648"/>
                  </a:lnTo>
                  <a:lnTo>
                    <a:pt x="166163" y="35816"/>
                  </a:lnTo>
                  <a:lnTo>
                    <a:pt x="149702" y="17175"/>
                  </a:lnTo>
                  <a:lnTo>
                    <a:pt x="125291" y="4607"/>
                  </a:lnTo>
                  <a:lnTo>
                    <a:pt x="95402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0" y="288010"/>
              <a:ext cx="406400" cy="396240"/>
            </a:xfrm>
            <a:custGeom>
              <a:avLst/>
              <a:gdLst/>
              <a:ahLst/>
              <a:cxnLst/>
              <a:rect l="l" t="t" r="r" b="b"/>
              <a:pathLst>
                <a:path w="406400" h="396240">
                  <a:moveTo>
                    <a:pt x="406095" y="0"/>
                  </a:moveTo>
                  <a:lnTo>
                    <a:pt x="280758" y="0"/>
                  </a:lnTo>
                  <a:lnTo>
                    <a:pt x="0" y="198031"/>
                  </a:lnTo>
                  <a:lnTo>
                    <a:pt x="280758" y="395998"/>
                  </a:lnTo>
                  <a:lnTo>
                    <a:pt x="406133" y="395998"/>
                  </a:lnTo>
                  <a:lnTo>
                    <a:pt x="125387" y="197992"/>
                  </a:lnTo>
                  <a:lnTo>
                    <a:pt x="406095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51999" y="288010"/>
              <a:ext cx="406400" cy="396240"/>
            </a:xfrm>
            <a:custGeom>
              <a:avLst/>
              <a:gdLst/>
              <a:ahLst/>
              <a:cxnLst/>
              <a:rect l="l" t="t" r="r" b="b"/>
              <a:pathLst>
                <a:path w="406400" h="396240">
                  <a:moveTo>
                    <a:pt x="406095" y="0"/>
                  </a:moveTo>
                  <a:lnTo>
                    <a:pt x="280758" y="0"/>
                  </a:lnTo>
                  <a:lnTo>
                    <a:pt x="0" y="198031"/>
                  </a:lnTo>
                  <a:lnTo>
                    <a:pt x="280758" y="395998"/>
                  </a:lnTo>
                  <a:lnTo>
                    <a:pt x="406133" y="395998"/>
                  </a:lnTo>
                  <a:lnTo>
                    <a:pt x="125387" y="197992"/>
                  </a:lnTo>
                  <a:lnTo>
                    <a:pt x="406095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04000" y="288010"/>
              <a:ext cx="406400" cy="396240"/>
            </a:xfrm>
            <a:custGeom>
              <a:avLst/>
              <a:gdLst/>
              <a:ahLst/>
              <a:cxnLst/>
              <a:rect l="l" t="t" r="r" b="b"/>
              <a:pathLst>
                <a:path w="406400" h="396240">
                  <a:moveTo>
                    <a:pt x="406095" y="0"/>
                  </a:moveTo>
                  <a:lnTo>
                    <a:pt x="280758" y="0"/>
                  </a:lnTo>
                  <a:lnTo>
                    <a:pt x="0" y="198031"/>
                  </a:lnTo>
                  <a:lnTo>
                    <a:pt x="280758" y="395998"/>
                  </a:lnTo>
                  <a:lnTo>
                    <a:pt x="406133" y="395998"/>
                  </a:lnTo>
                  <a:lnTo>
                    <a:pt x="125387" y="197992"/>
                  </a:lnTo>
                  <a:lnTo>
                    <a:pt x="406095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756000" y="288010"/>
              <a:ext cx="406400" cy="396240"/>
            </a:xfrm>
            <a:custGeom>
              <a:avLst/>
              <a:gdLst/>
              <a:ahLst/>
              <a:cxnLst/>
              <a:rect l="l" t="t" r="r" b="b"/>
              <a:pathLst>
                <a:path w="406400" h="396240">
                  <a:moveTo>
                    <a:pt x="406095" y="0"/>
                  </a:moveTo>
                  <a:lnTo>
                    <a:pt x="280758" y="0"/>
                  </a:lnTo>
                  <a:lnTo>
                    <a:pt x="0" y="198031"/>
                  </a:lnTo>
                  <a:lnTo>
                    <a:pt x="280758" y="395998"/>
                  </a:lnTo>
                  <a:lnTo>
                    <a:pt x="406133" y="395998"/>
                  </a:lnTo>
                  <a:lnTo>
                    <a:pt x="125387" y="197992"/>
                  </a:lnTo>
                  <a:lnTo>
                    <a:pt x="406095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45" name="Группа 44"/>
            <p:cNvGrpSpPr/>
            <p:nvPr/>
          </p:nvGrpSpPr>
          <p:grpSpPr>
            <a:xfrm>
              <a:off x="209550" y="211810"/>
              <a:ext cx="6882765" cy="533400"/>
              <a:chOff x="209550" y="211810"/>
              <a:chExt cx="6882765" cy="533400"/>
            </a:xfrm>
          </p:grpSpPr>
          <p:sp>
            <p:nvSpPr>
              <p:cNvPr id="12" name="object 12"/>
              <p:cNvSpPr/>
              <p:nvPr/>
            </p:nvSpPr>
            <p:spPr>
              <a:xfrm>
                <a:off x="209550" y="211810"/>
                <a:ext cx="6882765" cy="533400"/>
              </a:xfrm>
              <a:custGeom>
                <a:avLst/>
                <a:gdLst/>
                <a:ahLst/>
                <a:cxnLst/>
                <a:rect l="l" t="t" r="r" b="b"/>
                <a:pathLst>
                  <a:path w="6101715" h="396240">
                    <a:moveTo>
                      <a:pt x="6028944" y="0"/>
                    </a:moveTo>
                    <a:lnTo>
                      <a:pt x="280758" y="0"/>
                    </a:lnTo>
                    <a:lnTo>
                      <a:pt x="0" y="198031"/>
                    </a:lnTo>
                    <a:lnTo>
                      <a:pt x="280758" y="395998"/>
                    </a:lnTo>
                    <a:lnTo>
                      <a:pt x="6028944" y="395998"/>
                    </a:lnTo>
                    <a:lnTo>
                      <a:pt x="6057141" y="391390"/>
                    </a:lnTo>
                    <a:lnTo>
                      <a:pt x="6080172" y="378823"/>
                    </a:lnTo>
                    <a:lnTo>
                      <a:pt x="6095702" y="360181"/>
                    </a:lnTo>
                    <a:lnTo>
                      <a:pt x="6101397" y="337350"/>
                    </a:lnTo>
                    <a:lnTo>
                      <a:pt x="6101397" y="58648"/>
                    </a:lnTo>
                    <a:lnTo>
                      <a:pt x="6095702" y="35816"/>
                    </a:lnTo>
                    <a:lnTo>
                      <a:pt x="6080172" y="17175"/>
                    </a:lnTo>
                    <a:lnTo>
                      <a:pt x="6057141" y="4607"/>
                    </a:lnTo>
                    <a:lnTo>
                      <a:pt x="6028944" y="0"/>
                    </a:lnTo>
                    <a:close/>
                  </a:path>
                </a:pathLst>
              </a:custGeom>
              <a:solidFill>
                <a:srgbClr val="00B8BE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3" name="object 13"/>
              <p:cNvSpPr/>
              <p:nvPr/>
            </p:nvSpPr>
            <p:spPr>
              <a:xfrm>
                <a:off x="6734556" y="342011"/>
                <a:ext cx="288290" cy="288290"/>
              </a:xfrm>
              <a:custGeom>
                <a:avLst/>
                <a:gdLst/>
                <a:ahLst/>
                <a:cxnLst/>
                <a:rect l="l" t="t" r="r" b="b"/>
                <a:pathLst>
                  <a:path w="288290" h="288290">
                    <a:moveTo>
                      <a:pt x="235673" y="0"/>
                    </a:moveTo>
                    <a:lnTo>
                      <a:pt x="52324" y="0"/>
                    </a:lnTo>
                    <a:lnTo>
                      <a:pt x="31953" y="4105"/>
                    </a:lnTo>
                    <a:lnTo>
                      <a:pt x="15322" y="15308"/>
                    </a:lnTo>
                    <a:lnTo>
                      <a:pt x="4110" y="31937"/>
                    </a:lnTo>
                    <a:lnTo>
                      <a:pt x="0" y="52324"/>
                    </a:lnTo>
                    <a:lnTo>
                      <a:pt x="0" y="235661"/>
                    </a:lnTo>
                    <a:lnTo>
                      <a:pt x="4110" y="256031"/>
                    </a:lnTo>
                    <a:lnTo>
                      <a:pt x="15322" y="272662"/>
                    </a:lnTo>
                    <a:lnTo>
                      <a:pt x="31953" y="283874"/>
                    </a:lnTo>
                    <a:lnTo>
                      <a:pt x="52324" y="287985"/>
                    </a:lnTo>
                    <a:lnTo>
                      <a:pt x="235673" y="287985"/>
                    </a:lnTo>
                    <a:lnTo>
                      <a:pt x="256038" y="283874"/>
                    </a:lnTo>
                    <a:lnTo>
                      <a:pt x="272670" y="272662"/>
                    </a:lnTo>
                    <a:lnTo>
                      <a:pt x="283885" y="256031"/>
                    </a:lnTo>
                    <a:lnTo>
                      <a:pt x="287997" y="235661"/>
                    </a:lnTo>
                    <a:lnTo>
                      <a:pt x="287997" y="52324"/>
                    </a:lnTo>
                    <a:lnTo>
                      <a:pt x="283885" y="31937"/>
                    </a:lnTo>
                    <a:lnTo>
                      <a:pt x="272670" y="15308"/>
                    </a:lnTo>
                    <a:lnTo>
                      <a:pt x="256038" y="4105"/>
                    </a:lnTo>
                    <a:lnTo>
                      <a:pt x="235673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4" name="object 14"/>
              <p:cNvSpPr txBox="1"/>
              <p:nvPr/>
            </p:nvSpPr>
            <p:spPr>
              <a:xfrm>
                <a:off x="6822147" y="381749"/>
                <a:ext cx="113030" cy="196850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spAutoFit/>
              </a:bodyPr>
              <a:lstStyle/>
              <a:p>
                <a:pPr marL="12700">
                  <a:lnSpc>
                    <a:spcPct val="100000"/>
                  </a:lnSpc>
                </a:pPr>
                <a:r>
                  <a:rPr sz="1200" b="1" spc="25" dirty="0">
                    <a:solidFill>
                      <a:srgbClr val="009DA2"/>
                    </a:solidFill>
                    <a:latin typeface="Gill Sans MT"/>
                    <a:cs typeface="Gill Sans MT"/>
                  </a:rPr>
                  <a:t>1</a:t>
                </a:r>
                <a:endParaRPr sz="1200">
                  <a:latin typeface="Gill Sans MT"/>
                  <a:cs typeface="Gill Sans MT"/>
                </a:endParaRPr>
              </a:p>
            </p:txBody>
          </p:sp>
        </p:grpSp>
        <p:sp>
          <p:nvSpPr>
            <p:cNvPr id="21" name="object 21"/>
            <p:cNvSpPr txBox="1"/>
            <p:nvPr/>
          </p:nvSpPr>
          <p:spPr>
            <a:xfrm>
              <a:off x="361950" y="288010"/>
              <a:ext cx="6400800" cy="323165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12700" algn="ctr">
                <a:lnSpc>
                  <a:spcPct val="100000"/>
                </a:lnSpc>
              </a:pPr>
              <a:r>
                <a:rPr lang="ru-RU" sz="1050" b="1" kern="0" dirty="0" smtClean="0">
                  <a:latin typeface="Liberation Serif" pitchFamily="18" charset="0"/>
                  <a:ea typeface="Liberation Serif" pitchFamily="18" charset="0"/>
                  <a:cs typeface="Liberation Serif" pitchFamily="18" charset="0"/>
                </a:rPr>
                <a:t>Бюджет  </a:t>
              </a:r>
              <a:r>
                <a:rPr sz="1050" b="1" kern="0" smtClean="0">
                  <a:latin typeface="Liberation Serif" pitchFamily="18" charset="0"/>
                  <a:ea typeface="Liberation Serif" pitchFamily="18" charset="0"/>
                  <a:cs typeface="Liberation Serif" pitchFamily="18" charset="0"/>
                </a:rPr>
                <a:t>утвержд</a:t>
              </a:r>
              <a:r>
                <a:rPr lang="ru-RU" sz="1050" b="1" kern="0" dirty="0" smtClean="0">
                  <a:latin typeface="Liberation Serif" pitchFamily="18" charset="0"/>
                  <a:ea typeface="Liberation Serif" pitchFamily="18" charset="0"/>
                  <a:cs typeface="Liberation Serif" pitchFamily="18" charset="0"/>
                </a:rPr>
                <a:t>ё</a:t>
              </a:r>
              <a:r>
                <a:rPr sz="1050" b="1" kern="0" smtClean="0">
                  <a:latin typeface="Liberation Serif" pitchFamily="18" charset="0"/>
                  <a:ea typeface="Liberation Serif" pitchFamily="18" charset="0"/>
                  <a:cs typeface="Liberation Serif" pitchFamily="18" charset="0"/>
                </a:rPr>
                <a:t>н</a:t>
              </a:r>
              <a:r>
                <a:rPr lang="ru-RU" sz="1050" b="1" kern="0" dirty="0" smtClean="0">
                  <a:latin typeface="Liberation Serif" pitchFamily="18" charset="0"/>
                  <a:ea typeface="Liberation Serif" pitchFamily="18" charset="0"/>
                  <a:cs typeface="Liberation Serif" pitchFamily="18" charset="0"/>
                </a:rPr>
                <a:t> </a:t>
              </a:r>
              <a:r>
                <a:rPr sz="1050" b="1" kern="0" smtClean="0">
                  <a:latin typeface="Liberation Serif" pitchFamily="18" charset="0"/>
                  <a:ea typeface="Liberation Serif" pitchFamily="18" charset="0"/>
                  <a:cs typeface="Liberation Serif" pitchFamily="18" charset="0"/>
                </a:rPr>
                <a:t> </a:t>
              </a:r>
              <a:r>
                <a:rPr lang="ru-RU" sz="1050" b="1" kern="0" dirty="0" smtClean="0">
                  <a:latin typeface="Liberation Serif" pitchFamily="18" charset="0"/>
                  <a:ea typeface="Liberation Serif" pitchFamily="18" charset="0"/>
                  <a:cs typeface="Liberation Serif" pitchFamily="18" charset="0"/>
                </a:rPr>
                <a:t>решением  Думы  Шалинского  городского  округа</a:t>
              </a:r>
              <a:r>
                <a:rPr sz="1050" b="1" kern="0" smtClean="0">
                  <a:latin typeface="Liberation Serif" pitchFamily="18" charset="0"/>
                  <a:ea typeface="Liberation Serif" pitchFamily="18" charset="0"/>
                  <a:cs typeface="Liberation Serif" pitchFamily="18" charset="0"/>
                </a:rPr>
                <a:t> </a:t>
              </a:r>
              <a:r>
                <a:rPr sz="1050" b="1" kern="0" err="1">
                  <a:latin typeface="Liberation Serif" pitchFamily="18" charset="0"/>
                  <a:ea typeface="Liberation Serif" pitchFamily="18" charset="0"/>
                  <a:cs typeface="Liberation Serif" pitchFamily="18" charset="0"/>
                </a:rPr>
                <a:t>от</a:t>
              </a:r>
              <a:r>
                <a:rPr sz="1050" b="1" kern="0">
                  <a:latin typeface="Liberation Serif" pitchFamily="18" charset="0"/>
                  <a:ea typeface="Liberation Serif" pitchFamily="18" charset="0"/>
                  <a:cs typeface="Liberation Serif" pitchFamily="18" charset="0"/>
                </a:rPr>
                <a:t> </a:t>
              </a:r>
              <a:r>
                <a:rPr lang="ru-RU" sz="1050" b="1" kern="0" dirty="0" smtClean="0">
                  <a:latin typeface="Liberation Serif" pitchFamily="18" charset="0"/>
                  <a:ea typeface="Liberation Serif" pitchFamily="18" charset="0"/>
                  <a:cs typeface="Liberation Serif" pitchFamily="18" charset="0"/>
                </a:rPr>
                <a:t>19</a:t>
              </a:r>
              <a:r>
                <a:rPr sz="1050" b="1" kern="0" smtClean="0">
                  <a:latin typeface="Liberation Serif" pitchFamily="18" charset="0"/>
                  <a:ea typeface="Liberation Serif" pitchFamily="18" charset="0"/>
                  <a:cs typeface="Liberation Serif" pitchFamily="18" charset="0"/>
                </a:rPr>
                <a:t> </a:t>
              </a:r>
              <a:r>
                <a:rPr sz="1050" b="1" kern="0" err="1">
                  <a:latin typeface="Liberation Serif" pitchFamily="18" charset="0"/>
                  <a:ea typeface="Liberation Serif" pitchFamily="18" charset="0"/>
                  <a:cs typeface="Liberation Serif" pitchFamily="18" charset="0"/>
                </a:rPr>
                <a:t>декабря</a:t>
              </a:r>
              <a:r>
                <a:rPr sz="1050" b="1" kern="0">
                  <a:latin typeface="Liberation Serif" pitchFamily="18" charset="0"/>
                  <a:ea typeface="Liberation Serif" pitchFamily="18" charset="0"/>
                  <a:cs typeface="Liberation Serif" pitchFamily="18" charset="0"/>
                </a:rPr>
                <a:t> </a:t>
              </a:r>
              <a:r>
                <a:rPr lang="ru-RU" sz="1050" b="1" kern="0" dirty="0" smtClean="0">
                  <a:latin typeface="Liberation Serif" pitchFamily="18" charset="0"/>
                  <a:ea typeface="Liberation Serif" pitchFamily="18" charset="0"/>
                  <a:cs typeface="Liberation Serif" pitchFamily="18" charset="0"/>
                </a:rPr>
                <a:t> </a:t>
              </a:r>
              <a:r>
                <a:rPr sz="1050" b="1" kern="0" smtClean="0">
                  <a:latin typeface="Liberation Serif" pitchFamily="18" charset="0"/>
                  <a:ea typeface="Liberation Serif" pitchFamily="18" charset="0"/>
                  <a:cs typeface="Liberation Serif" pitchFamily="18" charset="0"/>
                </a:rPr>
                <a:t>20</a:t>
              </a:r>
              <a:r>
                <a:rPr lang="en-US" sz="1050" b="1" kern="0" dirty="0" smtClean="0">
                  <a:latin typeface="Liberation Serif" pitchFamily="18" charset="0"/>
                  <a:ea typeface="Liberation Serif" pitchFamily="18" charset="0"/>
                  <a:cs typeface="Liberation Serif" pitchFamily="18" charset="0"/>
                </a:rPr>
                <a:t>2</a:t>
              </a:r>
              <a:r>
                <a:rPr lang="ru-RU" sz="1050" b="1" kern="0" dirty="0" smtClean="0">
                  <a:latin typeface="Liberation Serif" pitchFamily="18" charset="0"/>
                  <a:ea typeface="Liberation Serif" pitchFamily="18" charset="0"/>
                  <a:cs typeface="Liberation Serif" pitchFamily="18" charset="0"/>
                </a:rPr>
                <a:t>4</a:t>
              </a:r>
              <a:r>
                <a:rPr sz="1050" b="1" kern="0" smtClean="0">
                  <a:latin typeface="Liberation Serif" pitchFamily="18" charset="0"/>
                  <a:ea typeface="Liberation Serif" pitchFamily="18" charset="0"/>
                  <a:cs typeface="Liberation Serif" pitchFamily="18" charset="0"/>
                </a:rPr>
                <a:t> </a:t>
              </a:r>
              <a:r>
                <a:rPr sz="1050" b="1" kern="0" dirty="0" err="1" smtClean="0">
                  <a:latin typeface="Liberation Serif" pitchFamily="18" charset="0"/>
                  <a:ea typeface="Liberation Serif" pitchFamily="18" charset="0"/>
                  <a:cs typeface="Liberation Serif" pitchFamily="18" charset="0"/>
                </a:rPr>
                <a:t>года</a:t>
              </a:r>
              <a:r>
                <a:rPr lang="ru-RU" sz="1050" b="1" kern="0" dirty="0" smtClean="0">
                  <a:latin typeface="Liberation Serif" pitchFamily="18" charset="0"/>
                  <a:ea typeface="Liberation Serif" pitchFamily="18" charset="0"/>
                  <a:cs typeface="Liberation Serif" pitchFamily="18" charset="0"/>
                </a:rPr>
                <a:t> </a:t>
              </a:r>
              <a:r>
                <a:rPr sz="1050" b="1" kern="0" smtClean="0">
                  <a:latin typeface="Liberation Serif" pitchFamily="18" charset="0"/>
                  <a:ea typeface="Liberation Serif" pitchFamily="18" charset="0"/>
                  <a:cs typeface="Liberation Serif" pitchFamily="18" charset="0"/>
                </a:rPr>
                <a:t>№ </a:t>
              </a:r>
              <a:r>
                <a:rPr lang="ru-RU" sz="1050" b="1" kern="0" dirty="0" smtClean="0">
                  <a:latin typeface="Liberation Serif" pitchFamily="18" charset="0"/>
                  <a:ea typeface="Liberation Serif" pitchFamily="18" charset="0"/>
                  <a:cs typeface="Liberation Serif" pitchFamily="18" charset="0"/>
                </a:rPr>
                <a:t>355</a:t>
              </a:r>
              <a:r>
                <a:rPr sz="1050" b="1" kern="0" smtClean="0">
                  <a:latin typeface="Liberation Serif" pitchFamily="18" charset="0"/>
                  <a:ea typeface="Liberation Serif" pitchFamily="18" charset="0"/>
                  <a:cs typeface="Liberation Serif" pitchFamily="18" charset="0"/>
                </a:rPr>
                <a:t> </a:t>
              </a:r>
              <a:endParaRPr lang="ru-RU" sz="1050" b="1" kern="0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endParaRPr>
            </a:p>
            <a:p>
              <a:pPr marL="12700" algn="ctr">
                <a:lnSpc>
                  <a:spcPct val="100000"/>
                </a:lnSpc>
              </a:pPr>
              <a:r>
                <a:rPr sz="1050" b="1" kern="0" dirty="0" smtClean="0">
                  <a:latin typeface="Liberation Serif" pitchFamily="18" charset="0"/>
                  <a:ea typeface="Liberation Serif" pitchFamily="18" charset="0"/>
                  <a:cs typeface="Liberation Serif" pitchFamily="18" charset="0"/>
                </a:rPr>
                <a:t>«</a:t>
              </a:r>
              <a:r>
                <a:rPr sz="1050" b="1" kern="0" dirty="0">
                  <a:latin typeface="Liberation Serif" pitchFamily="18" charset="0"/>
                  <a:ea typeface="Liberation Serif" pitchFamily="18" charset="0"/>
                  <a:cs typeface="Liberation Serif" pitchFamily="18" charset="0"/>
                </a:rPr>
                <a:t>О </a:t>
              </a:r>
              <a:r>
                <a:rPr sz="1050" b="1" kern="0" dirty="0" smtClean="0">
                  <a:latin typeface="Liberation Serif" pitchFamily="18" charset="0"/>
                  <a:ea typeface="Liberation Serif" pitchFamily="18" charset="0"/>
                  <a:cs typeface="Liberation Serif" pitchFamily="18" charset="0"/>
                </a:rPr>
                <a:t> </a:t>
              </a:r>
              <a:r>
                <a:rPr sz="1050" b="1" kern="0" dirty="0" err="1">
                  <a:latin typeface="Liberation Serif" pitchFamily="18" charset="0"/>
                  <a:ea typeface="Liberation Serif" pitchFamily="18" charset="0"/>
                  <a:cs typeface="Liberation Serif" pitchFamily="18" charset="0"/>
                </a:rPr>
                <a:t>бюджете</a:t>
              </a:r>
              <a:r>
                <a:rPr sz="1050" b="1" kern="0" dirty="0">
                  <a:latin typeface="Liberation Serif" pitchFamily="18" charset="0"/>
                  <a:ea typeface="Liberation Serif" pitchFamily="18" charset="0"/>
                  <a:cs typeface="Liberation Serif" pitchFamily="18" charset="0"/>
                </a:rPr>
                <a:t> </a:t>
              </a:r>
              <a:r>
                <a:rPr lang="ru-RU" sz="1050" b="1" kern="0" dirty="0" smtClean="0">
                  <a:latin typeface="Liberation Serif" pitchFamily="18" charset="0"/>
                  <a:ea typeface="Liberation Serif" pitchFamily="18" charset="0"/>
                  <a:cs typeface="Liberation Serif" pitchFamily="18" charset="0"/>
                </a:rPr>
                <a:t>Шалинского муниципального округа </a:t>
              </a:r>
              <a:r>
                <a:rPr sz="1050" b="1" kern="0" err="1" smtClean="0">
                  <a:latin typeface="Liberation Serif" pitchFamily="18" charset="0"/>
                  <a:ea typeface="Liberation Serif" pitchFamily="18" charset="0"/>
                  <a:cs typeface="Liberation Serif" pitchFamily="18" charset="0"/>
                </a:rPr>
                <a:t>на</a:t>
              </a:r>
              <a:r>
                <a:rPr sz="1050" b="1" kern="0" smtClean="0">
                  <a:latin typeface="Liberation Serif" pitchFamily="18" charset="0"/>
                  <a:ea typeface="Liberation Serif" pitchFamily="18" charset="0"/>
                  <a:cs typeface="Liberation Serif" pitchFamily="18" charset="0"/>
                </a:rPr>
                <a:t> 20</a:t>
              </a:r>
              <a:r>
                <a:rPr lang="ru-RU" sz="1050" b="1" kern="0" dirty="0" smtClean="0">
                  <a:latin typeface="Liberation Serif" pitchFamily="18" charset="0"/>
                  <a:ea typeface="Liberation Serif" pitchFamily="18" charset="0"/>
                  <a:cs typeface="Liberation Serif" pitchFamily="18" charset="0"/>
                </a:rPr>
                <a:t>25</a:t>
              </a:r>
              <a:r>
                <a:rPr lang="en-US" sz="1050" b="1" kern="0" dirty="0" smtClean="0">
                  <a:latin typeface="Liberation Serif" pitchFamily="18" charset="0"/>
                  <a:ea typeface="Liberation Serif" pitchFamily="18" charset="0"/>
                  <a:cs typeface="Liberation Serif" pitchFamily="18" charset="0"/>
                </a:rPr>
                <a:t> </a:t>
              </a:r>
              <a:r>
                <a:rPr sz="1050" b="1" kern="0" smtClean="0">
                  <a:latin typeface="Liberation Serif" pitchFamily="18" charset="0"/>
                  <a:ea typeface="Liberation Serif" pitchFamily="18" charset="0"/>
                  <a:cs typeface="Liberation Serif" pitchFamily="18" charset="0"/>
                </a:rPr>
                <a:t>год </a:t>
              </a:r>
              <a:r>
                <a:rPr lang="ru-RU" sz="1050" b="1" kern="0" dirty="0" smtClean="0">
                  <a:latin typeface="Liberation Serif" pitchFamily="18" charset="0"/>
                  <a:ea typeface="Liberation Serif" pitchFamily="18" charset="0"/>
                  <a:cs typeface="Liberation Serif" pitchFamily="18" charset="0"/>
                </a:rPr>
                <a:t> и плановый  период 2026 и 2027 годов</a:t>
              </a:r>
              <a:r>
                <a:rPr sz="1050" b="1" kern="0" dirty="0" smtClean="0">
                  <a:latin typeface="Liberation Serif" pitchFamily="18" charset="0"/>
                  <a:ea typeface="Liberation Serif" pitchFamily="18" charset="0"/>
                  <a:cs typeface="Liberation Serif" pitchFamily="18" charset="0"/>
                </a:rPr>
                <a:t>»</a:t>
              </a:r>
              <a:endParaRPr sz="1050" b="1" kern="0" dirty="0">
                <a:latin typeface="Liberation Serif" pitchFamily="18" charset="0"/>
                <a:ea typeface="Liberation Serif" pitchFamily="18" charset="0"/>
                <a:cs typeface="Liberation Serif" pitchFamily="18" charset="0"/>
              </a:endParaRPr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361950" y="5149850"/>
            <a:ext cx="3845560" cy="1968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-20" dirty="0">
                <a:solidFill>
                  <a:srgbClr val="00B8BE"/>
                </a:solidFill>
                <a:latin typeface="Trebuchet MS"/>
                <a:cs typeface="Trebuchet MS"/>
              </a:rPr>
              <a:t>Итоги реализации </a:t>
            </a:r>
            <a:r>
              <a:rPr sz="1200" b="1" spc="-5" dirty="0">
                <a:solidFill>
                  <a:srgbClr val="00B8BE"/>
                </a:solidFill>
                <a:latin typeface="Trebuchet MS"/>
                <a:cs typeface="Trebuchet MS"/>
              </a:rPr>
              <a:t>бюджетной </a:t>
            </a:r>
            <a:r>
              <a:rPr sz="1200" b="1" spc="-45" dirty="0">
                <a:solidFill>
                  <a:srgbClr val="00B8BE"/>
                </a:solidFill>
                <a:latin typeface="Trebuchet MS"/>
                <a:cs typeface="Trebuchet MS"/>
              </a:rPr>
              <a:t>и </a:t>
            </a:r>
            <a:r>
              <a:rPr sz="1200" b="1" spc="-25" dirty="0">
                <a:solidFill>
                  <a:srgbClr val="00B8BE"/>
                </a:solidFill>
                <a:latin typeface="Trebuchet MS"/>
                <a:cs typeface="Trebuchet MS"/>
              </a:rPr>
              <a:t>налоговой</a:t>
            </a:r>
            <a:r>
              <a:rPr sz="1200" b="1" spc="-225" dirty="0">
                <a:solidFill>
                  <a:srgbClr val="00B8BE"/>
                </a:solidFill>
                <a:latin typeface="Trebuchet MS"/>
                <a:cs typeface="Trebuchet MS"/>
              </a:rPr>
              <a:t> </a:t>
            </a:r>
            <a:r>
              <a:rPr sz="1200" b="1" spc="-20" dirty="0">
                <a:solidFill>
                  <a:srgbClr val="00B8BE"/>
                </a:solidFill>
                <a:latin typeface="Trebuchet MS"/>
                <a:cs typeface="Trebuchet MS"/>
              </a:rPr>
              <a:t>политики</a:t>
            </a:r>
            <a:endParaRPr sz="1200" dirty="0">
              <a:latin typeface="Trebuchet MS"/>
              <a:cs typeface="Trebuchet MS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38150" y="7435850"/>
            <a:ext cx="6275070" cy="3693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dirty="0">
                <a:solidFill>
                  <a:srgbClr val="00B8BE"/>
                </a:solidFill>
                <a:latin typeface="Trebuchet MS"/>
                <a:cs typeface="Trebuchet MS"/>
              </a:rPr>
              <a:t>Оптимизация</a:t>
            </a:r>
            <a:r>
              <a:rPr sz="1200" b="1" spc="-65" dirty="0">
                <a:solidFill>
                  <a:srgbClr val="00B8BE"/>
                </a:solidFill>
                <a:latin typeface="Trebuchet MS"/>
                <a:cs typeface="Trebuchet MS"/>
              </a:rPr>
              <a:t> </a:t>
            </a:r>
            <a:r>
              <a:rPr sz="1200" b="1" spc="-10" dirty="0">
                <a:solidFill>
                  <a:srgbClr val="00B8BE"/>
                </a:solidFill>
                <a:latin typeface="Trebuchet MS"/>
                <a:cs typeface="Trebuchet MS"/>
              </a:rPr>
              <a:t>расходных</a:t>
            </a:r>
            <a:r>
              <a:rPr sz="1200" b="1" spc="-65" dirty="0">
                <a:solidFill>
                  <a:srgbClr val="00B8BE"/>
                </a:solidFill>
                <a:latin typeface="Trebuchet MS"/>
                <a:cs typeface="Trebuchet MS"/>
              </a:rPr>
              <a:t> </a:t>
            </a:r>
            <a:r>
              <a:rPr sz="1200" b="1" spc="5">
                <a:solidFill>
                  <a:srgbClr val="00B8BE"/>
                </a:solidFill>
                <a:latin typeface="Trebuchet MS"/>
                <a:cs typeface="Trebuchet MS"/>
              </a:rPr>
              <a:t>обязательств</a:t>
            </a:r>
            <a:r>
              <a:rPr sz="1200" b="1" spc="-65">
                <a:solidFill>
                  <a:srgbClr val="00B8BE"/>
                </a:solidFill>
                <a:latin typeface="Trebuchet MS"/>
                <a:cs typeface="Trebuchet MS"/>
              </a:rPr>
              <a:t> </a:t>
            </a:r>
            <a:r>
              <a:rPr lang="ru-RU" sz="1200" b="1" spc="-10" dirty="0" smtClean="0">
                <a:solidFill>
                  <a:srgbClr val="00B8BE"/>
                </a:solidFill>
                <a:latin typeface="Trebuchet MS"/>
                <a:cs typeface="Trebuchet MS"/>
              </a:rPr>
              <a:t>Шалинского муниципального округа </a:t>
            </a:r>
            <a:r>
              <a:rPr sz="1200" b="1" spc="-45" smtClean="0">
                <a:solidFill>
                  <a:srgbClr val="00B8BE"/>
                </a:solidFill>
                <a:latin typeface="Trebuchet MS"/>
                <a:cs typeface="Trebuchet MS"/>
              </a:rPr>
              <a:t>и</a:t>
            </a:r>
            <a:r>
              <a:rPr sz="1200" b="1" spc="-65" smtClean="0">
                <a:solidFill>
                  <a:srgbClr val="00B8BE"/>
                </a:solidFill>
                <a:latin typeface="Trebuchet MS"/>
                <a:cs typeface="Trebuchet MS"/>
              </a:rPr>
              <a:t> </a:t>
            </a:r>
            <a:r>
              <a:rPr sz="1200" b="1" spc="-35" dirty="0">
                <a:solidFill>
                  <a:srgbClr val="00B8BE"/>
                </a:solidFill>
                <a:latin typeface="Trebuchet MS"/>
                <a:cs typeface="Trebuchet MS"/>
              </a:rPr>
              <a:t>ограничение</a:t>
            </a:r>
            <a:r>
              <a:rPr sz="1200" b="1" spc="-65" dirty="0">
                <a:solidFill>
                  <a:srgbClr val="00B8BE"/>
                </a:solidFill>
                <a:latin typeface="Trebuchet MS"/>
                <a:cs typeface="Trebuchet MS"/>
              </a:rPr>
              <a:t> </a:t>
            </a:r>
            <a:r>
              <a:rPr sz="1200" b="1" spc="-5" dirty="0">
                <a:solidFill>
                  <a:srgbClr val="00B8BE"/>
                </a:solidFill>
                <a:latin typeface="Trebuchet MS"/>
                <a:cs typeface="Trebuchet MS"/>
              </a:rPr>
              <a:t>расходов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527300" y="7992236"/>
            <a:ext cx="3211195" cy="102592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715">
              <a:lnSpc>
                <a:spcPts val="1000"/>
              </a:lnSpc>
              <a:buFont typeface="Wingdings" pitchFamily="2" charset="2"/>
              <a:buChar char="Ø"/>
            </a:pPr>
            <a:r>
              <a:rPr sz="1200" spc="-50" dirty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Приостановлено </a:t>
            </a:r>
            <a:r>
              <a:rPr sz="1200" spc="-75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финансирование </a:t>
            </a:r>
            <a:r>
              <a:rPr sz="1200" spc="-45" smtClean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не</a:t>
            </a:r>
            <a:r>
              <a:rPr lang="ru-RU" sz="1200" spc="-45" dirty="0" smtClean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 </a:t>
            </a:r>
            <a:r>
              <a:rPr sz="1200" spc="-45" smtClean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первоочередных </a:t>
            </a:r>
            <a:r>
              <a:rPr sz="1200" spc="-70" dirty="0" err="1" smtClean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рас</a:t>
            </a:r>
            <a:r>
              <a:rPr sz="1200" spc="-15" dirty="0" err="1" smtClean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ходов</a:t>
            </a:r>
            <a:r>
              <a:rPr sz="1200" spc="-15" dirty="0" smtClean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 </a:t>
            </a:r>
            <a:r>
              <a:rPr sz="1200" spc="-50" dirty="0" err="1" smtClean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бюджета</a:t>
            </a:r>
            <a:r>
              <a:rPr lang="ru-RU" sz="1200" spc="-50" dirty="0" smtClean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.</a:t>
            </a:r>
          </a:p>
          <a:p>
            <a:pPr marL="12700" marR="5715">
              <a:lnSpc>
                <a:spcPts val="1000"/>
              </a:lnSpc>
            </a:pPr>
            <a:endParaRPr sz="1200" dirty="0">
              <a:latin typeface="Liberation Serif" pitchFamily="18" charset="0"/>
              <a:ea typeface="Liberation Serif" pitchFamily="18" charset="0"/>
              <a:cs typeface="Liberation Serif" pitchFamily="18" charset="0"/>
            </a:endParaRPr>
          </a:p>
          <a:p>
            <a:pPr marL="12700" marR="5080">
              <a:lnSpc>
                <a:spcPts val="1000"/>
              </a:lnSpc>
              <a:buFont typeface="Wingdings" pitchFamily="2" charset="2"/>
              <a:buChar char="Ø"/>
            </a:pPr>
            <a:r>
              <a:rPr sz="1200" spc="-25" smtClean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Реализованы</a:t>
            </a:r>
            <a:r>
              <a:rPr lang="ru-RU" sz="1200" spc="-25" dirty="0" smtClean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 </a:t>
            </a:r>
            <a:r>
              <a:rPr sz="1200" spc="-25" smtClean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 </a:t>
            </a:r>
            <a:r>
              <a:rPr sz="1200" spc="-35" dirty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мероприятия </a:t>
            </a:r>
            <a:r>
              <a:rPr sz="1200" spc="-60" dirty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по </a:t>
            </a:r>
            <a:r>
              <a:rPr sz="1200" spc="-40" dirty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оптимизации, </a:t>
            </a:r>
            <a:r>
              <a:rPr sz="1200" spc="-65" dirty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экономии  </a:t>
            </a:r>
            <a:r>
              <a:rPr sz="1200" spc="-35" dirty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средств бюджетов, </a:t>
            </a:r>
            <a:r>
              <a:rPr sz="1200" spc="85" dirty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в </a:t>
            </a:r>
            <a:r>
              <a:rPr sz="1200" spc="-40" dirty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том </a:t>
            </a:r>
            <a:r>
              <a:rPr sz="1200" spc="-45" dirty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числе </a:t>
            </a:r>
            <a:r>
              <a:rPr sz="1200" spc="-65" dirty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при </a:t>
            </a:r>
            <a:r>
              <a:rPr sz="1200" spc="-20" dirty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закупках </a:t>
            </a:r>
            <a:r>
              <a:rPr sz="1200" spc="-15" dirty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за </a:t>
            </a:r>
            <a:r>
              <a:rPr sz="1200" spc="-15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счет </a:t>
            </a:r>
            <a:r>
              <a:rPr sz="1200" spc="-5" smtClean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кон</a:t>
            </a:r>
            <a:r>
              <a:rPr sz="1200" spc="-25" smtClean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курсных </a:t>
            </a:r>
            <a:r>
              <a:rPr sz="1200" spc="-70" dirty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процедур, </a:t>
            </a:r>
            <a:r>
              <a:rPr sz="1200" spc="-55" dirty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расходов </a:t>
            </a:r>
            <a:r>
              <a:rPr sz="1200" spc="-80" dirty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на </a:t>
            </a:r>
            <a:r>
              <a:rPr sz="1200" spc="-65" dirty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энергопотребление </a:t>
            </a:r>
            <a:r>
              <a:rPr sz="1200" spc="-5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и </a:t>
            </a:r>
            <a:r>
              <a:rPr sz="1200" spc="-15" smtClean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дру</a:t>
            </a:r>
            <a:r>
              <a:rPr sz="1200" smtClean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гих </a:t>
            </a:r>
            <a:r>
              <a:rPr sz="1200" spc="-40" dirty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материальных </a:t>
            </a:r>
            <a:r>
              <a:rPr sz="1200" spc="-20" dirty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затрат, </a:t>
            </a:r>
            <a:r>
              <a:rPr sz="1200" spc="-15" dirty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за </a:t>
            </a:r>
            <a:r>
              <a:rPr sz="1200" spc="-15" dirty="0" err="1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счет</a:t>
            </a:r>
            <a:r>
              <a:rPr sz="1200" spc="-15" dirty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 </a:t>
            </a:r>
            <a:r>
              <a:rPr sz="1200" spc="-50" dirty="0" smtClean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 </a:t>
            </a:r>
            <a:r>
              <a:rPr sz="1200" spc="-40" dirty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оптимизации </a:t>
            </a:r>
            <a:r>
              <a:rPr sz="1200" spc="-20" dirty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их </a:t>
            </a:r>
            <a:r>
              <a:rPr sz="1200" dirty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штатных </a:t>
            </a:r>
            <a:r>
              <a:rPr sz="1200" spc="-75" dirty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расписаний</a:t>
            </a:r>
            <a:r>
              <a:rPr sz="900" spc="-75" dirty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.  </a:t>
            </a:r>
            <a:endParaRPr sz="900" dirty="0">
              <a:latin typeface="Liberation Serif" pitchFamily="18" charset="0"/>
              <a:ea typeface="Liberation Serif" pitchFamily="18" charset="0"/>
              <a:cs typeface="Liberation Serif" pitchFamily="18" charset="0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3893299" y="7992236"/>
            <a:ext cx="3211830" cy="14106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715" algn="just">
              <a:lnSpc>
                <a:spcPts val="1000"/>
              </a:lnSpc>
              <a:buFont typeface="Wingdings" pitchFamily="2" charset="2"/>
              <a:buChar char="Ø"/>
            </a:pPr>
            <a:r>
              <a:rPr sz="1200" spc="-80" dirty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Осуществлен </a:t>
            </a:r>
            <a:r>
              <a:rPr sz="1200" spc="-30" dirty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контроль </a:t>
            </a:r>
            <a:r>
              <a:rPr sz="1200" spc="-25" dirty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за </a:t>
            </a:r>
            <a:r>
              <a:rPr sz="1200" spc="-65" dirty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первоочередным </a:t>
            </a:r>
            <a:r>
              <a:rPr sz="1200" spc="-80" dirty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направлением  </a:t>
            </a:r>
            <a:r>
              <a:rPr sz="1200" spc="-50" dirty="0" err="1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средств</a:t>
            </a:r>
            <a:r>
              <a:rPr sz="1200" spc="-50" dirty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 </a:t>
            </a:r>
            <a:r>
              <a:rPr sz="1200" spc="-65" dirty="0" err="1" smtClean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бюджета</a:t>
            </a:r>
            <a:r>
              <a:rPr sz="1200" spc="-65" dirty="0" smtClean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 </a:t>
            </a:r>
            <a:r>
              <a:rPr sz="1200" spc="-90" dirty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на </a:t>
            </a:r>
            <a:r>
              <a:rPr sz="1200" spc="-80" dirty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завершение </a:t>
            </a:r>
            <a:r>
              <a:rPr sz="1200" spc="-35" dirty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строительства  </a:t>
            </a:r>
            <a:r>
              <a:rPr sz="1200" spc="-45" dirty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(реконструкции) </a:t>
            </a:r>
            <a:r>
              <a:rPr sz="1200" spc="-15" dirty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объектов </a:t>
            </a:r>
            <a:r>
              <a:rPr sz="1200" spc="-25" dirty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капитального </a:t>
            </a:r>
            <a:r>
              <a:rPr sz="1200" spc="-20" dirty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строительства  </a:t>
            </a:r>
            <a:r>
              <a:rPr sz="1200" spc="-125" dirty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с  </a:t>
            </a:r>
            <a:r>
              <a:rPr sz="1200" spc="-20" dirty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высокой </a:t>
            </a:r>
            <a:r>
              <a:rPr sz="1200" spc="-40" dirty="0" err="1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степенью</a:t>
            </a:r>
            <a:r>
              <a:rPr sz="1200" spc="-35" dirty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 </a:t>
            </a:r>
            <a:r>
              <a:rPr sz="1200" spc="-15" dirty="0" err="1" smtClean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готовности</a:t>
            </a:r>
            <a:r>
              <a:rPr lang="ru-RU" sz="1200" spc="-15" dirty="0" smtClean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.</a:t>
            </a:r>
          </a:p>
          <a:p>
            <a:pPr marL="12700" marR="5715" algn="just">
              <a:lnSpc>
                <a:spcPts val="1000"/>
              </a:lnSpc>
            </a:pPr>
            <a:endParaRPr lang="ru-RU" sz="1200" spc="-15" dirty="0" smtClean="0">
              <a:solidFill>
                <a:srgbClr val="231F20"/>
              </a:solidFill>
              <a:latin typeface="Liberation Serif" pitchFamily="18" charset="0"/>
              <a:ea typeface="Liberation Serif" pitchFamily="18" charset="0"/>
              <a:cs typeface="Liberation Serif" pitchFamily="18" charset="0"/>
            </a:endParaRPr>
          </a:p>
          <a:p>
            <a:pPr marL="12700" marR="5715" algn="just">
              <a:lnSpc>
                <a:spcPts val="1000"/>
              </a:lnSpc>
              <a:buFont typeface="Wingdings" pitchFamily="2" charset="2"/>
              <a:buChar char="Ø"/>
            </a:pPr>
            <a:r>
              <a:rPr lang="ru-RU" sz="1200" spc="-40" dirty="0" smtClean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Осуществлялись </a:t>
            </a:r>
            <a:r>
              <a:rPr lang="ru-RU" sz="1200" spc="-70" dirty="0" smtClean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меры, </a:t>
            </a:r>
            <a:r>
              <a:rPr lang="ru-RU" sz="1200" spc="-50" dirty="0" smtClean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направленные </a:t>
            </a:r>
            <a:r>
              <a:rPr lang="ru-RU" sz="1200" spc="-80" dirty="0" smtClean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на </a:t>
            </a:r>
            <a:r>
              <a:rPr lang="ru-RU" sz="1200" spc="-60" dirty="0" smtClean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эффективное  </a:t>
            </a:r>
            <a:r>
              <a:rPr lang="ru-RU" sz="1200" spc="-55" dirty="0" smtClean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управление </a:t>
            </a:r>
            <a:r>
              <a:rPr lang="ru-RU" sz="1200" spc="-50" dirty="0" smtClean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и </a:t>
            </a:r>
            <a:r>
              <a:rPr lang="ru-RU" sz="1200" spc="-75" dirty="0" smtClean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распоряжение </a:t>
            </a:r>
            <a:r>
              <a:rPr lang="ru-RU" sz="1200" spc="85" dirty="0" smtClean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в </a:t>
            </a:r>
            <a:r>
              <a:rPr lang="ru-RU" sz="1200" spc="-130" dirty="0" smtClean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сфере  </a:t>
            </a:r>
            <a:r>
              <a:rPr lang="ru-RU" sz="1200" spc="-40" dirty="0" smtClean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имущественных </a:t>
            </a:r>
            <a:r>
              <a:rPr lang="ru-RU" sz="1200" spc="-50" dirty="0" smtClean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и </a:t>
            </a:r>
            <a:r>
              <a:rPr lang="ru-RU" sz="1200" spc="15" dirty="0" smtClean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зе</a:t>
            </a:r>
            <a:r>
              <a:rPr lang="ru-RU" sz="1200" spc="-20" dirty="0" smtClean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мельных </a:t>
            </a:r>
            <a:r>
              <a:rPr lang="ru-RU" sz="1200" spc="-55" dirty="0" smtClean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отношений </a:t>
            </a:r>
            <a:r>
              <a:rPr lang="ru-RU" sz="1200" spc="-80" dirty="0" smtClean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на </a:t>
            </a:r>
            <a:r>
              <a:rPr lang="ru-RU" sz="1200" spc="-50" dirty="0" smtClean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территории Шалинского муниципального округа.</a:t>
            </a:r>
            <a:endParaRPr lang="ru-RU" sz="1200" dirty="0" smtClean="0">
              <a:latin typeface="Liberation Serif" pitchFamily="18" charset="0"/>
              <a:ea typeface="Liberation Serif" pitchFamily="18" charset="0"/>
              <a:cs typeface="Liberation Serif" pitchFamily="18" charset="0"/>
            </a:endParaRPr>
          </a:p>
          <a:p>
            <a:pPr marL="12700" marR="5715" algn="just">
              <a:lnSpc>
                <a:spcPts val="1000"/>
              </a:lnSpc>
            </a:pPr>
            <a:endParaRPr sz="900" dirty="0">
              <a:latin typeface="Century Gothic"/>
              <a:cs typeface="Century Gothic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438150" y="5607050"/>
            <a:ext cx="3276600" cy="12845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425450">
              <a:lnSpc>
                <a:spcPts val="1000"/>
              </a:lnSpc>
              <a:buFont typeface="Wingdings" pitchFamily="2" charset="2"/>
              <a:buChar char="Ø"/>
            </a:pPr>
            <a:r>
              <a:rPr sz="1200" spc="-80" smtClean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Обеспечение</a:t>
            </a:r>
            <a:r>
              <a:rPr lang="ru-RU" sz="1200" spc="-80" dirty="0" smtClean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   </a:t>
            </a:r>
            <a:r>
              <a:rPr sz="1200" spc="-60" smtClean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сбалансированности</a:t>
            </a:r>
            <a:r>
              <a:rPr lang="ru-RU" sz="1200" spc="-60" dirty="0" smtClean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  </a:t>
            </a:r>
            <a:r>
              <a:rPr sz="1200" spc="-60" smtClean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 </a:t>
            </a:r>
            <a:r>
              <a:rPr sz="1200" spc="-45" dirty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и </a:t>
            </a:r>
            <a:r>
              <a:rPr lang="ru-RU" sz="1200" spc="-45" dirty="0" smtClean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ус</a:t>
            </a:r>
            <a:r>
              <a:rPr sz="1200" spc="-15" dirty="0" err="1" smtClean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тойчивости</a:t>
            </a:r>
            <a:r>
              <a:rPr sz="1200" spc="-15" dirty="0" smtClean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  </a:t>
            </a:r>
            <a:r>
              <a:rPr lang="ru-RU" sz="1200" spc="-15" dirty="0" smtClean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м</a:t>
            </a:r>
            <a:r>
              <a:rPr lang="ru-RU" sz="1200" spc="-45" dirty="0" smtClean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естного</a:t>
            </a:r>
            <a:r>
              <a:rPr sz="1200" spc="-80" smtClean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 </a:t>
            </a:r>
            <a:r>
              <a:rPr sz="1200" spc="-45" smtClean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бюджета</a:t>
            </a:r>
            <a:r>
              <a:rPr lang="ru-RU" sz="1200" spc="-45" dirty="0" smtClean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.</a:t>
            </a:r>
          </a:p>
          <a:p>
            <a:pPr marL="12700" marR="425450" algn="just">
              <a:lnSpc>
                <a:spcPts val="1000"/>
              </a:lnSpc>
            </a:pPr>
            <a:endParaRPr sz="1200" dirty="0">
              <a:latin typeface="Liberation Serif" pitchFamily="18" charset="0"/>
              <a:ea typeface="Liberation Serif" pitchFamily="18" charset="0"/>
              <a:cs typeface="Liberation Serif" pitchFamily="18" charset="0"/>
            </a:endParaRPr>
          </a:p>
          <a:p>
            <a:pPr marL="12700" algn="just">
              <a:lnSpc>
                <a:spcPts val="940"/>
              </a:lnSpc>
              <a:buFont typeface="Wingdings" pitchFamily="2" charset="2"/>
              <a:buChar char="Ø"/>
            </a:pPr>
            <a:r>
              <a:rPr sz="120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Развитие </a:t>
            </a:r>
            <a:r>
              <a:rPr sz="1200" spc="-30" smtClean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межбюджетных</a:t>
            </a:r>
            <a:r>
              <a:rPr lang="ru-RU" sz="1200" spc="-30" dirty="0" smtClean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 </a:t>
            </a:r>
            <a:r>
              <a:rPr sz="1200" spc="-110" smtClean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 </a:t>
            </a:r>
            <a:r>
              <a:rPr sz="1200" spc="-50" smtClean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отношений</a:t>
            </a:r>
            <a:r>
              <a:rPr lang="ru-RU" sz="1200" spc="-50" dirty="0" smtClean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.</a:t>
            </a:r>
          </a:p>
          <a:p>
            <a:pPr marL="12700" algn="just">
              <a:lnSpc>
                <a:spcPts val="940"/>
              </a:lnSpc>
            </a:pPr>
            <a:endParaRPr sz="1200" dirty="0">
              <a:latin typeface="Liberation Serif" pitchFamily="18" charset="0"/>
              <a:ea typeface="Liberation Serif" pitchFamily="18" charset="0"/>
              <a:cs typeface="Liberation Serif" pitchFamily="18" charset="0"/>
            </a:endParaRPr>
          </a:p>
          <a:p>
            <a:pPr marL="12700" marR="5080">
              <a:lnSpc>
                <a:spcPts val="1000"/>
              </a:lnSpc>
              <a:spcBef>
                <a:spcPts val="60"/>
              </a:spcBef>
              <a:buFont typeface="Wingdings" pitchFamily="2" charset="2"/>
              <a:buChar char="Ø"/>
            </a:pPr>
            <a:r>
              <a:rPr sz="1200" spc="-35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Повышение </a:t>
            </a:r>
            <a:r>
              <a:rPr lang="ru-RU" sz="1200" spc="-35" dirty="0" smtClean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 </a:t>
            </a:r>
            <a:r>
              <a:rPr sz="1200" spc="-20" smtClean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качества </a:t>
            </a:r>
            <a:r>
              <a:rPr sz="1200" spc="-30" dirty="0" err="1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предоставления</a:t>
            </a:r>
            <a:r>
              <a:rPr sz="1200" spc="-30" dirty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 </a:t>
            </a:r>
            <a:r>
              <a:rPr sz="1200" spc="-25" err="1" smtClean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муниципальных</a:t>
            </a:r>
            <a:r>
              <a:rPr sz="1200" spc="-80" smtClean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 </a:t>
            </a:r>
            <a:r>
              <a:rPr sz="1200" spc="-30" smtClean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услуг</a:t>
            </a:r>
            <a:r>
              <a:rPr lang="ru-RU" sz="1200" spc="-30" dirty="0" smtClean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.</a:t>
            </a:r>
          </a:p>
          <a:p>
            <a:pPr marL="12700" marR="5080" algn="just">
              <a:lnSpc>
                <a:spcPts val="1000"/>
              </a:lnSpc>
              <a:spcBef>
                <a:spcPts val="60"/>
              </a:spcBef>
            </a:pPr>
            <a:endParaRPr sz="1200" dirty="0">
              <a:latin typeface="Liberation Serif" pitchFamily="18" charset="0"/>
              <a:ea typeface="Liberation Serif" pitchFamily="18" charset="0"/>
              <a:cs typeface="Liberation Serif" pitchFamily="18" charset="0"/>
            </a:endParaRPr>
          </a:p>
          <a:p>
            <a:pPr marL="12700">
              <a:lnSpc>
                <a:spcPts val="980"/>
              </a:lnSpc>
              <a:buFont typeface="Wingdings" pitchFamily="2" charset="2"/>
              <a:buChar char="Ø"/>
            </a:pPr>
            <a:r>
              <a:rPr sz="1200" dirty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Развитие </a:t>
            </a:r>
            <a:r>
              <a:rPr sz="1200" spc="-40" dirty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программно-целевых </a:t>
            </a:r>
            <a:r>
              <a:rPr sz="1200" spc="-25" dirty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методов</a:t>
            </a:r>
            <a:r>
              <a:rPr sz="1200" spc="-40" dirty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 </a:t>
            </a:r>
            <a:r>
              <a:rPr sz="1200" spc="-30" dirty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управления</a:t>
            </a:r>
            <a:endParaRPr sz="1200" dirty="0">
              <a:latin typeface="Liberation Serif" pitchFamily="18" charset="0"/>
              <a:ea typeface="Liberation Serif" pitchFamily="18" charset="0"/>
              <a:cs typeface="Liberation Serif" pitchFamily="18" charset="0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3790950" y="5683250"/>
            <a:ext cx="3352800" cy="10298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ts val="1000"/>
              </a:lnSpc>
              <a:buFont typeface="Wingdings" pitchFamily="2" charset="2"/>
              <a:buChar char="Ø"/>
            </a:pPr>
            <a:r>
              <a:rPr sz="1200" spc="-35" dirty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Повышение </a:t>
            </a:r>
            <a:r>
              <a:rPr sz="1200" spc="-40" dirty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эффективности </a:t>
            </a:r>
            <a:r>
              <a:rPr sz="1200" spc="-30" err="1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управления</a:t>
            </a:r>
            <a:r>
              <a:rPr sz="1200" spc="-3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 </a:t>
            </a:r>
            <a:r>
              <a:rPr lang="ru-RU" sz="1200" spc="-30" dirty="0" smtClean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 муниципальными</a:t>
            </a:r>
            <a:r>
              <a:rPr sz="1200" spc="-95" smtClean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 </a:t>
            </a:r>
            <a:r>
              <a:rPr sz="1200" spc="-90" smtClean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финансами</a:t>
            </a:r>
            <a:r>
              <a:rPr lang="ru-RU" sz="1200" spc="-90" dirty="0" smtClean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.</a:t>
            </a:r>
          </a:p>
          <a:p>
            <a:pPr marL="12700" marR="5080">
              <a:lnSpc>
                <a:spcPts val="1000"/>
              </a:lnSpc>
            </a:pPr>
            <a:endParaRPr sz="1200" dirty="0">
              <a:latin typeface="Liberation Serif" pitchFamily="18" charset="0"/>
              <a:ea typeface="Liberation Serif" pitchFamily="18" charset="0"/>
              <a:cs typeface="Liberation Serif" pitchFamily="18" charset="0"/>
            </a:endParaRPr>
          </a:p>
          <a:p>
            <a:pPr marL="12700" marR="365125">
              <a:lnSpc>
                <a:spcPts val="1000"/>
              </a:lnSpc>
              <a:buFont typeface="Wingdings" pitchFamily="2" charset="2"/>
              <a:buChar char="Ø"/>
            </a:pPr>
            <a:r>
              <a:rPr sz="1200" spc="-50" dirty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Стимулирование экономического </a:t>
            </a:r>
            <a:r>
              <a:rPr sz="1200" spc="-65" dirty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роста, </a:t>
            </a:r>
            <a:r>
              <a:rPr lang="ru-RU" sz="1200" spc="-65" dirty="0" smtClean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 </a:t>
            </a:r>
            <a:r>
              <a:rPr sz="1200" spc="-40" dirty="0" err="1" smtClean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повышение</a:t>
            </a:r>
            <a:r>
              <a:rPr sz="1200" spc="-40" dirty="0" smtClean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  </a:t>
            </a:r>
            <a:r>
              <a:rPr sz="1200" spc="-45" dirty="0" err="1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предпринимательской</a:t>
            </a:r>
            <a:r>
              <a:rPr sz="1200" spc="-85" dirty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 </a:t>
            </a:r>
            <a:r>
              <a:rPr sz="1200" spc="-10" err="1" smtClean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активност</a:t>
            </a:r>
            <a:r>
              <a:rPr lang="ru-RU" sz="1200" spc="-10" dirty="0" smtClean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и.</a:t>
            </a:r>
          </a:p>
          <a:p>
            <a:pPr marL="12700" marR="365125">
              <a:lnSpc>
                <a:spcPts val="1000"/>
              </a:lnSpc>
            </a:pPr>
            <a:endParaRPr sz="1200" dirty="0">
              <a:latin typeface="Liberation Serif" pitchFamily="18" charset="0"/>
              <a:ea typeface="Liberation Serif" pitchFamily="18" charset="0"/>
              <a:cs typeface="Liberation Serif" pitchFamily="18" charset="0"/>
            </a:endParaRPr>
          </a:p>
          <a:p>
            <a:pPr marL="12700">
              <a:lnSpc>
                <a:spcPts val="980"/>
              </a:lnSpc>
              <a:buFont typeface="Wingdings" pitchFamily="2" charset="2"/>
              <a:buChar char="Ø"/>
            </a:pPr>
            <a:r>
              <a:rPr sz="1200" spc="-65" dirty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Повышение </a:t>
            </a:r>
            <a:r>
              <a:rPr sz="1200" spc="-30" dirty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открытости</a:t>
            </a:r>
            <a:r>
              <a:rPr sz="1200" spc="-185" dirty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 </a:t>
            </a:r>
            <a:r>
              <a:rPr sz="1200" spc="-65" dirty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(прозрачности) бюджетного </a:t>
            </a:r>
            <a:r>
              <a:rPr sz="1200" spc="-125" dirty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процесса</a:t>
            </a:r>
            <a:endParaRPr sz="1200" dirty="0">
              <a:latin typeface="Liberation Serif" pitchFamily="18" charset="0"/>
              <a:ea typeface="Liberation Serif" pitchFamily="18" charset="0"/>
              <a:cs typeface="Liberation Serif" pitchFamily="18" charset="0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361950" y="4997450"/>
            <a:ext cx="6624320" cy="0"/>
          </a:xfrm>
          <a:custGeom>
            <a:avLst/>
            <a:gdLst/>
            <a:ahLst/>
            <a:cxnLst/>
            <a:rect l="l" t="t" r="r" b="b"/>
            <a:pathLst>
              <a:path w="6624320">
                <a:moveTo>
                  <a:pt x="6624002" y="0"/>
                </a:moveTo>
                <a:lnTo>
                  <a:pt x="0" y="0"/>
                </a:lnTo>
              </a:path>
            </a:pathLst>
          </a:custGeom>
          <a:ln w="9525">
            <a:solidFill>
              <a:srgbClr val="8A8C8E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514350" y="7131050"/>
            <a:ext cx="6624320" cy="0"/>
          </a:xfrm>
          <a:custGeom>
            <a:avLst/>
            <a:gdLst/>
            <a:ahLst/>
            <a:cxnLst/>
            <a:rect l="l" t="t" r="r" b="b"/>
            <a:pathLst>
              <a:path w="6624320">
                <a:moveTo>
                  <a:pt x="6624002" y="0"/>
                </a:moveTo>
                <a:lnTo>
                  <a:pt x="0" y="0"/>
                </a:lnTo>
              </a:path>
            </a:pathLst>
          </a:custGeom>
          <a:ln w="9525">
            <a:solidFill>
              <a:srgbClr val="8A8C8E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590550" y="1720850"/>
            <a:ext cx="2871063" cy="64589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algn="ctr"/>
            <a:r>
              <a:rPr lang="ru-RU" sz="1200" b="1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Публичные слушания</a:t>
            </a:r>
          </a:p>
          <a:p>
            <a:pPr algn="ctr"/>
            <a:r>
              <a:rPr lang="ru-RU" sz="1200" b="1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по годовому отчету об исполнении  бюджета за 20</a:t>
            </a:r>
            <a:r>
              <a:rPr lang="en-US" sz="1200" b="1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2</a:t>
            </a:r>
            <a:r>
              <a:rPr lang="ru-RU" sz="1200" b="1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5 год</a:t>
            </a:r>
            <a:endParaRPr sz="1200" b="1" dirty="0">
              <a:latin typeface="Liberation Serif" pitchFamily="18" charset="0"/>
              <a:ea typeface="Liberation Serif" pitchFamily="18" charset="0"/>
              <a:cs typeface="Liberation Serif" pitchFamily="18" charset="0"/>
            </a:endParaRPr>
          </a:p>
        </p:txBody>
      </p:sp>
      <p:sp>
        <p:nvSpPr>
          <p:cNvPr id="67" name="object 67"/>
          <p:cNvSpPr/>
          <p:nvPr/>
        </p:nvSpPr>
        <p:spPr>
          <a:xfrm>
            <a:off x="590550" y="1720850"/>
            <a:ext cx="2871470" cy="646430"/>
          </a:xfrm>
          <a:custGeom>
            <a:avLst/>
            <a:gdLst/>
            <a:ahLst/>
            <a:cxnLst/>
            <a:rect l="l" t="t" r="r" b="b"/>
            <a:pathLst>
              <a:path w="2871470" h="646430">
                <a:moveTo>
                  <a:pt x="317500" y="0"/>
                </a:moveTo>
                <a:lnTo>
                  <a:pt x="133945" y="4960"/>
                </a:lnTo>
                <a:lnTo>
                  <a:pt x="39687" y="39687"/>
                </a:lnTo>
                <a:lnTo>
                  <a:pt x="4960" y="133945"/>
                </a:lnTo>
                <a:lnTo>
                  <a:pt x="0" y="317500"/>
                </a:lnTo>
                <a:lnTo>
                  <a:pt x="0" y="328396"/>
                </a:lnTo>
                <a:lnTo>
                  <a:pt x="4960" y="511951"/>
                </a:lnTo>
                <a:lnTo>
                  <a:pt x="39687" y="606209"/>
                </a:lnTo>
                <a:lnTo>
                  <a:pt x="133945" y="640935"/>
                </a:lnTo>
                <a:lnTo>
                  <a:pt x="317500" y="645896"/>
                </a:lnTo>
                <a:lnTo>
                  <a:pt x="2553550" y="645896"/>
                </a:lnTo>
                <a:lnTo>
                  <a:pt x="2737105" y="640935"/>
                </a:lnTo>
                <a:lnTo>
                  <a:pt x="2831363" y="606209"/>
                </a:lnTo>
                <a:lnTo>
                  <a:pt x="2866089" y="511951"/>
                </a:lnTo>
                <a:lnTo>
                  <a:pt x="2871050" y="328396"/>
                </a:lnTo>
                <a:lnTo>
                  <a:pt x="2871050" y="317500"/>
                </a:lnTo>
                <a:lnTo>
                  <a:pt x="2866089" y="133945"/>
                </a:lnTo>
                <a:lnTo>
                  <a:pt x="2831363" y="39687"/>
                </a:lnTo>
                <a:lnTo>
                  <a:pt x="2737105" y="4960"/>
                </a:lnTo>
                <a:lnTo>
                  <a:pt x="2553550" y="0"/>
                </a:lnTo>
                <a:lnTo>
                  <a:pt x="317500" y="0"/>
                </a:lnTo>
                <a:close/>
              </a:path>
            </a:pathLst>
          </a:custGeom>
          <a:ln w="38100">
            <a:solidFill>
              <a:srgbClr val="BFE0B5"/>
            </a:solidFill>
          </a:ln>
        </p:spPr>
        <p:txBody>
          <a:bodyPr wrap="square" lIns="0" tIns="0" rIns="0" bIns="0" rtlCol="0"/>
          <a:lstStyle/>
          <a:p>
            <a:endParaRPr sz="1200"/>
          </a:p>
        </p:txBody>
      </p:sp>
      <p:sp>
        <p:nvSpPr>
          <p:cNvPr id="69" name="object 69"/>
          <p:cNvSpPr/>
          <p:nvPr/>
        </p:nvSpPr>
        <p:spPr>
          <a:xfrm>
            <a:off x="4248150" y="1873250"/>
            <a:ext cx="2699994" cy="35999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4248150" y="1873250"/>
            <a:ext cx="2700020" cy="360045"/>
          </a:xfrm>
          <a:custGeom>
            <a:avLst/>
            <a:gdLst/>
            <a:ahLst/>
            <a:cxnLst/>
            <a:rect l="l" t="t" r="r" b="b"/>
            <a:pathLst>
              <a:path w="2700020" h="360044">
                <a:moveTo>
                  <a:pt x="177800" y="0"/>
                </a:moveTo>
                <a:lnTo>
                  <a:pt x="75009" y="2778"/>
                </a:lnTo>
                <a:lnTo>
                  <a:pt x="22225" y="22225"/>
                </a:lnTo>
                <a:lnTo>
                  <a:pt x="2778" y="75009"/>
                </a:lnTo>
                <a:lnTo>
                  <a:pt x="0" y="177800"/>
                </a:lnTo>
                <a:lnTo>
                  <a:pt x="0" y="182194"/>
                </a:lnTo>
                <a:lnTo>
                  <a:pt x="2778" y="284984"/>
                </a:lnTo>
                <a:lnTo>
                  <a:pt x="22225" y="337769"/>
                </a:lnTo>
                <a:lnTo>
                  <a:pt x="75009" y="357216"/>
                </a:lnTo>
                <a:lnTo>
                  <a:pt x="177800" y="359994"/>
                </a:lnTo>
                <a:lnTo>
                  <a:pt x="2522194" y="359994"/>
                </a:lnTo>
                <a:lnTo>
                  <a:pt x="2624985" y="357216"/>
                </a:lnTo>
                <a:lnTo>
                  <a:pt x="2677769" y="337769"/>
                </a:lnTo>
                <a:lnTo>
                  <a:pt x="2697216" y="284984"/>
                </a:lnTo>
                <a:lnTo>
                  <a:pt x="2699994" y="182194"/>
                </a:lnTo>
                <a:lnTo>
                  <a:pt x="2699994" y="177800"/>
                </a:lnTo>
                <a:lnTo>
                  <a:pt x="2697216" y="75009"/>
                </a:lnTo>
                <a:lnTo>
                  <a:pt x="2677769" y="22225"/>
                </a:lnTo>
                <a:lnTo>
                  <a:pt x="2624985" y="2778"/>
                </a:lnTo>
                <a:lnTo>
                  <a:pt x="2522194" y="0"/>
                </a:lnTo>
                <a:lnTo>
                  <a:pt x="177800" y="0"/>
                </a:lnTo>
                <a:close/>
              </a:path>
            </a:pathLst>
          </a:custGeom>
          <a:ln w="38100">
            <a:solidFill>
              <a:srgbClr val="B8CDEB"/>
            </a:solidFill>
          </a:ln>
        </p:spPr>
        <p:txBody>
          <a:bodyPr wrap="square" lIns="0" tIns="0" rIns="0" bIns="0" rtlCol="0"/>
          <a:lstStyle/>
          <a:p>
            <a:endParaRPr>
              <a:latin typeface="Liberation Serif" pitchFamily="18" charset="0"/>
              <a:ea typeface="Liberation Serif" pitchFamily="18" charset="0"/>
              <a:cs typeface="Liberation Serif" pitchFamily="18" charset="0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4248150" y="1949450"/>
            <a:ext cx="2679484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690245" algn="l"/>
                <a:tab pos="1148080" algn="l"/>
              </a:tabLst>
            </a:pPr>
            <a:r>
              <a:rPr lang="ru-RU" sz="1500" b="1" baseline="2777" dirty="0" smtClean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        </a:t>
            </a:r>
            <a:r>
              <a:rPr lang="ru-RU" sz="2000" b="1" baseline="2777" dirty="0" smtClean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Назначены на </a:t>
            </a:r>
            <a:r>
              <a:rPr lang="ru-RU" sz="2000" b="1" baseline="2777" dirty="0" smtClean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16 </a:t>
            </a:r>
            <a:r>
              <a:rPr lang="ru-RU" sz="2000" b="1" baseline="2777" dirty="0" smtClean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июня 2026</a:t>
            </a:r>
            <a:endParaRPr sz="2000" baseline="2777" dirty="0">
              <a:latin typeface="Liberation Serif" pitchFamily="18" charset="0"/>
              <a:ea typeface="Liberation Serif" pitchFamily="18" charset="0"/>
              <a:cs typeface="Liberation Serif" pitchFamily="18" charset="0"/>
            </a:endParaRPr>
          </a:p>
        </p:txBody>
      </p:sp>
      <p:sp>
        <p:nvSpPr>
          <p:cNvPr id="72" name="object 72"/>
          <p:cNvSpPr/>
          <p:nvPr/>
        </p:nvSpPr>
        <p:spPr>
          <a:xfrm>
            <a:off x="4248150" y="882650"/>
            <a:ext cx="2699994" cy="36000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algn="ctr"/>
            <a:r>
              <a:rPr lang="ru-RU" sz="1200" b="1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Проведены 09 декабря 20</a:t>
            </a:r>
            <a:r>
              <a:rPr lang="en-US" sz="1200" b="1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2</a:t>
            </a:r>
            <a:r>
              <a:rPr lang="ru-RU" sz="1200" b="1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4 года</a:t>
            </a:r>
            <a:endParaRPr sz="1200" b="1" dirty="0">
              <a:latin typeface="Liberation Serif" pitchFamily="18" charset="0"/>
              <a:ea typeface="Liberation Serif" pitchFamily="18" charset="0"/>
              <a:cs typeface="Liberation Serif" pitchFamily="18" charset="0"/>
            </a:endParaRPr>
          </a:p>
        </p:txBody>
      </p:sp>
      <p:sp>
        <p:nvSpPr>
          <p:cNvPr id="73" name="object 73"/>
          <p:cNvSpPr/>
          <p:nvPr/>
        </p:nvSpPr>
        <p:spPr>
          <a:xfrm>
            <a:off x="4248150" y="882650"/>
            <a:ext cx="2700020" cy="360045"/>
          </a:xfrm>
          <a:custGeom>
            <a:avLst/>
            <a:gdLst/>
            <a:ahLst/>
            <a:cxnLst/>
            <a:rect l="l" t="t" r="r" b="b"/>
            <a:pathLst>
              <a:path w="2700020" h="360044">
                <a:moveTo>
                  <a:pt x="177800" y="0"/>
                </a:moveTo>
                <a:lnTo>
                  <a:pt x="75009" y="2778"/>
                </a:lnTo>
                <a:lnTo>
                  <a:pt x="22225" y="22225"/>
                </a:lnTo>
                <a:lnTo>
                  <a:pt x="2778" y="75009"/>
                </a:lnTo>
                <a:lnTo>
                  <a:pt x="0" y="177800"/>
                </a:lnTo>
                <a:lnTo>
                  <a:pt x="0" y="182194"/>
                </a:lnTo>
                <a:lnTo>
                  <a:pt x="2778" y="284984"/>
                </a:lnTo>
                <a:lnTo>
                  <a:pt x="22225" y="337769"/>
                </a:lnTo>
                <a:lnTo>
                  <a:pt x="75009" y="357216"/>
                </a:lnTo>
                <a:lnTo>
                  <a:pt x="177800" y="359994"/>
                </a:lnTo>
                <a:lnTo>
                  <a:pt x="2522194" y="359994"/>
                </a:lnTo>
                <a:lnTo>
                  <a:pt x="2624985" y="357216"/>
                </a:lnTo>
                <a:lnTo>
                  <a:pt x="2677769" y="337769"/>
                </a:lnTo>
                <a:lnTo>
                  <a:pt x="2697216" y="284984"/>
                </a:lnTo>
                <a:lnTo>
                  <a:pt x="2699994" y="182194"/>
                </a:lnTo>
                <a:lnTo>
                  <a:pt x="2699994" y="177800"/>
                </a:lnTo>
                <a:lnTo>
                  <a:pt x="2697216" y="75009"/>
                </a:lnTo>
                <a:lnTo>
                  <a:pt x="2677769" y="22225"/>
                </a:lnTo>
                <a:lnTo>
                  <a:pt x="2624985" y="2778"/>
                </a:lnTo>
                <a:lnTo>
                  <a:pt x="2522194" y="0"/>
                </a:lnTo>
                <a:lnTo>
                  <a:pt x="177800" y="0"/>
                </a:lnTo>
                <a:close/>
              </a:path>
            </a:pathLst>
          </a:custGeom>
          <a:ln w="38100">
            <a:solidFill>
              <a:srgbClr val="7BD3F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590550" y="730250"/>
            <a:ext cx="2871063" cy="64590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algn="ctr"/>
            <a:r>
              <a:rPr lang="ru-RU" sz="1200" b="1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Публичные слушания</a:t>
            </a:r>
          </a:p>
          <a:p>
            <a:pPr algn="ctr"/>
            <a:r>
              <a:rPr lang="ru-RU" sz="1200" b="1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по проекту бюджета Шалинского муниципального округа на 20</a:t>
            </a:r>
            <a:r>
              <a:rPr lang="en-US" sz="1200" b="1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2</a:t>
            </a:r>
            <a:r>
              <a:rPr lang="ru-RU" sz="1200" b="1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5 год</a:t>
            </a:r>
            <a:endParaRPr sz="1200" b="1" dirty="0">
              <a:latin typeface="Liberation Serif" pitchFamily="18" charset="0"/>
              <a:ea typeface="Liberation Serif" pitchFamily="18" charset="0"/>
              <a:cs typeface="Liberation Serif" pitchFamily="18" charset="0"/>
            </a:endParaRPr>
          </a:p>
        </p:txBody>
      </p:sp>
      <p:sp>
        <p:nvSpPr>
          <p:cNvPr id="84" name="object 84"/>
          <p:cNvSpPr/>
          <p:nvPr/>
        </p:nvSpPr>
        <p:spPr>
          <a:xfrm>
            <a:off x="590550" y="730250"/>
            <a:ext cx="2871470" cy="646430"/>
          </a:xfrm>
          <a:custGeom>
            <a:avLst/>
            <a:gdLst/>
            <a:ahLst/>
            <a:cxnLst/>
            <a:rect l="l" t="t" r="r" b="b"/>
            <a:pathLst>
              <a:path w="2871470" h="646430">
                <a:moveTo>
                  <a:pt x="317500" y="0"/>
                </a:moveTo>
                <a:lnTo>
                  <a:pt x="133945" y="4960"/>
                </a:lnTo>
                <a:lnTo>
                  <a:pt x="39687" y="39687"/>
                </a:lnTo>
                <a:lnTo>
                  <a:pt x="4960" y="133945"/>
                </a:lnTo>
                <a:lnTo>
                  <a:pt x="0" y="317500"/>
                </a:lnTo>
                <a:lnTo>
                  <a:pt x="0" y="328396"/>
                </a:lnTo>
                <a:lnTo>
                  <a:pt x="4960" y="511951"/>
                </a:lnTo>
                <a:lnTo>
                  <a:pt x="39687" y="606209"/>
                </a:lnTo>
                <a:lnTo>
                  <a:pt x="133945" y="640935"/>
                </a:lnTo>
                <a:lnTo>
                  <a:pt x="317500" y="645896"/>
                </a:lnTo>
                <a:lnTo>
                  <a:pt x="2553550" y="645896"/>
                </a:lnTo>
                <a:lnTo>
                  <a:pt x="2737105" y="640935"/>
                </a:lnTo>
                <a:lnTo>
                  <a:pt x="2831363" y="606209"/>
                </a:lnTo>
                <a:lnTo>
                  <a:pt x="2866089" y="511951"/>
                </a:lnTo>
                <a:lnTo>
                  <a:pt x="2871050" y="328396"/>
                </a:lnTo>
                <a:lnTo>
                  <a:pt x="2871050" y="317500"/>
                </a:lnTo>
                <a:lnTo>
                  <a:pt x="2866089" y="133945"/>
                </a:lnTo>
                <a:lnTo>
                  <a:pt x="2831363" y="39687"/>
                </a:lnTo>
                <a:lnTo>
                  <a:pt x="2737105" y="4960"/>
                </a:lnTo>
                <a:lnTo>
                  <a:pt x="2553550" y="0"/>
                </a:lnTo>
                <a:lnTo>
                  <a:pt x="317500" y="0"/>
                </a:lnTo>
                <a:close/>
              </a:path>
            </a:pathLst>
          </a:custGeom>
          <a:ln w="38100">
            <a:solidFill>
              <a:srgbClr val="FAAE7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Стрелка вправо 88"/>
          <p:cNvSpPr/>
          <p:nvPr/>
        </p:nvSpPr>
        <p:spPr>
          <a:xfrm>
            <a:off x="3486150" y="1035050"/>
            <a:ext cx="609600" cy="76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0" name="Стрелка вправо 89"/>
          <p:cNvSpPr/>
          <p:nvPr/>
        </p:nvSpPr>
        <p:spPr>
          <a:xfrm>
            <a:off x="3562350" y="2025650"/>
            <a:ext cx="609600" cy="76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026" name="Picture 2" descr="B:\Users\SOB\Desktop\Бюджет для граждан\Фото для бюджета\i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733550" y="2482850"/>
            <a:ext cx="4095750" cy="2362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416000" y="12"/>
            <a:ext cx="323989" cy="1090799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17442" y="342011"/>
            <a:ext cx="288290" cy="288290"/>
          </a:xfrm>
          <a:custGeom>
            <a:avLst/>
            <a:gdLst/>
            <a:ahLst/>
            <a:cxnLst/>
            <a:rect l="l" t="t" r="r" b="b"/>
            <a:pathLst>
              <a:path w="288290" h="288290">
                <a:moveTo>
                  <a:pt x="235673" y="0"/>
                </a:moveTo>
                <a:lnTo>
                  <a:pt x="52324" y="0"/>
                </a:lnTo>
                <a:lnTo>
                  <a:pt x="31959" y="4105"/>
                </a:lnTo>
                <a:lnTo>
                  <a:pt x="15327" y="15308"/>
                </a:lnTo>
                <a:lnTo>
                  <a:pt x="4112" y="31937"/>
                </a:lnTo>
                <a:lnTo>
                  <a:pt x="0" y="52324"/>
                </a:lnTo>
                <a:lnTo>
                  <a:pt x="0" y="235661"/>
                </a:lnTo>
                <a:lnTo>
                  <a:pt x="4112" y="256031"/>
                </a:lnTo>
                <a:lnTo>
                  <a:pt x="15327" y="272662"/>
                </a:lnTo>
                <a:lnTo>
                  <a:pt x="31959" y="283874"/>
                </a:lnTo>
                <a:lnTo>
                  <a:pt x="52324" y="287985"/>
                </a:lnTo>
                <a:lnTo>
                  <a:pt x="235673" y="287985"/>
                </a:lnTo>
                <a:lnTo>
                  <a:pt x="256043" y="283874"/>
                </a:lnTo>
                <a:lnTo>
                  <a:pt x="272675" y="272662"/>
                </a:lnTo>
                <a:lnTo>
                  <a:pt x="283887" y="256031"/>
                </a:lnTo>
                <a:lnTo>
                  <a:pt x="287997" y="235661"/>
                </a:lnTo>
                <a:lnTo>
                  <a:pt x="287997" y="52324"/>
                </a:lnTo>
                <a:lnTo>
                  <a:pt x="283887" y="31937"/>
                </a:lnTo>
                <a:lnTo>
                  <a:pt x="272675" y="15308"/>
                </a:lnTo>
                <a:lnTo>
                  <a:pt x="256043" y="4105"/>
                </a:lnTo>
                <a:lnTo>
                  <a:pt x="23567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0" y="10420704"/>
            <a:ext cx="7740015" cy="0"/>
          </a:xfrm>
          <a:custGeom>
            <a:avLst/>
            <a:gdLst/>
            <a:ahLst/>
            <a:cxnLst/>
            <a:rect l="l" t="t" r="r" b="b"/>
            <a:pathLst>
              <a:path w="7740015">
                <a:moveTo>
                  <a:pt x="0" y="0"/>
                </a:moveTo>
                <a:lnTo>
                  <a:pt x="7739997" y="0"/>
                </a:lnTo>
              </a:path>
            </a:pathLst>
          </a:custGeom>
          <a:ln w="6350">
            <a:solidFill>
              <a:srgbClr val="8A8C8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0" y="10506590"/>
            <a:ext cx="7740015" cy="0"/>
          </a:xfrm>
          <a:custGeom>
            <a:avLst/>
            <a:gdLst/>
            <a:ahLst/>
            <a:cxnLst/>
            <a:rect l="l" t="t" r="r" b="b"/>
            <a:pathLst>
              <a:path w="7740015">
                <a:moveTo>
                  <a:pt x="0" y="0"/>
                </a:moveTo>
                <a:lnTo>
                  <a:pt x="7739997" y="0"/>
                </a:lnTo>
              </a:path>
            </a:pathLst>
          </a:custGeom>
          <a:ln w="6350">
            <a:solidFill>
              <a:srgbClr val="8A8C8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0" y="10597242"/>
            <a:ext cx="7740015" cy="0"/>
          </a:xfrm>
          <a:custGeom>
            <a:avLst/>
            <a:gdLst/>
            <a:ahLst/>
            <a:cxnLst/>
            <a:rect l="l" t="t" r="r" b="b"/>
            <a:pathLst>
              <a:path w="7740015">
                <a:moveTo>
                  <a:pt x="0" y="0"/>
                </a:moveTo>
                <a:lnTo>
                  <a:pt x="7739997" y="0"/>
                </a:lnTo>
              </a:path>
            </a:pathLst>
          </a:custGeom>
          <a:ln w="6350">
            <a:solidFill>
              <a:srgbClr val="8A8C8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0" y="10602005"/>
            <a:ext cx="5016500" cy="0"/>
          </a:xfrm>
          <a:custGeom>
            <a:avLst/>
            <a:gdLst/>
            <a:ahLst/>
            <a:cxnLst/>
            <a:rect l="l" t="t" r="r" b="b"/>
            <a:pathLst>
              <a:path w="5016500">
                <a:moveTo>
                  <a:pt x="0" y="0"/>
                </a:moveTo>
                <a:lnTo>
                  <a:pt x="5016138" y="0"/>
                </a:lnTo>
              </a:path>
            </a:pathLst>
          </a:custGeom>
          <a:ln w="36004">
            <a:solidFill>
              <a:srgbClr val="00A3A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0" y="10511356"/>
            <a:ext cx="4229735" cy="0"/>
          </a:xfrm>
          <a:custGeom>
            <a:avLst/>
            <a:gdLst/>
            <a:ahLst/>
            <a:cxnLst/>
            <a:rect l="l" t="t" r="r" b="b"/>
            <a:pathLst>
              <a:path w="4229735">
                <a:moveTo>
                  <a:pt x="0" y="0"/>
                </a:moveTo>
                <a:lnTo>
                  <a:pt x="4229411" y="0"/>
                </a:lnTo>
              </a:path>
            </a:pathLst>
          </a:custGeom>
          <a:ln w="36004">
            <a:solidFill>
              <a:srgbClr val="00B8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0" y="10420704"/>
            <a:ext cx="3446779" cy="0"/>
          </a:xfrm>
          <a:custGeom>
            <a:avLst/>
            <a:gdLst/>
            <a:ahLst/>
            <a:cxnLst/>
            <a:rect l="l" t="t" r="r" b="b"/>
            <a:pathLst>
              <a:path w="3446779">
                <a:moveTo>
                  <a:pt x="0" y="0"/>
                </a:moveTo>
                <a:lnTo>
                  <a:pt x="3446329" y="0"/>
                </a:lnTo>
              </a:path>
            </a:pathLst>
          </a:custGeom>
          <a:ln w="36004">
            <a:solidFill>
              <a:srgbClr val="A2DAD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55" name="object 55"/>
          <p:cNvGraphicFramePr>
            <a:graphicFrameLocks noGrp="1"/>
          </p:cNvGraphicFramePr>
          <p:nvPr/>
        </p:nvGraphicFramePr>
        <p:xfrm>
          <a:off x="590550" y="798107"/>
          <a:ext cx="6781800" cy="725097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34323"/>
                <a:gridCol w="1004277"/>
                <a:gridCol w="1295400"/>
                <a:gridCol w="1447800"/>
              </a:tblGrid>
              <a:tr h="324572">
                <a:tc>
                  <a:txBody>
                    <a:bodyPr/>
                    <a:lstStyle/>
                    <a:p>
                      <a:pPr marL="686435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sz="1100" b="1" spc="-15" dirty="0">
                          <a:solidFill>
                            <a:srgbClr val="FFFFFF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Наименование</a:t>
                      </a:r>
                      <a:r>
                        <a:rPr sz="1100" b="1" spc="-90" dirty="0">
                          <a:solidFill>
                            <a:srgbClr val="FFFFFF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 </a:t>
                      </a:r>
                      <a:r>
                        <a:rPr sz="1100" b="1" dirty="0">
                          <a:solidFill>
                            <a:srgbClr val="FFFFFF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показателя</a:t>
                      </a:r>
                      <a:endParaRPr sz="1100" b="1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R w="6350">
                      <a:solidFill>
                        <a:srgbClr val="FFFFFF"/>
                      </a:solidFill>
                      <a:prstDash val="solid"/>
                    </a:lnR>
                    <a:solidFill>
                      <a:srgbClr val="00B8BE"/>
                    </a:solidFill>
                  </a:tcPr>
                </a:tc>
                <a:tc>
                  <a:txBody>
                    <a:bodyPr/>
                    <a:lstStyle/>
                    <a:p>
                      <a:pPr marL="182563" marR="154305" indent="-20638" algn="ctr">
                        <a:lnSpc>
                          <a:spcPts val="800"/>
                        </a:lnSpc>
                        <a:spcBef>
                          <a:spcPts val="240"/>
                        </a:spcBef>
                      </a:pPr>
                      <a:r>
                        <a:rPr lang="ru-RU" sz="1100" b="1" spc="-10" dirty="0" smtClean="0">
                          <a:solidFill>
                            <a:srgbClr val="FFFFFF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Единица измерения</a:t>
                      </a:r>
                      <a:endParaRPr lang="ru-RU" sz="1100" b="1" spc="-10" dirty="0">
                        <a:solidFill>
                          <a:srgbClr val="FFFFFF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FFFFFF"/>
                      </a:solidFill>
                      <a:prstDash val="soli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B8BE"/>
                    </a:solidFill>
                  </a:tcPr>
                </a:tc>
                <a:tc>
                  <a:txBody>
                    <a:bodyPr/>
                    <a:lstStyle/>
                    <a:p>
                      <a:pPr marL="238760" marR="154305" indent="-76835" algn="ctr">
                        <a:lnSpc>
                          <a:spcPts val="800"/>
                        </a:lnSpc>
                        <a:spcBef>
                          <a:spcPts val="240"/>
                        </a:spcBef>
                      </a:pPr>
                      <a:r>
                        <a:rPr lang="ru-RU" sz="1100" b="1" dirty="0" smtClean="0">
                          <a:solidFill>
                            <a:schemeClr val="bg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План 2025 год</a:t>
                      </a:r>
                      <a:endParaRPr sz="1100" b="1" dirty="0">
                        <a:solidFill>
                          <a:schemeClr val="bg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FFFFFF"/>
                      </a:solidFill>
                      <a:prstDash val="soli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B8BE"/>
                    </a:solidFill>
                  </a:tcPr>
                </a:tc>
                <a:tc>
                  <a:txBody>
                    <a:bodyPr/>
                    <a:lstStyle/>
                    <a:p>
                      <a:pPr marL="238760" marR="154305" indent="-76835" algn="ctr">
                        <a:lnSpc>
                          <a:spcPts val="800"/>
                        </a:lnSpc>
                        <a:spcBef>
                          <a:spcPts val="240"/>
                        </a:spcBef>
                      </a:pPr>
                      <a:r>
                        <a:rPr lang="ru-RU" sz="1100" b="1" spc="-10" dirty="0" smtClean="0">
                          <a:solidFill>
                            <a:srgbClr val="FFFFFF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Отчет  2025 год</a:t>
                      </a:r>
                      <a:endParaRPr sz="1100" b="1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solidFill>
                      <a:srgbClr val="00B8BE"/>
                    </a:solidFill>
                  </a:tcPr>
                </a:tc>
              </a:tr>
              <a:tr h="217171"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325"/>
                        </a:spcBef>
                        <a:spcAft>
                          <a:spcPts val="0"/>
                        </a:spcAft>
                      </a:pPr>
                      <a:r>
                        <a:rPr lang="en-US" sz="1100" b="1" spc="-10" dirty="0" smtClean="0">
                          <a:solidFill>
                            <a:srgbClr val="231F20"/>
                          </a:solidFill>
                          <a:latin typeface="Century Gothic"/>
                          <a:ea typeface="+mn-ea"/>
                          <a:cs typeface="Century Gothic"/>
                        </a:rPr>
                        <a:t>I</a:t>
                      </a:r>
                      <a:r>
                        <a:rPr lang="ru-RU" sz="1100" b="1" spc="-10" dirty="0" smtClean="0">
                          <a:solidFill>
                            <a:srgbClr val="231F20"/>
                          </a:solidFill>
                          <a:latin typeface="Century Gothic"/>
                          <a:ea typeface="+mn-ea"/>
                          <a:cs typeface="Century Gothic"/>
                        </a:rPr>
                        <a:t>. Финансы</a:t>
                      </a:r>
                      <a:endParaRPr lang="ru-RU" sz="1100" b="1" spc="-10" dirty="0">
                        <a:solidFill>
                          <a:srgbClr val="231F20"/>
                        </a:solidFill>
                        <a:latin typeface="Century Gothic"/>
                        <a:ea typeface="+mn-ea"/>
                        <a:cs typeface="Century Gothic"/>
                      </a:endParaRPr>
                    </a:p>
                  </a:txBody>
                  <a:tcPr marL="9525" marR="9525" marT="9525" marB="9525" anchor="ctr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B w="6350">
                      <a:solidFill>
                        <a:srgbClr val="00B8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endParaRPr lang="ru-RU" sz="1100" b="1" spc="-10" dirty="0">
                        <a:solidFill>
                          <a:srgbClr val="231F20"/>
                        </a:solidFill>
                        <a:latin typeface="Century Gothic"/>
                        <a:ea typeface="+mn-ea"/>
                        <a:cs typeface="Century Gothic"/>
                      </a:endParaRPr>
                    </a:p>
                  </a:txBody>
                  <a:tcPr marL="9525" marR="9525" marT="9525" marB="9525" anchor="ctr">
                    <a:lnL w="6350">
                      <a:solidFill>
                        <a:srgbClr val="00B8BE"/>
                      </a:solidFill>
                      <a:prstDash val="soli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endParaRPr lang="ru-RU" sz="1100" b="1" spc="-10" dirty="0">
                        <a:solidFill>
                          <a:srgbClr val="231F20"/>
                        </a:solidFill>
                        <a:latin typeface="Century Gothic"/>
                        <a:ea typeface="+mn-ea"/>
                        <a:cs typeface="Century Gothic"/>
                      </a:endParaRPr>
                    </a:p>
                  </a:txBody>
                  <a:tcPr marL="9525" marR="9525" marT="9525" marB="9525" anchor="ctr">
                    <a:lnL w="6350">
                      <a:solidFill>
                        <a:srgbClr val="00B8BE"/>
                      </a:solidFill>
                      <a:prstDash val="soli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endParaRPr lang="ru-RU" sz="1100" b="1" spc="-10" dirty="0">
                        <a:solidFill>
                          <a:srgbClr val="231F20"/>
                        </a:solidFill>
                        <a:latin typeface="Century Gothic"/>
                        <a:ea typeface="+mn-ea"/>
                        <a:cs typeface="Century Gothic"/>
                      </a:endParaRPr>
                    </a:p>
                  </a:txBody>
                  <a:tcPr marL="9525" marR="9525" marT="9525" marB="9525" anchor="ctr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325"/>
                        </a:spcBef>
                        <a:spcAft>
                          <a:spcPts val="0"/>
                        </a:spcAft>
                      </a:pPr>
                      <a:r>
                        <a:rPr lang="ru-RU" sz="1100" b="1" spc="-10" dirty="0" smtClean="0">
                          <a:solidFill>
                            <a:srgbClr val="231F20"/>
                          </a:solidFill>
                          <a:latin typeface="Century Gothic"/>
                          <a:ea typeface="+mn-ea"/>
                          <a:cs typeface="Century Gothic"/>
                        </a:rPr>
                        <a:t>  1. Доходы, всего (стр. 1.12</a:t>
                      </a:r>
                      <a:r>
                        <a:rPr lang="ru-RU" sz="1100" b="1" spc="-10" baseline="0" dirty="0" smtClean="0">
                          <a:solidFill>
                            <a:srgbClr val="231F20"/>
                          </a:solidFill>
                          <a:latin typeface="Century Gothic"/>
                          <a:ea typeface="+mn-ea"/>
                          <a:cs typeface="Century Gothic"/>
                        </a:rPr>
                        <a:t> + стр. 1.13)</a:t>
                      </a:r>
                      <a:endParaRPr lang="ru-RU" sz="1100" b="1" spc="-10" dirty="0">
                        <a:solidFill>
                          <a:srgbClr val="231F20"/>
                        </a:solidFill>
                        <a:latin typeface="Century Gothic"/>
                        <a:ea typeface="+mn-ea"/>
                        <a:cs typeface="Century Gothic"/>
                      </a:endParaRPr>
                    </a:p>
                  </a:txBody>
                  <a:tcPr marL="9525" marR="9525" marT="9525" marB="9525" anchor="ctr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spc="-10" dirty="0" smtClean="0">
                          <a:solidFill>
                            <a:srgbClr val="231F20"/>
                          </a:solidFill>
                          <a:latin typeface="Century Gothic"/>
                          <a:ea typeface="+mn-ea"/>
                          <a:cs typeface="Century Gothic"/>
                        </a:rPr>
                        <a:t>млн. руб.</a:t>
                      </a:r>
                      <a:endParaRPr lang="ru-RU" sz="1100" b="1" spc="-10" dirty="0">
                        <a:solidFill>
                          <a:srgbClr val="231F20"/>
                        </a:solidFill>
                        <a:latin typeface="Century Gothic"/>
                        <a:ea typeface="+mn-ea"/>
                        <a:cs typeface="Century Gothic"/>
                      </a:endParaRPr>
                    </a:p>
                  </a:txBody>
                  <a:tcPr marL="9525" marR="9525" marT="9525" marB="9525" anchor="ctr">
                    <a:lnL w="6350">
                      <a:solidFill>
                        <a:srgbClr val="00B8BE"/>
                      </a:solidFill>
                      <a:prstDash val="soli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1100" b="1" spc="-10" dirty="0" smtClean="0">
                          <a:solidFill>
                            <a:srgbClr val="231F20"/>
                          </a:solidFill>
                          <a:latin typeface="Century Gothic"/>
                          <a:ea typeface="+mn-ea"/>
                          <a:cs typeface="Century Gothic"/>
                        </a:rPr>
                        <a:t>620,35</a:t>
                      </a:r>
                      <a:endParaRPr lang="ru-RU" sz="1100" b="1" spc="-10" dirty="0">
                        <a:solidFill>
                          <a:srgbClr val="231F20"/>
                        </a:solidFill>
                        <a:latin typeface="Century Gothic"/>
                        <a:ea typeface="+mn-ea"/>
                        <a:cs typeface="Century Gothic"/>
                      </a:endParaRPr>
                    </a:p>
                  </a:txBody>
                  <a:tcPr marL="9525" marR="9525" marT="9525" marB="9525" anchor="ctr">
                    <a:lnL w="6350">
                      <a:solidFill>
                        <a:srgbClr val="00B8BE"/>
                      </a:solidFill>
                      <a:prstDash val="soli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1100" b="1" spc="-10" dirty="0" smtClean="0">
                          <a:solidFill>
                            <a:srgbClr val="231F20"/>
                          </a:solidFill>
                          <a:latin typeface="Century Gothic"/>
                          <a:ea typeface="+mn-ea"/>
                          <a:cs typeface="Century Gothic"/>
                        </a:rPr>
                        <a:t>619,52</a:t>
                      </a:r>
                      <a:endParaRPr lang="ru-RU" sz="1100" b="1" spc="-10" dirty="0">
                        <a:solidFill>
                          <a:srgbClr val="231F20"/>
                        </a:solidFill>
                        <a:latin typeface="Century Gothic"/>
                        <a:ea typeface="+mn-ea"/>
                        <a:cs typeface="Century Gothic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E3E5"/>
                    </a:solidFill>
                  </a:tcPr>
                </a:tc>
              </a:tr>
              <a:tr h="76200">
                <a:tc>
                  <a:txBody>
                    <a:bodyPr/>
                    <a:lstStyle/>
                    <a:p>
                      <a:pPr marL="0" algn="l">
                        <a:spcAft>
                          <a:spcPts val="0"/>
                        </a:spcAft>
                      </a:pPr>
                      <a:r>
                        <a:rPr lang="ru-RU" sz="900" b="1" spc="-10" dirty="0" smtClean="0">
                          <a:solidFill>
                            <a:srgbClr val="231F20"/>
                          </a:solidFill>
                          <a:latin typeface="Century Gothic"/>
                          <a:ea typeface="+mn-ea"/>
                          <a:cs typeface="Century Gothic"/>
                        </a:rPr>
                        <a:t>     1.1. Прибыль прибыльных организаций</a:t>
                      </a:r>
                      <a:endParaRPr lang="ru-RU" sz="900" b="1" spc="-10" dirty="0">
                        <a:solidFill>
                          <a:srgbClr val="231F20"/>
                        </a:solidFill>
                        <a:latin typeface="Century Gothic"/>
                        <a:ea typeface="+mn-ea"/>
                        <a:cs typeface="Century Gothic"/>
                      </a:endParaRPr>
                    </a:p>
                  </a:txBody>
                  <a:tcPr marL="9525" marR="9525" marT="9525" marB="9525" anchor="ctr">
                    <a:lnL w="6350">
                      <a:solidFill>
                        <a:srgbClr val="00B8BE"/>
                      </a:solidFill>
                      <a:prstDash val="soli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spc="-10" dirty="0" smtClean="0">
                          <a:solidFill>
                            <a:srgbClr val="231F20"/>
                          </a:solidFill>
                          <a:latin typeface="Century Gothic"/>
                          <a:ea typeface="+mn-ea"/>
                          <a:cs typeface="Century Gothic"/>
                        </a:rPr>
                        <a:t>млн. руб.</a:t>
                      </a: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900" b="1" spc="-10" dirty="0" smtClean="0">
                          <a:solidFill>
                            <a:srgbClr val="231F20"/>
                          </a:solidFill>
                          <a:latin typeface="Century Gothic"/>
                          <a:ea typeface="+mn-ea"/>
                          <a:cs typeface="Century Gothic"/>
                        </a:rPr>
                        <a:t>91,40</a:t>
                      </a:r>
                      <a:endParaRPr lang="ru-RU" sz="900" b="1" spc="-10" dirty="0">
                        <a:solidFill>
                          <a:srgbClr val="231F20"/>
                        </a:solidFill>
                        <a:latin typeface="Century Gothic"/>
                        <a:ea typeface="+mn-ea"/>
                        <a:cs typeface="Century Gothic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900" b="1" spc="-10" dirty="0" smtClean="0">
                          <a:solidFill>
                            <a:srgbClr val="231F20"/>
                          </a:solidFill>
                          <a:latin typeface="Century Gothic"/>
                          <a:ea typeface="+mn-ea"/>
                          <a:cs typeface="Century Gothic"/>
                        </a:rPr>
                        <a:t>91,40</a:t>
                      </a:r>
                      <a:endParaRPr lang="ru-RU" sz="900" b="1" spc="-10" dirty="0">
                        <a:solidFill>
                          <a:srgbClr val="231F20"/>
                        </a:solidFill>
                        <a:latin typeface="Century Gothic"/>
                        <a:ea typeface="+mn-ea"/>
                        <a:cs typeface="Century Gothic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6200">
                <a:tc>
                  <a:txBody>
                    <a:bodyPr/>
                    <a:lstStyle/>
                    <a:p>
                      <a:pPr marL="0" algn="l">
                        <a:spcAft>
                          <a:spcPts val="0"/>
                        </a:spcAft>
                      </a:pPr>
                      <a:r>
                        <a:rPr lang="ru-RU" sz="900" b="1" spc="-10" dirty="0" smtClean="0">
                          <a:solidFill>
                            <a:srgbClr val="231F20"/>
                          </a:solidFill>
                          <a:latin typeface="Century Gothic"/>
                          <a:ea typeface="+mn-ea"/>
                          <a:cs typeface="Century Gothic"/>
                        </a:rPr>
                        <a:t>     1.2.</a:t>
                      </a:r>
                      <a:r>
                        <a:rPr lang="ru-RU" sz="900" b="1" spc="-10" baseline="0" dirty="0" smtClean="0">
                          <a:solidFill>
                            <a:srgbClr val="231F20"/>
                          </a:solidFill>
                          <a:latin typeface="Century Gothic"/>
                          <a:ea typeface="+mn-ea"/>
                          <a:cs typeface="Century Gothic"/>
                        </a:rPr>
                        <a:t> Амортизационные отчисления</a:t>
                      </a:r>
                      <a:r>
                        <a:rPr lang="ru-RU" sz="900" b="1" spc="-10" dirty="0" smtClean="0">
                          <a:solidFill>
                            <a:srgbClr val="231F20"/>
                          </a:solidFill>
                          <a:latin typeface="Century Gothic"/>
                          <a:ea typeface="+mn-ea"/>
                          <a:cs typeface="Century Gothic"/>
                        </a:rPr>
                        <a:t>       </a:t>
                      </a:r>
                      <a:endParaRPr lang="ru-RU" sz="900" b="1" spc="-10" dirty="0">
                        <a:solidFill>
                          <a:srgbClr val="231F20"/>
                        </a:solidFill>
                        <a:latin typeface="Century Gothic"/>
                        <a:ea typeface="+mn-ea"/>
                        <a:cs typeface="Century Gothic"/>
                      </a:endParaRPr>
                    </a:p>
                  </a:txBody>
                  <a:tcPr marL="9525" marR="9525" marT="9525" marB="9525" anchor="ctr">
                    <a:lnL w="6350">
                      <a:solidFill>
                        <a:srgbClr val="00B8BE"/>
                      </a:solidFill>
                      <a:prstDash val="soli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spc="-10" dirty="0" smtClean="0">
                          <a:solidFill>
                            <a:srgbClr val="231F20"/>
                          </a:solidFill>
                          <a:latin typeface="Century Gothic"/>
                          <a:ea typeface="+mn-ea"/>
                          <a:cs typeface="Century Gothic"/>
                        </a:rPr>
                        <a:t>млн. руб.</a:t>
                      </a: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900" b="1" spc="-10" dirty="0" smtClean="0">
                          <a:solidFill>
                            <a:srgbClr val="231F20"/>
                          </a:solidFill>
                          <a:latin typeface="Century Gothic"/>
                          <a:ea typeface="+mn-ea"/>
                          <a:cs typeface="Century Gothic"/>
                        </a:rPr>
                        <a:t>20,50</a:t>
                      </a:r>
                      <a:endParaRPr lang="ru-RU" sz="900" b="1" spc="-10" dirty="0">
                        <a:solidFill>
                          <a:srgbClr val="231F20"/>
                        </a:solidFill>
                        <a:latin typeface="Century Gothic"/>
                        <a:ea typeface="+mn-ea"/>
                        <a:cs typeface="Century Gothic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900" b="1" spc="-10" dirty="0" smtClean="0">
                          <a:solidFill>
                            <a:srgbClr val="231F20"/>
                          </a:solidFill>
                          <a:latin typeface="Century Gothic"/>
                          <a:ea typeface="+mn-ea"/>
                          <a:cs typeface="Century Gothic"/>
                        </a:rPr>
                        <a:t>20,50</a:t>
                      </a:r>
                      <a:endParaRPr lang="ru-RU" sz="900" b="1" spc="-10" dirty="0">
                        <a:solidFill>
                          <a:srgbClr val="231F20"/>
                        </a:solidFill>
                        <a:latin typeface="Century Gothic"/>
                        <a:ea typeface="+mn-ea"/>
                        <a:cs typeface="Century Gothic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E3E5"/>
                    </a:solidFill>
                  </a:tcPr>
                </a:tc>
              </a:tr>
              <a:tr h="76200">
                <a:tc>
                  <a:txBody>
                    <a:bodyPr/>
                    <a:lstStyle/>
                    <a:p>
                      <a:pPr marL="0" algn="l">
                        <a:spcAft>
                          <a:spcPts val="0"/>
                        </a:spcAft>
                      </a:pPr>
                      <a:r>
                        <a:rPr lang="ru-RU" sz="900" b="1" spc="-10" dirty="0" smtClean="0">
                          <a:solidFill>
                            <a:srgbClr val="231F20"/>
                          </a:solidFill>
                          <a:latin typeface="Century Gothic"/>
                          <a:ea typeface="+mn-ea"/>
                          <a:cs typeface="Century Gothic"/>
                        </a:rPr>
                        <a:t>     1.3. Налог на доходы физических лиц</a:t>
                      </a:r>
                      <a:endParaRPr lang="ru-RU" sz="900" b="1" spc="-10" dirty="0">
                        <a:solidFill>
                          <a:srgbClr val="231F20"/>
                        </a:solidFill>
                        <a:latin typeface="Century Gothic"/>
                        <a:ea typeface="+mn-ea"/>
                        <a:cs typeface="Century Gothic"/>
                      </a:endParaRPr>
                    </a:p>
                  </a:txBody>
                  <a:tcPr marL="9525" marR="9525" marT="9525" marB="9525" anchor="ctr">
                    <a:lnL w="6350">
                      <a:solidFill>
                        <a:srgbClr val="00B8BE"/>
                      </a:solidFill>
                      <a:prstDash val="soli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spc="-10" dirty="0" smtClean="0">
                          <a:solidFill>
                            <a:srgbClr val="231F20"/>
                          </a:solidFill>
                          <a:latin typeface="Century Gothic"/>
                          <a:ea typeface="+mn-ea"/>
                          <a:cs typeface="Century Gothic"/>
                        </a:rPr>
                        <a:t>млн. руб.</a:t>
                      </a: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900" b="1" spc="-10" dirty="0" smtClean="0">
                          <a:solidFill>
                            <a:srgbClr val="231F20"/>
                          </a:solidFill>
                          <a:latin typeface="Century Gothic"/>
                          <a:ea typeface="+mn-ea"/>
                          <a:cs typeface="Century Gothic"/>
                        </a:rPr>
                        <a:t>301,9</a:t>
                      </a:r>
                      <a:endParaRPr lang="ru-RU" sz="900" b="1" spc="-10" dirty="0">
                        <a:solidFill>
                          <a:srgbClr val="231F20"/>
                        </a:solidFill>
                        <a:latin typeface="Century Gothic"/>
                        <a:ea typeface="+mn-ea"/>
                        <a:cs typeface="Century Gothic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900" b="1" spc="-10" dirty="0" smtClean="0">
                          <a:solidFill>
                            <a:srgbClr val="231F20"/>
                          </a:solidFill>
                          <a:latin typeface="Century Gothic"/>
                          <a:ea typeface="+mn-ea"/>
                          <a:cs typeface="Century Gothic"/>
                        </a:rPr>
                        <a:t>301,07</a:t>
                      </a:r>
                      <a:endParaRPr lang="ru-RU" sz="900" b="1" spc="-10" dirty="0">
                        <a:solidFill>
                          <a:srgbClr val="231F20"/>
                        </a:solidFill>
                        <a:latin typeface="Century Gothic"/>
                        <a:ea typeface="+mn-ea"/>
                        <a:cs typeface="Century Gothic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60020">
                <a:tc>
                  <a:txBody>
                    <a:bodyPr/>
                    <a:lstStyle/>
                    <a:p>
                      <a:pPr marL="0" algn="l">
                        <a:spcAft>
                          <a:spcPts val="0"/>
                        </a:spcAft>
                      </a:pPr>
                      <a:r>
                        <a:rPr lang="ru-RU" sz="900" b="1" spc="-10" dirty="0" smtClean="0">
                          <a:solidFill>
                            <a:srgbClr val="231F20"/>
                          </a:solidFill>
                          <a:latin typeface="Century Gothic"/>
                          <a:ea typeface="+mn-ea"/>
                          <a:cs typeface="Century Gothic"/>
                        </a:rPr>
                        <a:t>     1.4. Единый налог на вмененный доход</a:t>
                      </a:r>
                      <a:endParaRPr lang="ru-RU" sz="900" b="1" spc="-10" dirty="0">
                        <a:solidFill>
                          <a:srgbClr val="231F20"/>
                        </a:solidFill>
                        <a:latin typeface="Century Gothic"/>
                        <a:ea typeface="+mn-ea"/>
                        <a:cs typeface="Century Gothic"/>
                      </a:endParaRPr>
                    </a:p>
                  </a:txBody>
                  <a:tcPr marL="9525" marR="9525" marT="9525" marB="9525" anchor="ctr">
                    <a:lnL w="6350">
                      <a:solidFill>
                        <a:srgbClr val="00B8BE"/>
                      </a:solidFill>
                      <a:prstDash val="soli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spc="-10" dirty="0" smtClean="0">
                          <a:solidFill>
                            <a:srgbClr val="231F20"/>
                          </a:solidFill>
                          <a:latin typeface="Century Gothic"/>
                          <a:ea typeface="+mn-ea"/>
                          <a:cs typeface="Century Gothic"/>
                        </a:rPr>
                        <a:t>млн. руб.</a:t>
                      </a: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900" b="1" spc="-10" dirty="0" smtClean="0">
                          <a:solidFill>
                            <a:srgbClr val="231F20"/>
                          </a:solidFill>
                          <a:latin typeface="Century Gothic"/>
                          <a:ea typeface="+mn-ea"/>
                          <a:cs typeface="Century Gothic"/>
                        </a:rPr>
                        <a:t>0,01</a:t>
                      </a:r>
                      <a:endParaRPr lang="ru-RU" sz="900" b="1" spc="-10" dirty="0">
                        <a:solidFill>
                          <a:srgbClr val="231F20"/>
                        </a:solidFill>
                        <a:latin typeface="Century Gothic"/>
                        <a:ea typeface="+mn-ea"/>
                        <a:cs typeface="Century Gothic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900" b="1" spc="-10" dirty="0" smtClean="0">
                          <a:solidFill>
                            <a:srgbClr val="231F20"/>
                          </a:solidFill>
                          <a:latin typeface="Century Gothic"/>
                          <a:ea typeface="+mn-ea"/>
                          <a:cs typeface="Century Gothic"/>
                        </a:rPr>
                        <a:t>0,01</a:t>
                      </a:r>
                      <a:endParaRPr lang="ru-RU" sz="900" b="1" spc="-10" dirty="0">
                        <a:solidFill>
                          <a:srgbClr val="231F20"/>
                        </a:solidFill>
                        <a:latin typeface="Century Gothic"/>
                        <a:ea typeface="+mn-ea"/>
                        <a:cs typeface="Century Gothic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E3E5"/>
                    </a:solidFill>
                  </a:tcPr>
                </a:tc>
              </a:tr>
              <a:tr h="101620">
                <a:tc>
                  <a:txBody>
                    <a:bodyPr/>
                    <a:lstStyle/>
                    <a:p>
                      <a:pPr marL="0" algn="l">
                        <a:spcAft>
                          <a:spcPts val="0"/>
                        </a:spcAft>
                      </a:pPr>
                      <a:r>
                        <a:rPr lang="ru-RU" sz="900" b="1" spc="-10" dirty="0" smtClean="0">
                          <a:solidFill>
                            <a:srgbClr val="231F20"/>
                          </a:solidFill>
                          <a:latin typeface="Century Gothic"/>
                          <a:ea typeface="+mn-ea"/>
                          <a:cs typeface="Century Gothic"/>
                        </a:rPr>
                        <a:t>     1.5. Налог с патентной системы    </a:t>
                      </a:r>
                    </a:p>
                    <a:p>
                      <a:pPr marL="0" algn="l">
                        <a:spcAft>
                          <a:spcPts val="0"/>
                        </a:spcAft>
                      </a:pPr>
                      <a:r>
                        <a:rPr lang="ru-RU" sz="900" b="1" spc="-10" dirty="0" smtClean="0">
                          <a:solidFill>
                            <a:srgbClr val="231F20"/>
                          </a:solidFill>
                          <a:latin typeface="Century Gothic"/>
                          <a:ea typeface="+mn-ea"/>
                          <a:cs typeface="Century Gothic"/>
                        </a:rPr>
                        <a:t>            налогообложения</a:t>
                      </a:r>
                      <a:endParaRPr lang="ru-RU" sz="900" b="1" spc="-10" dirty="0">
                        <a:solidFill>
                          <a:srgbClr val="231F20"/>
                        </a:solidFill>
                        <a:latin typeface="Century Gothic"/>
                        <a:ea typeface="+mn-ea"/>
                        <a:cs typeface="Century Gothic"/>
                      </a:endParaRPr>
                    </a:p>
                  </a:txBody>
                  <a:tcPr marL="9525" marR="9525" marT="9525" marB="9525" anchor="ctr">
                    <a:lnL w="6350">
                      <a:solidFill>
                        <a:srgbClr val="00B8BE"/>
                      </a:solidFill>
                      <a:prstDash val="soli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spc="-10" dirty="0" smtClean="0">
                          <a:solidFill>
                            <a:srgbClr val="231F20"/>
                          </a:solidFill>
                          <a:latin typeface="Century Gothic"/>
                          <a:ea typeface="+mn-ea"/>
                          <a:cs typeface="Century Gothic"/>
                        </a:rPr>
                        <a:t>млн. руб.</a:t>
                      </a: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 spc="-10" dirty="0" smtClean="0">
                          <a:solidFill>
                            <a:srgbClr val="231F20"/>
                          </a:solidFill>
                          <a:latin typeface="Century Gothic"/>
                          <a:ea typeface="+mn-ea"/>
                          <a:cs typeface="Century Gothic"/>
                        </a:rPr>
                        <a:t>2,78</a:t>
                      </a:r>
                      <a:endParaRPr lang="ru-RU" sz="900" b="1" spc="-10" dirty="0">
                        <a:solidFill>
                          <a:srgbClr val="231F20"/>
                        </a:solidFill>
                        <a:latin typeface="Century Gothic"/>
                        <a:ea typeface="+mn-ea"/>
                        <a:cs typeface="Century Gothic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 spc="-10" dirty="0" smtClean="0">
                          <a:solidFill>
                            <a:srgbClr val="231F20"/>
                          </a:solidFill>
                          <a:latin typeface="Century Gothic"/>
                          <a:ea typeface="+mn-ea"/>
                          <a:cs typeface="Century Gothic"/>
                        </a:rPr>
                        <a:t>2,78</a:t>
                      </a:r>
                      <a:endParaRPr lang="ru-RU" sz="900" b="1" spc="-10" dirty="0">
                        <a:solidFill>
                          <a:srgbClr val="231F20"/>
                        </a:solidFill>
                        <a:latin typeface="Century Gothic"/>
                        <a:ea typeface="+mn-ea"/>
                        <a:cs typeface="Century Gothic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marL="0" algn="l">
                        <a:spcAft>
                          <a:spcPts val="0"/>
                        </a:spcAft>
                      </a:pPr>
                      <a:r>
                        <a:rPr lang="ru-RU" sz="900" b="1" spc="-10" dirty="0" smtClean="0">
                          <a:solidFill>
                            <a:srgbClr val="231F20"/>
                          </a:solidFill>
                          <a:latin typeface="Century Gothic"/>
                          <a:ea typeface="+mn-ea"/>
                          <a:cs typeface="Century Gothic"/>
                        </a:rPr>
                        <a:t>     1.6. Земельный налог</a:t>
                      </a:r>
                      <a:endParaRPr lang="ru-RU" sz="900" b="1" spc="-10" dirty="0">
                        <a:solidFill>
                          <a:srgbClr val="231F20"/>
                        </a:solidFill>
                        <a:latin typeface="Century Gothic"/>
                        <a:ea typeface="+mn-ea"/>
                        <a:cs typeface="Century Gothic"/>
                      </a:endParaRPr>
                    </a:p>
                  </a:txBody>
                  <a:tcPr marL="9525" marR="9525" marT="9525" marB="9525" anchor="ctr">
                    <a:lnL w="6350">
                      <a:solidFill>
                        <a:srgbClr val="00B8BE"/>
                      </a:solidFill>
                      <a:prstDash val="soli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spc="-10" dirty="0" smtClean="0">
                          <a:solidFill>
                            <a:srgbClr val="231F20"/>
                          </a:solidFill>
                          <a:latin typeface="Century Gothic"/>
                          <a:ea typeface="+mn-ea"/>
                          <a:cs typeface="Century Gothic"/>
                        </a:rPr>
                        <a:t>млн. руб.</a:t>
                      </a:r>
                    </a:p>
                  </a:txBody>
                  <a:tcPr marL="9525" marR="9525" marT="9525" marB="9525" anchor="ctr">
                    <a:lnL w="6350">
                      <a:solidFill>
                        <a:srgbClr val="00B8BE"/>
                      </a:solidFill>
                      <a:prstDash val="soli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spc="-10" dirty="0" smtClean="0">
                          <a:solidFill>
                            <a:srgbClr val="231F20"/>
                          </a:solidFill>
                          <a:latin typeface="Century Gothic"/>
                          <a:ea typeface="+mn-ea"/>
                          <a:cs typeface="Century Gothic"/>
                        </a:rPr>
                        <a:t>4,70</a:t>
                      </a:r>
                      <a:endParaRPr lang="ru-RU" sz="900" b="1" spc="-10" dirty="0">
                        <a:solidFill>
                          <a:srgbClr val="231F20"/>
                        </a:solidFill>
                        <a:latin typeface="Century Gothic"/>
                        <a:ea typeface="+mn-ea"/>
                        <a:cs typeface="Century Gothic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spc="-10" dirty="0" smtClean="0">
                          <a:solidFill>
                            <a:srgbClr val="231F20"/>
                          </a:solidFill>
                          <a:latin typeface="Century Gothic"/>
                          <a:ea typeface="+mn-ea"/>
                          <a:cs typeface="Century Gothic"/>
                        </a:rPr>
                        <a:t>4,70</a:t>
                      </a:r>
                      <a:endParaRPr lang="ru-RU" sz="900" b="1" spc="-10" dirty="0">
                        <a:solidFill>
                          <a:srgbClr val="231F20"/>
                        </a:solidFill>
                        <a:latin typeface="Century Gothic"/>
                        <a:ea typeface="+mn-ea"/>
                        <a:cs typeface="Century Gothic"/>
                      </a:endParaRPr>
                    </a:p>
                  </a:txBody>
                  <a:tcPr marL="9525" marR="9525" marT="9525" marB="9525" anchor="ctr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rgbClr val="B9E3E5"/>
                    </a:solidFill>
                  </a:tcPr>
                </a:tc>
              </a:tr>
              <a:tr h="128260">
                <a:tc>
                  <a:txBody>
                    <a:bodyPr/>
                    <a:lstStyle/>
                    <a:p>
                      <a:pPr marL="0" algn="l">
                        <a:spcAft>
                          <a:spcPts val="0"/>
                        </a:spcAft>
                      </a:pPr>
                      <a:r>
                        <a:rPr lang="ru-RU" sz="900" b="1" spc="-10" dirty="0" smtClean="0">
                          <a:solidFill>
                            <a:srgbClr val="231F20"/>
                          </a:solidFill>
                          <a:latin typeface="Century Gothic"/>
                          <a:ea typeface="+mn-ea"/>
                          <a:cs typeface="Century Gothic"/>
                        </a:rPr>
                        <a:t>     1.7. Единый</a:t>
                      </a:r>
                      <a:r>
                        <a:rPr lang="ru-RU" sz="900" b="1" spc="-10" baseline="0" dirty="0" smtClean="0">
                          <a:solidFill>
                            <a:srgbClr val="231F20"/>
                          </a:solidFill>
                          <a:latin typeface="Century Gothic"/>
                          <a:ea typeface="+mn-ea"/>
                          <a:cs typeface="Century Gothic"/>
                        </a:rPr>
                        <a:t> сельскохозяйственный налог</a:t>
                      </a:r>
                      <a:endParaRPr lang="ru-RU" sz="900" b="1" spc="-10" dirty="0">
                        <a:solidFill>
                          <a:srgbClr val="231F20"/>
                        </a:solidFill>
                        <a:latin typeface="Century Gothic"/>
                        <a:ea typeface="+mn-ea"/>
                        <a:cs typeface="Century Gothic"/>
                      </a:endParaRPr>
                    </a:p>
                  </a:txBody>
                  <a:tcPr marL="9525" marR="9525" marT="9525" marB="9525" anchor="ctr">
                    <a:lnL w="6350">
                      <a:solidFill>
                        <a:srgbClr val="00B8BE"/>
                      </a:solidFill>
                      <a:prstDash val="soli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spc="-10" dirty="0" smtClean="0">
                          <a:solidFill>
                            <a:srgbClr val="231F20"/>
                          </a:solidFill>
                          <a:latin typeface="Century Gothic"/>
                          <a:ea typeface="+mn-ea"/>
                          <a:cs typeface="Century Gothic"/>
                        </a:rPr>
                        <a:t>млн. руб.</a:t>
                      </a:r>
                    </a:p>
                  </a:txBody>
                  <a:tcPr marL="9525" marR="9525" marT="9525" marB="9525" anchor="ctr">
                    <a:lnL w="6350">
                      <a:solidFill>
                        <a:srgbClr val="00B8BE"/>
                      </a:solidFill>
                      <a:prstDash val="soli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900" b="1" spc="-10" dirty="0" smtClean="0">
                          <a:solidFill>
                            <a:srgbClr val="231F20"/>
                          </a:solidFill>
                          <a:latin typeface="Century Gothic"/>
                          <a:ea typeface="+mn-ea"/>
                          <a:cs typeface="Century Gothic"/>
                        </a:rPr>
                        <a:t>1,37</a:t>
                      </a:r>
                      <a:endParaRPr lang="ru-RU" sz="900" b="1" spc="-10" dirty="0">
                        <a:solidFill>
                          <a:srgbClr val="231F20"/>
                        </a:solidFill>
                        <a:latin typeface="Century Gothic"/>
                        <a:ea typeface="+mn-ea"/>
                        <a:cs typeface="Century Gothic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900" b="1" spc="-10" dirty="0" smtClean="0">
                          <a:solidFill>
                            <a:srgbClr val="231F20"/>
                          </a:solidFill>
                          <a:latin typeface="Century Gothic"/>
                          <a:ea typeface="+mn-ea"/>
                          <a:cs typeface="Century Gothic"/>
                        </a:rPr>
                        <a:t>1,37</a:t>
                      </a:r>
                      <a:endParaRPr lang="ru-RU" sz="900" b="1" spc="-10" dirty="0">
                        <a:solidFill>
                          <a:srgbClr val="231F20"/>
                        </a:solidFill>
                        <a:latin typeface="Century Gothic"/>
                        <a:ea typeface="+mn-ea"/>
                        <a:cs typeface="Century Gothic"/>
                      </a:endParaRPr>
                    </a:p>
                  </a:txBody>
                  <a:tcPr marL="9525" marR="9525" marT="9525" marB="9525" anchor="ctr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0990">
                <a:tc>
                  <a:txBody>
                    <a:bodyPr/>
                    <a:lstStyle/>
                    <a:p>
                      <a:pPr marL="0" algn="l">
                        <a:spcAft>
                          <a:spcPts val="0"/>
                        </a:spcAft>
                      </a:pPr>
                      <a:r>
                        <a:rPr lang="ru-RU" sz="900" b="1" spc="-10" dirty="0" smtClean="0">
                          <a:solidFill>
                            <a:srgbClr val="231F20"/>
                          </a:solidFill>
                          <a:latin typeface="Century Gothic"/>
                          <a:ea typeface="+mn-ea"/>
                          <a:cs typeface="Century Gothic"/>
                        </a:rPr>
                        <a:t>  1.8. Налог на имущество физических лиц</a:t>
                      </a:r>
                      <a:endParaRPr lang="ru-RU" sz="900" b="1" spc="-10" dirty="0">
                        <a:solidFill>
                          <a:srgbClr val="231F20"/>
                        </a:solidFill>
                        <a:latin typeface="Century Gothic"/>
                        <a:ea typeface="+mn-ea"/>
                        <a:cs typeface="Century Gothic"/>
                      </a:endParaRPr>
                    </a:p>
                  </a:txBody>
                  <a:tcPr marL="127000" marR="9525" marT="9525" marB="9525" anchor="ctr">
                    <a:lnL w="6350">
                      <a:solidFill>
                        <a:srgbClr val="00B8BE"/>
                      </a:solidFill>
                      <a:prstDash val="soli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spc="-10" dirty="0" smtClean="0">
                          <a:solidFill>
                            <a:srgbClr val="231F20"/>
                          </a:solidFill>
                          <a:latin typeface="Century Gothic"/>
                          <a:ea typeface="+mn-ea"/>
                          <a:cs typeface="Century Gothic"/>
                        </a:rPr>
                        <a:t>млн. руб.</a:t>
                      </a: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900" b="1" spc="-10" dirty="0" smtClean="0">
                          <a:solidFill>
                            <a:srgbClr val="231F20"/>
                          </a:solidFill>
                          <a:latin typeface="Century Gothic"/>
                          <a:ea typeface="+mn-ea"/>
                          <a:cs typeface="Century Gothic"/>
                        </a:rPr>
                        <a:t>3,99</a:t>
                      </a:r>
                      <a:endParaRPr lang="ru-RU" sz="900" b="1" spc="-10" dirty="0">
                        <a:solidFill>
                          <a:srgbClr val="231F20"/>
                        </a:solidFill>
                        <a:latin typeface="Century Gothic"/>
                        <a:ea typeface="+mn-ea"/>
                        <a:cs typeface="Century Gothic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900" b="1" spc="-10" dirty="0" smtClean="0">
                          <a:solidFill>
                            <a:srgbClr val="231F20"/>
                          </a:solidFill>
                          <a:latin typeface="Century Gothic"/>
                          <a:ea typeface="+mn-ea"/>
                          <a:cs typeface="Century Gothic"/>
                        </a:rPr>
                        <a:t>3,99</a:t>
                      </a:r>
                      <a:endParaRPr lang="ru-RU" sz="900" b="1" spc="-10" dirty="0">
                        <a:solidFill>
                          <a:srgbClr val="231F20"/>
                        </a:solidFill>
                        <a:latin typeface="Century Gothic"/>
                        <a:ea typeface="+mn-ea"/>
                        <a:cs typeface="Century Gothic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E3E5"/>
                    </a:solidFill>
                  </a:tcPr>
                </a:tc>
              </a:tr>
              <a:tr h="60990">
                <a:tc>
                  <a:txBody>
                    <a:bodyPr/>
                    <a:lstStyle/>
                    <a:p>
                      <a:pPr marL="0" algn="l">
                        <a:spcAft>
                          <a:spcPts val="0"/>
                        </a:spcAft>
                      </a:pPr>
                      <a:r>
                        <a:rPr lang="ru-RU" sz="900" b="1" spc="-10" dirty="0" smtClean="0">
                          <a:solidFill>
                            <a:srgbClr val="231F20"/>
                          </a:solidFill>
                          <a:latin typeface="Century Gothic"/>
                          <a:ea typeface="+mn-ea"/>
                          <a:cs typeface="Century Gothic"/>
                        </a:rPr>
                        <a:t>  1.9 Туристический налог</a:t>
                      </a:r>
                      <a:endParaRPr lang="ru-RU" sz="900" b="1" spc="-10" dirty="0">
                        <a:solidFill>
                          <a:srgbClr val="231F20"/>
                        </a:solidFill>
                        <a:latin typeface="Century Gothic"/>
                        <a:ea typeface="+mn-ea"/>
                        <a:cs typeface="Century Gothic"/>
                      </a:endParaRPr>
                    </a:p>
                  </a:txBody>
                  <a:tcPr marL="127000" marR="9525" marT="9525" marB="9525" anchor="ctr">
                    <a:lnL w="6350">
                      <a:solidFill>
                        <a:srgbClr val="00B8BE"/>
                      </a:solidFill>
                      <a:prstDash val="soli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spc="-10" dirty="0" smtClean="0">
                          <a:solidFill>
                            <a:srgbClr val="231F20"/>
                          </a:solidFill>
                          <a:latin typeface="Century Gothic"/>
                          <a:ea typeface="+mn-ea"/>
                          <a:cs typeface="Century Gothic"/>
                        </a:rPr>
                        <a:t>млн. руб.</a:t>
                      </a: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900" b="1" spc="-10" dirty="0" smtClean="0">
                          <a:solidFill>
                            <a:srgbClr val="231F20"/>
                          </a:solidFill>
                          <a:latin typeface="Century Gothic"/>
                          <a:ea typeface="+mn-ea"/>
                          <a:cs typeface="Century Gothic"/>
                        </a:rPr>
                        <a:t>0,01</a:t>
                      </a:r>
                      <a:endParaRPr lang="ru-RU" sz="900" b="1" spc="-10" dirty="0">
                        <a:solidFill>
                          <a:srgbClr val="231F20"/>
                        </a:solidFill>
                        <a:latin typeface="Century Gothic"/>
                        <a:ea typeface="+mn-ea"/>
                        <a:cs typeface="Century Gothic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900" b="1" spc="-10" dirty="0" smtClean="0">
                          <a:solidFill>
                            <a:srgbClr val="231F20"/>
                          </a:solidFill>
                          <a:latin typeface="Century Gothic"/>
                          <a:ea typeface="+mn-ea"/>
                          <a:cs typeface="Century Gothic"/>
                        </a:rPr>
                        <a:t>0,01</a:t>
                      </a:r>
                      <a:endParaRPr lang="ru-RU" sz="900" b="1" spc="-10" dirty="0">
                        <a:solidFill>
                          <a:srgbClr val="231F20"/>
                        </a:solidFill>
                        <a:latin typeface="Century Gothic"/>
                        <a:ea typeface="+mn-ea"/>
                        <a:cs typeface="Century Gothic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0990">
                <a:tc>
                  <a:txBody>
                    <a:bodyPr/>
                    <a:lstStyle/>
                    <a:p>
                      <a:pPr marL="0" algn="l">
                        <a:spcAft>
                          <a:spcPts val="0"/>
                        </a:spcAft>
                      </a:pPr>
                      <a:r>
                        <a:rPr lang="ru-RU" sz="900" b="1" spc="-10" dirty="0" smtClean="0">
                          <a:solidFill>
                            <a:srgbClr val="231F20"/>
                          </a:solidFill>
                          <a:latin typeface="Century Gothic"/>
                          <a:ea typeface="+mn-ea"/>
                          <a:cs typeface="Century Gothic"/>
                        </a:rPr>
                        <a:t>  1.10. Налог, взимаемый в связи с применением упрощенной системы налогообложения</a:t>
                      </a:r>
                      <a:endParaRPr lang="ru-RU" sz="900" b="1" spc="-10" dirty="0">
                        <a:solidFill>
                          <a:srgbClr val="231F20"/>
                        </a:solidFill>
                        <a:latin typeface="Century Gothic"/>
                        <a:ea typeface="+mn-ea"/>
                        <a:cs typeface="Century Gothic"/>
                      </a:endParaRPr>
                    </a:p>
                  </a:txBody>
                  <a:tcPr marL="127000" marR="9525" marT="9525" marB="9525" anchor="ctr">
                    <a:lnL w="6350">
                      <a:solidFill>
                        <a:srgbClr val="00B8BE"/>
                      </a:solidFill>
                      <a:prstDash val="soli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spc="-10" dirty="0" smtClean="0">
                          <a:solidFill>
                            <a:srgbClr val="231F20"/>
                          </a:solidFill>
                          <a:latin typeface="Century Gothic"/>
                          <a:ea typeface="+mn-ea"/>
                          <a:cs typeface="Century Gothic"/>
                        </a:rPr>
                        <a:t>млн. руб.</a:t>
                      </a: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1" spc="-10" dirty="0" smtClean="0">
                        <a:solidFill>
                          <a:srgbClr val="231F20"/>
                        </a:solidFill>
                        <a:latin typeface="Century Gothic"/>
                        <a:ea typeface="+mn-ea"/>
                        <a:cs typeface="Century Gothic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900" b="1" spc="-10" dirty="0" smtClean="0">
                          <a:solidFill>
                            <a:srgbClr val="231F20"/>
                          </a:solidFill>
                          <a:latin typeface="Century Gothic"/>
                          <a:ea typeface="+mn-ea"/>
                          <a:cs typeface="Century Gothic"/>
                        </a:rPr>
                        <a:t>18,67</a:t>
                      </a:r>
                      <a:endParaRPr lang="ru-RU" sz="900" b="1" spc="-10" dirty="0">
                        <a:solidFill>
                          <a:srgbClr val="231F20"/>
                        </a:solidFill>
                        <a:latin typeface="Century Gothic"/>
                        <a:ea typeface="+mn-ea"/>
                        <a:cs typeface="Century Gothic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900" b="1" spc="-10" dirty="0" smtClean="0">
                          <a:solidFill>
                            <a:srgbClr val="231F20"/>
                          </a:solidFill>
                          <a:latin typeface="Century Gothic"/>
                          <a:ea typeface="+mn-ea"/>
                          <a:cs typeface="Century Gothic"/>
                        </a:rPr>
                        <a:t>18,67</a:t>
                      </a:r>
                      <a:endParaRPr lang="ru-RU" sz="900" b="1" spc="-10" dirty="0">
                        <a:solidFill>
                          <a:srgbClr val="231F20"/>
                        </a:solidFill>
                        <a:latin typeface="Century Gothic"/>
                        <a:ea typeface="+mn-ea"/>
                        <a:cs typeface="Century Gothic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E3E5"/>
                    </a:solidFill>
                  </a:tcPr>
                </a:tc>
              </a:tr>
              <a:tr h="60990">
                <a:tc>
                  <a:txBody>
                    <a:bodyPr/>
                    <a:lstStyle/>
                    <a:p>
                      <a:pPr marL="0" algn="l">
                        <a:spcAft>
                          <a:spcPts val="0"/>
                        </a:spcAft>
                      </a:pPr>
                      <a:r>
                        <a:rPr lang="ru-RU" sz="900" b="1" spc="-10" dirty="0" smtClean="0">
                          <a:solidFill>
                            <a:srgbClr val="231F20"/>
                          </a:solidFill>
                          <a:latin typeface="Century Gothic"/>
                          <a:ea typeface="+mn-ea"/>
                          <a:cs typeface="Century Gothic"/>
                        </a:rPr>
                        <a:t>  1.11. Прочие налоги и</a:t>
                      </a:r>
                      <a:r>
                        <a:rPr lang="ru-RU" sz="900" b="1" spc="-10" baseline="0" dirty="0" smtClean="0">
                          <a:solidFill>
                            <a:srgbClr val="231F20"/>
                          </a:solidFill>
                          <a:latin typeface="Century Gothic"/>
                          <a:ea typeface="+mn-ea"/>
                          <a:cs typeface="Century Gothic"/>
                        </a:rPr>
                        <a:t> сборы</a:t>
                      </a:r>
                      <a:endParaRPr lang="ru-RU" sz="900" b="1" spc="-10" dirty="0">
                        <a:solidFill>
                          <a:srgbClr val="231F20"/>
                        </a:solidFill>
                        <a:latin typeface="Century Gothic"/>
                        <a:ea typeface="+mn-ea"/>
                        <a:cs typeface="Century Gothic"/>
                      </a:endParaRPr>
                    </a:p>
                  </a:txBody>
                  <a:tcPr marL="127000" marR="9525" marT="9525" marB="9525" anchor="ctr">
                    <a:lnL w="6350">
                      <a:solidFill>
                        <a:srgbClr val="00B8BE"/>
                      </a:solidFill>
                      <a:prstDash val="soli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spc="-10" dirty="0" smtClean="0">
                          <a:solidFill>
                            <a:srgbClr val="231F20"/>
                          </a:solidFill>
                          <a:latin typeface="Century Gothic"/>
                          <a:ea typeface="+mn-ea"/>
                          <a:cs typeface="Century Gothic"/>
                        </a:rPr>
                        <a:t>млн. руб.</a:t>
                      </a: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900" b="1" spc="-10" dirty="0" smtClean="0">
                          <a:solidFill>
                            <a:srgbClr val="231F20"/>
                          </a:solidFill>
                          <a:latin typeface="Century Gothic"/>
                          <a:ea typeface="+mn-ea"/>
                          <a:cs typeface="Century Gothic"/>
                        </a:rPr>
                        <a:t>9,62</a:t>
                      </a:r>
                      <a:endParaRPr lang="ru-RU" sz="900" b="1" spc="-10" dirty="0">
                        <a:solidFill>
                          <a:srgbClr val="231F20"/>
                        </a:solidFill>
                        <a:latin typeface="Century Gothic"/>
                        <a:ea typeface="+mn-ea"/>
                        <a:cs typeface="Century Gothic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900" b="1" spc="-10" dirty="0" smtClean="0">
                          <a:solidFill>
                            <a:srgbClr val="231F20"/>
                          </a:solidFill>
                          <a:latin typeface="Century Gothic"/>
                          <a:ea typeface="+mn-ea"/>
                          <a:cs typeface="Century Gothic"/>
                        </a:rPr>
                        <a:t>9,62</a:t>
                      </a:r>
                      <a:endParaRPr lang="ru-RU" sz="900" b="1" spc="-10" dirty="0">
                        <a:solidFill>
                          <a:srgbClr val="231F20"/>
                        </a:solidFill>
                        <a:latin typeface="Century Gothic"/>
                        <a:ea typeface="+mn-ea"/>
                        <a:cs typeface="Century Gothic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0990">
                <a:tc>
                  <a:txBody>
                    <a:bodyPr/>
                    <a:lstStyle/>
                    <a:p>
                      <a:pPr marL="0" algn="l">
                        <a:spcAft>
                          <a:spcPts val="0"/>
                        </a:spcAft>
                      </a:pPr>
                      <a:r>
                        <a:rPr lang="ru-RU" sz="900" b="1" spc="-10" dirty="0" smtClean="0">
                          <a:solidFill>
                            <a:srgbClr val="231F20"/>
                          </a:solidFill>
                          <a:latin typeface="Century Gothic"/>
                          <a:ea typeface="+mn-ea"/>
                          <a:cs typeface="Century Gothic"/>
                        </a:rPr>
                        <a:t>  1.12. Неналоговые доходы</a:t>
                      </a:r>
                      <a:endParaRPr lang="ru-RU" sz="900" b="1" spc="-10" dirty="0">
                        <a:solidFill>
                          <a:srgbClr val="231F20"/>
                        </a:solidFill>
                        <a:latin typeface="Century Gothic"/>
                        <a:ea typeface="+mn-ea"/>
                        <a:cs typeface="Century Gothic"/>
                      </a:endParaRPr>
                    </a:p>
                  </a:txBody>
                  <a:tcPr marL="127000" marR="9525" marT="9525" marB="9525" anchor="ctr">
                    <a:lnL w="6350">
                      <a:solidFill>
                        <a:srgbClr val="00B8BE"/>
                      </a:solidFill>
                      <a:prstDash val="soli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spc="-10" dirty="0" smtClean="0">
                          <a:solidFill>
                            <a:srgbClr val="231F20"/>
                          </a:solidFill>
                          <a:latin typeface="Century Gothic"/>
                          <a:ea typeface="+mn-ea"/>
                          <a:cs typeface="Century Gothic"/>
                        </a:rPr>
                        <a:t>млн. руб.</a:t>
                      </a: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900" b="1" spc="-10" dirty="0" smtClean="0">
                          <a:solidFill>
                            <a:srgbClr val="231F20"/>
                          </a:solidFill>
                          <a:latin typeface="Century Gothic"/>
                          <a:ea typeface="+mn-ea"/>
                          <a:cs typeface="Century Gothic"/>
                        </a:rPr>
                        <a:t>65,10</a:t>
                      </a:r>
                      <a:endParaRPr lang="ru-RU" sz="900" b="1" spc="-10" dirty="0">
                        <a:solidFill>
                          <a:srgbClr val="231F20"/>
                        </a:solidFill>
                        <a:latin typeface="Century Gothic"/>
                        <a:ea typeface="+mn-ea"/>
                        <a:cs typeface="Century Gothic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900" b="1" spc="-10" dirty="0" smtClean="0">
                          <a:solidFill>
                            <a:srgbClr val="231F20"/>
                          </a:solidFill>
                          <a:latin typeface="Century Gothic"/>
                          <a:ea typeface="+mn-ea"/>
                          <a:cs typeface="Century Gothic"/>
                        </a:rPr>
                        <a:t>65,10</a:t>
                      </a:r>
                      <a:endParaRPr lang="ru-RU" sz="900" b="1" spc="-10" dirty="0">
                        <a:solidFill>
                          <a:srgbClr val="231F20"/>
                        </a:solidFill>
                        <a:latin typeface="Century Gothic"/>
                        <a:ea typeface="+mn-ea"/>
                        <a:cs typeface="Century Gothic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E3E5"/>
                    </a:solidFill>
                  </a:tcPr>
                </a:tc>
              </a:tr>
              <a:tr h="60990">
                <a:tc>
                  <a:txBody>
                    <a:bodyPr/>
                    <a:lstStyle/>
                    <a:p>
                      <a:pPr marL="0" algn="l">
                        <a:spcAft>
                          <a:spcPts val="0"/>
                        </a:spcAft>
                      </a:pPr>
                      <a:r>
                        <a:rPr lang="ru-RU" sz="900" b="1" spc="-10" dirty="0" smtClean="0">
                          <a:solidFill>
                            <a:srgbClr val="231F20"/>
                          </a:solidFill>
                          <a:latin typeface="Century Gothic"/>
                          <a:ea typeface="+mn-ea"/>
                          <a:cs typeface="Century Gothic"/>
                        </a:rPr>
                        <a:t>  1.13.</a:t>
                      </a:r>
                      <a:r>
                        <a:rPr lang="ru-RU" sz="900" b="1" spc="-10" baseline="0" dirty="0" smtClean="0">
                          <a:solidFill>
                            <a:srgbClr val="231F20"/>
                          </a:solidFill>
                          <a:latin typeface="Century Gothic"/>
                          <a:ea typeface="+mn-ea"/>
                          <a:cs typeface="Century Gothic"/>
                        </a:rPr>
                        <a:t> Прочие доходы</a:t>
                      </a:r>
                      <a:endParaRPr lang="ru-RU" sz="900" b="1" spc="-10" dirty="0">
                        <a:solidFill>
                          <a:srgbClr val="231F20"/>
                        </a:solidFill>
                        <a:latin typeface="Century Gothic"/>
                        <a:ea typeface="+mn-ea"/>
                        <a:cs typeface="Century Gothic"/>
                      </a:endParaRPr>
                    </a:p>
                  </a:txBody>
                  <a:tcPr marL="127000" marR="9525" marT="9525" marB="9525" anchor="ctr">
                    <a:lnL w="6350">
                      <a:solidFill>
                        <a:srgbClr val="00B8BE"/>
                      </a:solidFill>
                      <a:prstDash val="soli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spc="-10" dirty="0" smtClean="0">
                          <a:solidFill>
                            <a:srgbClr val="231F20"/>
                          </a:solidFill>
                          <a:latin typeface="Century Gothic"/>
                          <a:ea typeface="+mn-ea"/>
                          <a:cs typeface="Century Gothic"/>
                        </a:rPr>
                        <a:t>млн. руб.</a:t>
                      </a: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900" b="1" spc="-10" dirty="0" smtClean="0">
                          <a:solidFill>
                            <a:srgbClr val="231F20"/>
                          </a:solidFill>
                          <a:latin typeface="Century Gothic"/>
                          <a:ea typeface="+mn-ea"/>
                          <a:cs typeface="Century Gothic"/>
                        </a:rPr>
                        <a:t>100,30</a:t>
                      </a:r>
                      <a:endParaRPr lang="ru-RU" sz="900" b="1" spc="-10" dirty="0">
                        <a:solidFill>
                          <a:srgbClr val="231F20"/>
                        </a:solidFill>
                        <a:latin typeface="Century Gothic"/>
                        <a:ea typeface="+mn-ea"/>
                        <a:cs typeface="Century Gothic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900" b="1" spc="-10" dirty="0" smtClean="0">
                          <a:solidFill>
                            <a:srgbClr val="231F20"/>
                          </a:solidFill>
                          <a:latin typeface="Century Gothic"/>
                          <a:ea typeface="+mn-ea"/>
                          <a:cs typeface="Century Gothic"/>
                        </a:rPr>
                        <a:t>100,30</a:t>
                      </a:r>
                      <a:endParaRPr lang="ru-RU" sz="900" b="1" spc="-10" dirty="0">
                        <a:solidFill>
                          <a:srgbClr val="231F20"/>
                        </a:solidFill>
                        <a:latin typeface="Century Gothic"/>
                        <a:ea typeface="+mn-ea"/>
                        <a:cs typeface="Century Gothic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0990">
                <a:tc>
                  <a:txBody>
                    <a:bodyPr/>
                    <a:lstStyle/>
                    <a:p>
                      <a:pPr marL="0" algn="l">
                        <a:spcAft>
                          <a:spcPts val="0"/>
                        </a:spcAft>
                      </a:pPr>
                      <a:r>
                        <a:rPr lang="ru-RU" sz="900" b="1" spc="-10" dirty="0" smtClean="0">
                          <a:solidFill>
                            <a:srgbClr val="231F20"/>
                          </a:solidFill>
                          <a:latin typeface="Century Gothic"/>
                          <a:ea typeface="+mn-ea"/>
                          <a:cs typeface="Century Gothic"/>
                        </a:rPr>
                        <a:t>  1.14. Итого доходов (сумма строк  1.</a:t>
                      </a:r>
                      <a:r>
                        <a:rPr lang="en-US" sz="900" b="1" spc="-10" dirty="0" smtClean="0">
                          <a:solidFill>
                            <a:srgbClr val="231F20"/>
                          </a:solidFill>
                          <a:latin typeface="Century Gothic"/>
                          <a:ea typeface="+mn-ea"/>
                          <a:cs typeface="Century Gothic"/>
                        </a:rPr>
                        <a:t>3</a:t>
                      </a:r>
                      <a:r>
                        <a:rPr lang="ru-RU" sz="900" b="1" spc="-10" dirty="0" smtClean="0">
                          <a:solidFill>
                            <a:srgbClr val="231F20"/>
                          </a:solidFill>
                          <a:latin typeface="Century Gothic"/>
                          <a:ea typeface="+mn-ea"/>
                          <a:cs typeface="Century Gothic"/>
                        </a:rPr>
                        <a:t>, 1.</a:t>
                      </a:r>
                      <a:r>
                        <a:rPr lang="en-US" sz="900" b="1" spc="-10" dirty="0" smtClean="0">
                          <a:solidFill>
                            <a:srgbClr val="231F20"/>
                          </a:solidFill>
                          <a:latin typeface="Century Gothic"/>
                          <a:ea typeface="+mn-ea"/>
                          <a:cs typeface="Century Gothic"/>
                        </a:rPr>
                        <a:t>4</a:t>
                      </a:r>
                      <a:r>
                        <a:rPr lang="ru-RU" sz="900" b="1" spc="-10" dirty="0" smtClean="0">
                          <a:solidFill>
                            <a:srgbClr val="231F20"/>
                          </a:solidFill>
                          <a:latin typeface="Century Gothic"/>
                          <a:ea typeface="+mn-ea"/>
                          <a:cs typeface="Century Gothic"/>
                        </a:rPr>
                        <a:t>, 1.</a:t>
                      </a:r>
                      <a:r>
                        <a:rPr lang="en-US" sz="900" b="1" spc="-10" dirty="0" smtClean="0">
                          <a:solidFill>
                            <a:srgbClr val="231F20"/>
                          </a:solidFill>
                          <a:latin typeface="Century Gothic"/>
                          <a:ea typeface="+mn-ea"/>
                          <a:cs typeface="Century Gothic"/>
                        </a:rPr>
                        <a:t>5</a:t>
                      </a:r>
                      <a:r>
                        <a:rPr lang="ru-RU" sz="900" b="1" spc="-10" dirty="0" smtClean="0">
                          <a:solidFill>
                            <a:srgbClr val="231F20"/>
                          </a:solidFill>
                          <a:latin typeface="Century Gothic"/>
                          <a:ea typeface="+mn-ea"/>
                          <a:cs typeface="Century Gothic"/>
                        </a:rPr>
                        <a:t>, 1.</a:t>
                      </a:r>
                      <a:r>
                        <a:rPr lang="en-US" sz="900" b="1" spc="-10" dirty="0" smtClean="0">
                          <a:solidFill>
                            <a:srgbClr val="231F20"/>
                          </a:solidFill>
                          <a:latin typeface="Century Gothic"/>
                          <a:ea typeface="+mn-ea"/>
                          <a:cs typeface="Century Gothic"/>
                        </a:rPr>
                        <a:t>6</a:t>
                      </a:r>
                      <a:r>
                        <a:rPr lang="ru-RU" sz="900" b="1" spc="-10" dirty="0" smtClean="0">
                          <a:solidFill>
                            <a:srgbClr val="231F20"/>
                          </a:solidFill>
                          <a:latin typeface="Century Gothic"/>
                          <a:ea typeface="+mn-ea"/>
                          <a:cs typeface="Century Gothic"/>
                        </a:rPr>
                        <a:t>, 1.</a:t>
                      </a:r>
                      <a:r>
                        <a:rPr lang="en-US" sz="900" b="1" spc="-10" dirty="0" smtClean="0">
                          <a:solidFill>
                            <a:srgbClr val="231F20"/>
                          </a:solidFill>
                          <a:latin typeface="Century Gothic"/>
                          <a:ea typeface="+mn-ea"/>
                          <a:cs typeface="Century Gothic"/>
                        </a:rPr>
                        <a:t>7</a:t>
                      </a:r>
                      <a:r>
                        <a:rPr lang="ru-RU" sz="900" b="1" spc="-10" dirty="0" smtClean="0">
                          <a:solidFill>
                            <a:srgbClr val="231F20"/>
                          </a:solidFill>
                          <a:latin typeface="Century Gothic"/>
                          <a:ea typeface="+mn-ea"/>
                          <a:cs typeface="Century Gothic"/>
                        </a:rPr>
                        <a:t>,</a:t>
                      </a:r>
                      <a:r>
                        <a:rPr lang="ru-RU" sz="900" b="1" spc="-10" baseline="0" dirty="0" smtClean="0">
                          <a:solidFill>
                            <a:srgbClr val="231F20"/>
                          </a:solidFill>
                          <a:latin typeface="Century Gothic"/>
                          <a:ea typeface="+mn-ea"/>
                          <a:cs typeface="Century Gothic"/>
                        </a:rPr>
                        <a:t> 1.</a:t>
                      </a:r>
                      <a:r>
                        <a:rPr lang="en-US" sz="900" b="1" spc="-10" baseline="0" dirty="0" smtClean="0">
                          <a:solidFill>
                            <a:srgbClr val="231F20"/>
                          </a:solidFill>
                          <a:latin typeface="Century Gothic"/>
                          <a:ea typeface="+mn-ea"/>
                          <a:cs typeface="Century Gothic"/>
                        </a:rPr>
                        <a:t>8</a:t>
                      </a:r>
                      <a:r>
                        <a:rPr lang="ru-RU" sz="900" b="1" spc="-10" baseline="0" dirty="0" smtClean="0">
                          <a:solidFill>
                            <a:srgbClr val="231F20"/>
                          </a:solidFill>
                          <a:latin typeface="Century Gothic"/>
                          <a:ea typeface="+mn-ea"/>
                          <a:cs typeface="Century Gothic"/>
                        </a:rPr>
                        <a:t>, 1.</a:t>
                      </a:r>
                      <a:r>
                        <a:rPr lang="en-US" sz="900" b="1" spc="-10" baseline="0" dirty="0" smtClean="0">
                          <a:solidFill>
                            <a:srgbClr val="231F20"/>
                          </a:solidFill>
                          <a:latin typeface="Century Gothic"/>
                          <a:ea typeface="+mn-ea"/>
                          <a:cs typeface="Century Gothic"/>
                        </a:rPr>
                        <a:t>9</a:t>
                      </a:r>
                      <a:r>
                        <a:rPr lang="ru-RU" sz="900" b="1" spc="-10" baseline="0" dirty="0" smtClean="0">
                          <a:solidFill>
                            <a:srgbClr val="231F20"/>
                          </a:solidFill>
                          <a:latin typeface="Century Gothic"/>
                          <a:ea typeface="+mn-ea"/>
                          <a:cs typeface="Century Gothic"/>
                        </a:rPr>
                        <a:t>, 1.1</a:t>
                      </a:r>
                      <a:r>
                        <a:rPr lang="en-US" sz="900" b="1" spc="-10" baseline="0" dirty="0" smtClean="0">
                          <a:solidFill>
                            <a:srgbClr val="231F20"/>
                          </a:solidFill>
                          <a:latin typeface="Century Gothic"/>
                          <a:ea typeface="+mn-ea"/>
                          <a:cs typeface="Century Gothic"/>
                        </a:rPr>
                        <a:t>0</a:t>
                      </a:r>
                      <a:r>
                        <a:rPr lang="ru-RU" sz="900" b="1" spc="-10" baseline="0" dirty="0" smtClean="0">
                          <a:solidFill>
                            <a:srgbClr val="231F20"/>
                          </a:solidFill>
                          <a:latin typeface="Century Gothic"/>
                          <a:ea typeface="+mn-ea"/>
                          <a:cs typeface="Century Gothic"/>
                        </a:rPr>
                        <a:t>, 1.11, 1.12, 1.13)</a:t>
                      </a:r>
                      <a:endParaRPr lang="ru-RU" sz="900" b="1" spc="-10" dirty="0">
                        <a:solidFill>
                          <a:srgbClr val="231F20"/>
                        </a:solidFill>
                        <a:latin typeface="Century Gothic"/>
                        <a:ea typeface="+mn-ea"/>
                        <a:cs typeface="Century Gothic"/>
                      </a:endParaRPr>
                    </a:p>
                  </a:txBody>
                  <a:tcPr marL="127000" marR="9525" marT="9525" marB="9525" anchor="ctr">
                    <a:lnL w="6350">
                      <a:solidFill>
                        <a:srgbClr val="00B8BE"/>
                      </a:solidFill>
                      <a:prstDash val="soli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spc="-10" dirty="0" smtClean="0">
                          <a:solidFill>
                            <a:srgbClr val="231F20"/>
                          </a:solidFill>
                          <a:latin typeface="Century Gothic"/>
                          <a:ea typeface="+mn-ea"/>
                          <a:cs typeface="Century Gothic"/>
                        </a:rPr>
                        <a:t>млн. руб.</a:t>
                      </a: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1000" b="1" spc="-10" dirty="0" smtClean="0">
                          <a:solidFill>
                            <a:srgbClr val="231F20"/>
                          </a:solidFill>
                          <a:latin typeface="Century Gothic"/>
                          <a:ea typeface="+mn-ea"/>
                          <a:cs typeface="Century Gothic"/>
                        </a:rPr>
                        <a:t>508,45</a:t>
                      </a:r>
                      <a:endParaRPr lang="ru-RU" sz="1000" b="1" spc="-10" dirty="0">
                        <a:solidFill>
                          <a:srgbClr val="231F20"/>
                        </a:solidFill>
                        <a:latin typeface="Century Gothic"/>
                        <a:ea typeface="+mn-ea"/>
                        <a:cs typeface="Century Gothic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1000" b="1" spc="-10" dirty="0" smtClean="0">
                          <a:solidFill>
                            <a:srgbClr val="231F20"/>
                          </a:solidFill>
                          <a:latin typeface="Century Gothic"/>
                          <a:ea typeface="+mn-ea"/>
                          <a:cs typeface="Century Gothic"/>
                        </a:rPr>
                        <a:t>507,62</a:t>
                      </a:r>
                      <a:endParaRPr lang="ru-RU" sz="1000" b="1" spc="-10" dirty="0">
                        <a:solidFill>
                          <a:srgbClr val="231F20"/>
                        </a:solidFill>
                        <a:latin typeface="Century Gothic"/>
                        <a:ea typeface="+mn-ea"/>
                        <a:cs typeface="Century Gothic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E3E5"/>
                    </a:solidFill>
                  </a:tcPr>
                </a:tc>
              </a:tr>
              <a:tr h="608380"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325"/>
                        </a:spcBef>
                        <a:spcAft>
                          <a:spcPts val="0"/>
                        </a:spcAft>
                      </a:pPr>
                      <a:r>
                        <a:rPr lang="ru-RU" sz="1100" b="1" spc="-10" dirty="0" smtClean="0">
                          <a:solidFill>
                            <a:srgbClr val="231F20"/>
                          </a:solidFill>
                          <a:latin typeface="Century Gothic"/>
                          <a:ea typeface="+mn-ea"/>
                          <a:cs typeface="Century Gothic"/>
                        </a:rPr>
                        <a:t>  2. Недополученные доходы муниципальных образований от предоставления налоговых преференций, предусмотренных решениями органов местного самоуправления (</a:t>
                      </a:r>
                      <a:r>
                        <a:rPr lang="ru-RU" sz="1100" b="1" spc="-10" dirty="0" err="1" smtClean="0">
                          <a:solidFill>
                            <a:srgbClr val="231F20"/>
                          </a:solidFill>
                          <a:latin typeface="Century Gothic"/>
                          <a:ea typeface="+mn-ea"/>
                          <a:cs typeface="Century Gothic"/>
                        </a:rPr>
                        <a:t>справочно</a:t>
                      </a:r>
                      <a:r>
                        <a:rPr lang="ru-RU" sz="1100" b="1" spc="-10" dirty="0" smtClean="0">
                          <a:solidFill>
                            <a:srgbClr val="231F20"/>
                          </a:solidFill>
                          <a:latin typeface="Century Gothic"/>
                          <a:ea typeface="+mn-ea"/>
                          <a:cs typeface="Century Gothic"/>
                        </a:rPr>
                        <a:t>):</a:t>
                      </a:r>
                      <a:endParaRPr lang="ru-RU" sz="1100" b="1" spc="-10" dirty="0">
                        <a:solidFill>
                          <a:srgbClr val="231F20"/>
                        </a:solidFill>
                        <a:latin typeface="Century Gothic"/>
                        <a:ea typeface="+mn-ea"/>
                        <a:cs typeface="Century Gothic"/>
                      </a:endParaRPr>
                    </a:p>
                  </a:txBody>
                  <a:tcPr marL="9525" marR="9525" marT="9525" marB="9525" anchor="ctr">
                    <a:lnL w="6350">
                      <a:solidFill>
                        <a:srgbClr val="00B8BE"/>
                      </a:solidFill>
                      <a:prstDash val="soli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spc="-10" dirty="0" smtClean="0">
                          <a:solidFill>
                            <a:srgbClr val="231F20"/>
                          </a:solidFill>
                          <a:latin typeface="Century Gothic"/>
                          <a:ea typeface="+mn-ea"/>
                          <a:cs typeface="Century Gothic"/>
                        </a:rPr>
                        <a:t>млн. руб.</a:t>
                      </a:r>
                    </a:p>
                    <a:p>
                      <a:pPr algn="ctr"/>
                      <a:endParaRPr lang="ru-RU" sz="1100" b="1" spc="-10" dirty="0">
                        <a:solidFill>
                          <a:srgbClr val="231F20"/>
                        </a:solidFill>
                        <a:latin typeface="Century Gothic"/>
                        <a:ea typeface="+mn-ea"/>
                        <a:cs typeface="Century Gothic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1100" b="1" spc="-10" dirty="0" smtClean="0">
                          <a:solidFill>
                            <a:srgbClr val="231F20"/>
                          </a:solidFill>
                          <a:latin typeface="Century Gothic"/>
                          <a:ea typeface="+mn-ea"/>
                          <a:cs typeface="Century Gothic"/>
                        </a:rPr>
                        <a:t>7,47</a:t>
                      </a:r>
                      <a:endParaRPr lang="ru-RU" sz="1100" b="1" spc="-10" dirty="0">
                        <a:solidFill>
                          <a:srgbClr val="231F20"/>
                        </a:solidFill>
                        <a:latin typeface="Century Gothic"/>
                        <a:ea typeface="+mn-ea"/>
                        <a:cs typeface="Century Gothic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1100" b="1" spc="-10" dirty="0" smtClean="0">
                          <a:solidFill>
                            <a:srgbClr val="231F20"/>
                          </a:solidFill>
                          <a:latin typeface="Century Gothic"/>
                          <a:ea typeface="+mn-ea"/>
                          <a:cs typeface="Century Gothic"/>
                        </a:rPr>
                        <a:t>7,47</a:t>
                      </a:r>
                      <a:endParaRPr lang="ru-RU" sz="1100" b="1" spc="-10" dirty="0">
                        <a:solidFill>
                          <a:srgbClr val="231F20"/>
                        </a:solidFill>
                        <a:latin typeface="Century Gothic"/>
                        <a:ea typeface="+mn-ea"/>
                        <a:cs typeface="Century Gothic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37251">
                <a:tc>
                  <a:txBody>
                    <a:bodyPr/>
                    <a:lstStyle/>
                    <a:p>
                      <a:pPr marL="0" algn="l">
                        <a:spcAft>
                          <a:spcPts val="0"/>
                        </a:spcAft>
                      </a:pPr>
                      <a:r>
                        <a:rPr lang="ru-RU" sz="900" b="1" spc="-10" dirty="0" smtClean="0">
                          <a:solidFill>
                            <a:srgbClr val="231F20"/>
                          </a:solidFill>
                          <a:latin typeface="Century Gothic"/>
                          <a:ea typeface="+mn-ea"/>
                          <a:cs typeface="Century Gothic"/>
                        </a:rPr>
                        <a:t>      2.1. Земельный налог</a:t>
                      </a:r>
                      <a:endParaRPr lang="ru-RU" sz="900" b="1" spc="-10" dirty="0">
                        <a:solidFill>
                          <a:srgbClr val="231F20"/>
                        </a:solidFill>
                        <a:latin typeface="Century Gothic"/>
                        <a:ea typeface="+mn-ea"/>
                        <a:cs typeface="Century Gothic"/>
                      </a:endParaRPr>
                    </a:p>
                  </a:txBody>
                  <a:tcPr marL="9525" marR="9525" marT="9525" marB="9525" anchor="ctr">
                    <a:lnL w="6350">
                      <a:solidFill>
                        <a:srgbClr val="00B8BE"/>
                      </a:solidFill>
                      <a:prstDash val="soli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spc="-10" dirty="0" smtClean="0">
                          <a:solidFill>
                            <a:srgbClr val="231F20"/>
                          </a:solidFill>
                          <a:latin typeface="Century Gothic"/>
                          <a:ea typeface="+mn-ea"/>
                          <a:cs typeface="Century Gothic"/>
                        </a:rPr>
                        <a:t>млн. руб.</a:t>
                      </a: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900" b="1" spc="-10" dirty="0" smtClean="0">
                          <a:solidFill>
                            <a:srgbClr val="231F20"/>
                          </a:solidFill>
                          <a:latin typeface="Century Gothic"/>
                          <a:ea typeface="+mn-ea"/>
                          <a:cs typeface="Century Gothic"/>
                        </a:rPr>
                        <a:t>7,46</a:t>
                      </a:r>
                      <a:endParaRPr lang="ru-RU" sz="900" b="1" spc="-10" dirty="0">
                        <a:solidFill>
                          <a:srgbClr val="231F20"/>
                        </a:solidFill>
                        <a:latin typeface="Century Gothic"/>
                        <a:ea typeface="+mn-ea"/>
                        <a:cs typeface="Century Gothic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900" b="1" spc="-10" dirty="0" smtClean="0">
                          <a:solidFill>
                            <a:srgbClr val="231F20"/>
                          </a:solidFill>
                          <a:latin typeface="Century Gothic"/>
                          <a:ea typeface="+mn-ea"/>
                          <a:cs typeface="Century Gothic"/>
                        </a:rPr>
                        <a:t>7,46</a:t>
                      </a:r>
                      <a:endParaRPr lang="ru-RU" sz="900" b="1" spc="-10" dirty="0">
                        <a:solidFill>
                          <a:srgbClr val="231F20"/>
                        </a:solidFill>
                        <a:latin typeface="Century Gothic"/>
                        <a:ea typeface="+mn-ea"/>
                        <a:cs typeface="Century Gothic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E3E5"/>
                    </a:solidFill>
                  </a:tcPr>
                </a:tc>
              </a:tr>
              <a:tr h="167640">
                <a:tc>
                  <a:txBody>
                    <a:bodyPr/>
                    <a:lstStyle/>
                    <a:p>
                      <a:pPr marL="0" algn="l">
                        <a:spcAft>
                          <a:spcPts val="0"/>
                        </a:spcAft>
                      </a:pPr>
                      <a:r>
                        <a:rPr lang="ru-RU" sz="900" b="1" spc="-10" dirty="0" smtClean="0">
                          <a:solidFill>
                            <a:srgbClr val="231F20"/>
                          </a:solidFill>
                          <a:latin typeface="Century Gothic"/>
                          <a:ea typeface="+mn-ea"/>
                          <a:cs typeface="Century Gothic"/>
                        </a:rPr>
                        <a:t>      2.2. Налог на имущество физических лиц</a:t>
                      </a:r>
                      <a:endParaRPr lang="ru-RU" sz="900" b="1" spc="-10" dirty="0">
                        <a:solidFill>
                          <a:srgbClr val="231F20"/>
                        </a:solidFill>
                        <a:latin typeface="Century Gothic"/>
                        <a:ea typeface="+mn-ea"/>
                        <a:cs typeface="Century Gothic"/>
                      </a:endParaRPr>
                    </a:p>
                  </a:txBody>
                  <a:tcPr marL="9525" marR="9525" marT="9525" marB="9525" anchor="ctr">
                    <a:lnL w="6350">
                      <a:solidFill>
                        <a:srgbClr val="00B8BE"/>
                      </a:solidFill>
                      <a:prstDash val="soli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spc="-10" dirty="0" smtClean="0">
                          <a:solidFill>
                            <a:srgbClr val="231F20"/>
                          </a:solidFill>
                          <a:latin typeface="Century Gothic"/>
                          <a:ea typeface="+mn-ea"/>
                          <a:cs typeface="Century Gothic"/>
                        </a:rPr>
                        <a:t>млн. руб.</a:t>
                      </a: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900" b="1" spc="-10" dirty="0" smtClean="0">
                          <a:solidFill>
                            <a:srgbClr val="231F20"/>
                          </a:solidFill>
                          <a:latin typeface="Century Gothic"/>
                          <a:ea typeface="+mn-ea"/>
                          <a:cs typeface="Century Gothic"/>
                        </a:rPr>
                        <a:t>0,01</a:t>
                      </a:r>
                      <a:endParaRPr lang="ru-RU" sz="900" b="1" spc="-10" dirty="0">
                        <a:solidFill>
                          <a:srgbClr val="231F20"/>
                        </a:solidFill>
                        <a:latin typeface="Century Gothic"/>
                        <a:ea typeface="+mn-ea"/>
                        <a:cs typeface="Century Gothic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900" b="1" spc="-10" dirty="0" smtClean="0">
                          <a:solidFill>
                            <a:srgbClr val="231F20"/>
                          </a:solidFill>
                          <a:latin typeface="Century Gothic"/>
                          <a:ea typeface="+mn-ea"/>
                          <a:cs typeface="Century Gothic"/>
                        </a:rPr>
                        <a:t>0,01</a:t>
                      </a:r>
                      <a:endParaRPr lang="ru-RU" sz="900" b="1" spc="-10" dirty="0">
                        <a:solidFill>
                          <a:srgbClr val="231F20"/>
                        </a:solidFill>
                        <a:latin typeface="Century Gothic"/>
                        <a:ea typeface="+mn-ea"/>
                        <a:cs typeface="Century Gothic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61391"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325"/>
                        </a:spcBef>
                        <a:spcAft>
                          <a:spcPts val="0"/>
                        </a:spcAft>
                      </a:pPr>
                      <a:r>
                        <a:rPr lang="en-US" sz="1100" b="1" spc="-10" dirty="0" smtClean="0">
                          <a:solidFill>
                            <a:srgbClr val="231F20"/>
                          </a:solidFill>
                          <a:latin typeface="Century Gothic"/>
                          <a:ea typeface="+mn-ea"/>
                          <a:cs typeface="Century Gothic"/>
                        </a:rPr>
                        <a:t>II</a:t>
                      </a:r>
                      <a:r>
                        <a:rPr lang="ru-RU" sz="1100" b="1" spc="-10" dirty="0" smtClean="0">
                          <a:solidFill>
                            <a:srgbClr val="231F20"/>
                          </a:solidFill>
                          <a:latin typeface="Century Gothic"/>
                          <a:ea typeface="+mn-ea"/>
                          <a:cs typeface="Century Gothic"/>
                        </a:rPr>
                        <a:t>. Производственная деятельность</a:t>
                      </a:r>
                      <a:endParaRPr lang="ru-RU" sz="1100" b="1" spc="-10" dirty="0">
                        <a:solidFill>
                          <a:srgbClr val="231F20"/>
                        </a:solidFill>
                        <a:latin typeface="Century Gothic"/>
                        <a:ea typeface="+mn-ea"/>
                        <a:cs typeface="Century Gothic"/>
                      </a:endParaRPr>
                    </a:p>
                  </a:txBody>
                  <a:tcPr marL="9525" marR="9525" marT="9525" marB="9525" anchor="ctr">
                    <a:lnL w="6350">
                      <a:solidFill>
                        <a:srgbClr val="00B8BE"/>
                      </a:solidFill>
                      <a:prstDash val="soli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1" spc="-10" dirty="0" smtClean="0">
                        <a:solidFill>
                          <a:srgbClr val="231F20"/>
                        </a:solidFill>
                        <a:latin typeface="Century Gothic"/>
                        <a:ea typeface="+mn-ea"/>
                        <a:cs typeface="Century Gothic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endParaRPr lang="ru-RU" sz="1100" b="1" spc="-10" dirty="0">
                        <a:solidFill>
                          <a:srgbClr val="231F20"/>
                        </a:solidFill>
                        <a:latin typeface="Century Gothic"/>
                        <a:ea typeface="+mn-ea"/>
                        <a:cs typeface="Century Gothic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endParaRPr lang="ru-RU" sz="1100" b="1" spc="-10" dirty="0">
                        <a:solidFill>
                          <a:srgbClr val="231F20"/>
                        </a:solidFill>
                        <a:latin typeface="Century Gothic"/>
                        <a:ea typeface="+mn-ea"/>
                        <a:cs typeface="Century Gothic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E3E5"/>
                    </a:solidFill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325"/>
                        </a:spcBef>
                        <a:spcAft>
                          <a:spcPts val="0"/>
                        </a:spcAft>
                      </a:pPr>
                      <a:r>
                        <a:rPr lang="ru-RU" sz="1100" b="1" spc="-10" dirty="0" smtClean="0">
                          <a:solidFill>
                            <a:srgbClr val="231F20"/>
                          </a:solidFill>
                          <a:latin typeface="Century Gothic"/>
                          <a:ea typeface="+mn-ea"/>
                          <a:cs typeface="Century Gothic"/>
                        </a:rPr>
                        <a:t>  1. Оборот организаций (по полному кругу) по видам экономической деятельности*, всего</a:t>
                      </a:r>
                      <a:endParaRPr lang="ru-RU" sz="1100" b="1" spc="-10" dirty="0">
                        <a:solidFill>
                          <a:srgbClr val="231F20"/>
                        </a:solidFill>
                        <a:latin typeface="Century Gothic"/>
                        <a:ea typeface="+mn-ea"/>
                        <a:cs typeface="Century Gothic"/>
                      </a:endParaRPr>
                    </a:p>
                  </a:txBody>
                  <a:tcPr marL="9525" marR="9525" marT="9525" marB="9525" anchor="ctr">
                    <a:lnL w="6350">
                      <a:solidFill>
                        <a:srgbClr val="00B8BE"/>
                      </a:solidFill>
                      <a:prstDash val="soli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spc="-10" dirty="0" smtClean="0">
                          <a:solidFill>
                            <a:srgbClr val="231F20"/>
                          </a:solidFill>
                          <a:latin typeface="Century Gothic"/>
                          <a:ea typeface="+mn-ea"/>
                          <a:cs typeface="Century Gothic"/>
                        </a:rPr>
                        <a:t>млн. руб.</a:t>
                      </a: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1100" b="1" spc="-10" dirty="0" smtClean="0">
                          <a:solidFill>
                            <a:srgbClr val="231F20"/>
                          </a:solidFill>
                          <a:latin typeface="Century Gothic"/>
                          <a:ea typeface="+mn-ea"/>
                          <a:cs typeface="Century Gothic"/>
                        </a:rPr>
                        <a:t>2 916,30</a:t>
                      </a:r>
                      <a:endParaRPr lang="ru-RU" sz="1100" b="1" spc="-10" dirty="0">
                        <a:solidFill>
                          <a:srgbClr val="231F20"/>
                        </a:solidFill>
                        <a:latin typeface="Century Gothic"/>
                        <a:ea typeface="+mn-ea"/>
                        <a:cs typeface="Century Gothic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1100" b="1" spc="-10" dirty="0" smtClean="0">
                          <a:solidFill>
                            <a:srgbClr val="231F20"/>
                          </a:solidFill>
                          <a:latin typeface="Century Gothic"/>
                          <a:ea typeface="+mn-ea"/>
                          <a:cs typeface="Century Gothic"/>
                        </a:rPr>
                        <a:t>2 916,30</a:t>
                      </a:r>
                      <a:endParaRPr lang="ru-RU" sz="1100" b="1" spc="-10" dirty="0">
                        <a:solidFill>
                          <a:srgbClr val="231F20"/>
                        </a:solidFill>
                        <a:latin typeface="Century Gothic"/>
                        <a:ea typeface="+mn-ea"/>
                        <a:cs typeface="Century Gothic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76419">
                <a:tc>
                  <a:txBody>
                    <a:bodyPr/>
                    <a:lstStyle/>
                    <a:p>
                      <a:pPr marL="0" algn="l">
                        <a:spcAft>
                          <a:spcPts val="0"/>
                        </a:spcAft>
                      </a:pPr>
                      <a:r>
                        <a:rPr lang="ru-RU" sz="900" i="1" spc="-10" dirty="0" smtClean="0">
                          <a:solidFill>
                            <a:srgbClr val="231F20"/>
                          </a:solidFill>
                          <a:latin typeface="Century Gothic"/>
                          <a:ea typeface="+mn-ea"/>
                          <a:cs typeface="Century Gothic"/>
                        </a:rPr>
                        <a:t>       в том числе:</a:t>
                      </a:r>
                      <a:endParaRPr lang="ru-RU" sz="900" i="1" spc="-10" dirty="0">
                        <a:solidFill>
                          <a:srgbClr val="231F20"/>
                        </a:solidFill>
                        <a:latin typeface="Century Gothic"/>
                        <a:ea typeface="+mn-ea"/>
                        <a:cs typeface="Century Gothic"/>
                      </a:endParaRPr>
                    </a:p>
                  </a:txBody>
                  <a:tcPr marL="9525" marR="9525" marT="9525" marB="9525" anchor="ctr">
                    <a:lnL w="6350">
                      <a:solidFill>
                        <a:srgbClr val="00B8BE"/>
                      </a:solidFill>
                      <a:prstDash val="soli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1" spc="-10" dirty="0" smtClean="0">
                        <a:solidFill>
                          <a:srgbClr val="231F20"/>
                        </a:solidFill>
                        <a:latin typeface="Century Gothic"/>
                        <a:ea typeface="+mn-ea"/>
                        <a:cs typeface="Century Gothic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E3E5"/>
                    </a:solidFill>
                  </a:tcPr>
                </a:tc>
              </a:tr>
              <a:tr h="160141">
                <a:tc>
                  <a:txBody>
                    <a:bodyPr/>
                    <a:lstStyle/>
                    <a:p>
                      <a:pPr marL="0" algn="l">
                        <a:spcAft>
                          <a:spcPts val="0"/>
                        </a:spcAft>
                      </a:pPr>
                      <a:r>
                        <a:rPr lang="ru-RU" sz="900" b="1" spc="-10" dirty="0" smtClean="0">
                          <a:solidFill>
                            <a:srgbClr val="231F20"/>
                          </a:solidFill>
                          <a:latin typeface="Century Gothic"/>
                          <a:ea typeface="+mn-ea"/>
                          <a:cs typeface="Century Gothic"/>
                        </a:rPr>
                        <a:t>      1.1. Сельское хозяйство, охота и лесное хозяйство</a:t>
                      </a:r>
                      <a:endParaRPr lang="ru-RU" sz="900" b="1" spc="-10" dirty="0">
                        <a:solidFill>
                          <a:srgbClr val="231F20"/>
                        </a:solidFill>
                        <a:latin typeface="Century Gothic"/>
                        <a:ea typeface="+mn-ea"/>
                        <a:cs typeface="Century Gothic"/>
                      </a:endParaRPr>
                    </a:p>
                  </a:txBody>
                  <a:tcPr marL="9525" marR="9525" marT="9525" marB="9525" anchor="ctr">
                    <a:lnL w="6350">
                      <a:solidFill>
                        <a:srgbClr val="00B8BE"/>
                      </a:solidFill>
                      <a:prstDash val="soli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spc="-10" dirty="0" smtClean="0">
                          <a:solidFill>
                            <a:srgbClr val="231F20"/>
                          </a:solidFill>
                          <a:latin typeface="Century Gothic"/>
                          <a:ea typeface="+mn-ea"/>
                          <a:cs typeface="Century Gothic"/>
                        </a:rPr>
                        <a:t>млн. руб.</a:t>
                      </a: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900" b="1" spc="-10" dirty="0" smtClean="0">
                          <a:solidFill>
                            <a:srgbClr val="231F20"/>
                          </a:solidFill>
                          <a:latin typeface="Century Gothic"/>
                          <a:ea typeface="+mn-ea"/>
                          <a:cs typeface="Century Gothic"/>
                        </a:rPr>
                        <a:t>595,00</a:t>
                      </a:r>
                      <a:endParaRPr lang="ru-RU" sz="900" b="1" spc="-10" dirty="0">
                        <a:solidFill>
                          <a:srgbClr val="231F20"/>
                        </a:solidFill>
                        <a:latin typeface="Century Gothic"/>
                        <a:ea typeface="+mn-ea"/>
                        <a:cs typeface="Century Gothic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900" b="1" spc="-10" dirty="0" smtClean="0">
                          <a:solidFill>
                            <a:srgbClr val="231F20"/>
                          </a:solidFill>
                          <a:latin typeface="Century Gothic"/>
                          <a:ea typeface="+mn-ea"/>
                          <a:cs typeface="Century Gothic"/>
                        </a:rPr>
                        <a:t>595,00</a:t>
                      </a:r>
                      <a:endParaRPr lang="ru-RU" sz="900" b="1" spc="-10" dirty="0">
                        <a:solidFill>
                          <a:srgbClr val="231F20"/>
                        </a:solidFill>
                        <a:latin typeface="Century Gothic"/>
                        <a:ea typeface="+mn-ea"/>
                        <a:cs typeface="Century Gothic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marL="0" algn="l">
                        <a:spcAft>
                          <a:spcPts val="0"/>
                        </a:spcAft>
                      </a:pPr>
                      <a:r>
                        <a:rPr lang="ru-RU" sz="900" b="1" spc="-10" dirty="0" smtClean="0">
                          <a:solidFill>
                            <a:srgbClr val="231F20"/>
                          </a:solidFill>
                          <a:latin typeface="Century Gothic"/>
                          <a:ea typeface="+mn-ea"/>
                          <a:cs typeface="Century Gothic"/>
                        </a:rPr>
                        <a:t>      1.2. Добыча полезных ископаемых</a:t>
                      </a:r>
                      <a:endParaRPr lang="ru-RU" sz="900" b="1" spc="-10" dirty="0">
                        <a:solidFill>
                          <a:srgbClr val="231F20"/>
                        </a:solidFill>
                        <a:latin typeface="Century Gothic"/>
                        <a:ea typeface="+mn-ea"/>
                        <a:cs typeface="Century Gothic"/>
                      </a:endParaRPr>
                    </a:p>
                  </a:txBody>
                  <a:tcPr marL="9525" marR="9525" marT="9525" marB="9525" anchor="ctr">
                    <a:lnL w="6350">
                      <a:solidFill>
                        <a:srgbClr val="00B8BE"/>
                      </a:solidFill>
                      <a:prstDash val="soli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spc="-10" dirty="0" smtClean="0">
                          <a:solidFill>
                            <a:srgbClr val="231F20"/>
                          </a:solidFill>
                          <a:latin typeface="Century Gothic"/>
                          <a:ea typeface="+mn-ea"/>
                          <a:cs typeface="Century Gothic"/>
                        </a:rPr>
                        <a:t>млн. руб.</a:t>
                      </a: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900" b="1" spc="-10" dirty="0" smtClean="0">
                          <a:solidFill>
                            <a:srgbClr val="231F20"/>
                          </a:solidFill>
                          <a:latin typeface="Century Gothic"/>
                          <a:ea typeface="+mn-ea"/>
                          <a:cs typeface="Century Gothic"/>
                        </a:rPr>
                        <a:t>0,00</a:t>
                      </a:r>
                      <a:endParaRPr lang="ru-RU" sz="900" b="1" spc="-10" dirty="0">
                        <a:solidFill>
                          <a:srgbClr val="231F20"/>
                        </a:solidFill>
                        <a:latin typeface="Century Gothic"/>
                        <a:ea typeface="+mn-ea"/>
                        <a:cs typeface="Century Gothic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900" b="1" spc="-10" dirty="0" smtClean="0">
                          <a:solidFill>
                            <a:srgbClr val="231F20"/>
                          </a:solidFill>
                          <a:latin typeface="Century Gothic"/>
                          <a:ea typeface="+mn-ea"/>
                          <a:cs typeface="Century Gothic"/>
                        </a:rPr>
                        <a:t>0,00</a:t>
                      </a:r>
                      <a:endParaRPr lang="ru-RU" sz="900" b="1" spc="-10" dirty="0">
                        <a:solidFill>
                          <a:srgbClr val="231F20"/>
                        </a:solidFill>
                        <a:latin typeface="Century Gothic"/>
                        <a:ea typeface="+mn-ea"/>
                        <a:cs typeface="Century Gothic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E3E5"/>
                    </a:solidFill>
                  </a:tcPr>
                </a:tc>
              </a:tr>
              <a:tr h="134388">
                <a:tc>
                  <a:txBody>
                    <a:bodyPr/>
                    <a:lstStyle/>
                    <a:p>
                      <a:pPr marL="0" algn="l">
                        <a:spcAft>
                          <a:spcPts val="0"/>
                        </a:spcAft>
                      </a:pPr>
                      <a:r>
                        <a:rPr lang="ru-RU" sz="900" b="1" spc="-10" dirty="0" smtClean="0">
                          <a:solidFill>
                            <a:srgbClr val="231F20"/>
                          </a:solidFill>
                          <a:latin typeface="Century Gothic"/>
                          <a:ea typeface="+mn-ea"/>
                          <a:cs typeface="Century Gothic"/>
                        </a:rPr>
                        <a:t>      1.3. Обрабатывающие производства</a:t>
                      </a:r>
                      <a:endParaRPr lang="ru-RU" sz="900" b="1" spc="-10" dirty="0">
                        <a:solidFill>
                          <a:srgbClr val="231F20"/>
                        </a:solidFill>
                        <a:latin typeface="Century Gothic"/>
                        <a:ea typeface="+mn-ea"/>
                        <a:cs typeface="Century Gothic"/>
                      </a:endParaRPr>
                    </a:p>
                  </a:txBody>
                  <a:tcPr marL="9525" marR="9525" marT="9525" marB="9525" anchor="ctr">
                    <a:lnL w="6350">
                      <a:solidFill>
                        <a:srgbClr val="00B8BE"/>
                      </a:solidFill>
                      <a:prstDash val="soli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spc="-10" dirty="0" smtClean="0">
                          <a:solidFill>
                            <a:srgbClr val="231F20"/>
                          </a:solidFill>
                          <a:latin typeface="Century Gothic"/>
                          <a:ea typeface="+mn-ea"/>
                          <a:cs typeface="Century Gothic"/>
                        </a:rPr>
                        <a:t>млн. руб.</a:t>
                      </a: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900" b="1" spc="-10" dirty="0" smtClean="0">
                          <a:solidFill>
                            <a:srgbClr val="231F20"/>
                          </a:solidFill>
                          <a:latin typeface="Century Gothic"/>
                          <a:ea typeface="+mn-ea"/>
                          <a:cs typeface="Century Gothic"/>
                        </a:rPr>
                        <a:t>460,00</a:t>
                      </a:r>
                      <a:endParaRPr lang="ru-RU" sz="900" b="1" spc="-10" dirty="0">
                        <a:solidFill>
                          <a:srgbClr val="231F20"/>
                        </a:solidFill>
                        <a:latin typeface="Century Gothic"/>
                        <a:ea typeface="+mn-ea"/>
                        <a:cs typeface="Century Gothic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900" b="1" spc="-10" dirty="0" smtClean="0">
                          <a:solidFill>
                            <a:srgbClr val="231F20"/>
                          </a:solidFill>
                          <a:latin typeface="Century Gothic"/>
                          <a:ea typeface="+mn-ea"/>
                          <a:cs typeface="Century Gothic"/>
                        </a:rPr>
                        <a:t>460,00</a:t>
                      </a:r>
                      <a:endParaRPr lang="ru-RU" sz="900" b="1" spc="-10" dirty="0">
                        <a:solidFill>
                          <a:srgbClr val="231F20"/>
                        </a:solidFill>
                        <a:latin typeface="Century Gothic"/>
                        <a:ea typeface="+mn-ea"/>
                        <a:cs typeface="Century Gothic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9618">
                <a:tc>
                  <a:txBody>
                    <a:bodyPr/>
                    <a:lstStyle/>
                    <a:p>
                      <a:pPr marL="0" algn="l">
                        <a:spcAft>
                          <a:spcPts val="0"/>
                        </a:spcAft>
                      </a:pPr>
                      <a:r>
                        <a:rPr lang="ru-RU" sz="900" b="1" spc="-10" dirty="0" smtClean="0">
                          <a:solidFill>
                            <a:srgbClr val="231F20"/>
                          </a:solidFill>
                          <a:latin typeface="Century Gothic"/>
                          <a:ea typeface="+mn-ea"/>
                          <a:cs typeface="Century Gothic"/>
                        </a:rPr>
                        <a:t>      1.4. Обеспечение электрической энергией, газом и паром</a:t>
                      </a:r>
                      <a:endParaRPr lang="ru-RU" sz="900" b="1" spc="-10" dirty="0">
                        <a:solidFill>
                          <a:srgbClr val="231F20"/>
                        </a:solidFill>
                        <a:latin typeface="Century Gothic"/>
                        <a:ea typeface="+mn-ea"/>
                        <a:cs typeface="Century Gothic"/>
                      </a:endParaRPr>
                    </a:p>
                  </a:txBody>
                  <a:tcPr marL="9525" marR="9525" marT="9525" marB="9525" anchor="ctr">
                    <a:lnL w="6350">
                      <a:solidFill>
                        <a:srgbClr val="00B8BE"/>
                      </a:solidFill>
                      <a:prstDash val="soli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spc="-10" dirty="0" smtClean="0">
                          <a:solidFill>
                            <a:srgbClr val="231F20"/>
                          </a:solidFill>
                          <a:latin typeface="Century Gothic"/>
                          <a:ea typeface="+mn-ea"/>
                          <a:cs typeface="Century Gothic"/>
                        </a:rPr>
                        <a:t>млн. руб.</a:t>
                      </a: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900" b="1" spc="-10" dirty="0" smtClean="0">
                          <a:solidFill>
                            <a:srgbClr val="231F20"/>
                          </a:solidFill>
                          <a:latin typeface="Century Gothic"/>
                          <a:ea typeface="+mn-ea"/>
                          <a:cs typeface="Century Gothic"/>
                        </a:rPr>
                        <a:t>133,50</a:t>
                      </a:r>
                      <a:endParaRPr lang="ru-RU" sz="900" b="1" spc="-10" dirty="0">
                        <a:solidFill>
                          <a:srgbClr val="231F20"/>
                        </a:solidFill>
                        <a:latin typeface="Century Gothic"/>
                        <a:ea typeface="+mn-ea"/>
                        <a:cs typeface="Century Gothic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900" b="1" spc="-10" dirty="0" smtClean="0">
                          <a:solidFill>
                            <a:srgbClr val="231F20"/>
                          </a:solidFill>
                          <a:latin typeface="Century Gothic"/>
                          <a:ea typeface="+mn-ea"/>
                          <a:cs typeface="Century Gothic"/>
                        </a:rPr>
                        <a:t>133,50</a:t>
                      </a:r>
                      <a:endParaRPr lang="ru-RU" sz="900" b="1" spc="-10" dirty="0">
                        <a:solidFill>
                          <a:srgbClr val="231F20"/>
                        </a:solidFill>
                        <a:latin typeface="Century Gothic"/>
                        <a:ea typeface="+mn-ea"/>
                        <a:cs typeface="Century Gothic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E3E5"/>
                    </a:solidFill>
                  </a:tcPr>
                </a:tc>
              </a:tr>
              <a:tr h="83638">
                <a:tc>
                  <a:txBody>
                    <a:bodyPr/>
                    <a:lstStyle/>
                    <a:p>
                      <a:pPr marL="0" algn="l">
                        <a:spcAft>
                          <a:spcPts val="0"/>
                        </a:spcAft>
                      </a:pPr>
                      <a:r>
                        <a:rPr lang="ru-RU" sz="900" b="1" spc="-10" dirty="0" smtClean="0">
                          <a:solidFill>
                            <a:srgbClr val="231F20"/>
                          </a:solidFill>
                          <a:latin typeface="Century Gothic"/>
                          <a:ea typeface="+mn-ea"/>
                          <a:cs typeface="Century Gothic"/>
                        </a:rPr>
                        <a:t>  1.5. Строительство</a:t>
                      </a:r>
                      <a:endParaRPr lang="ru-RU" sz="900" b="1" spc="-10" dirty="0">
                        <a:solidFill>
                          <a:srgbClr val="231F20"/>
                        </a:solidFill>
                        <a:latin typeface="Century Gothic"/>
                        <a:ea typeface="+mn-ea"/>
                        <a:cs typeface="Century Gothic"/>
                      </a:endParaRPr>
                    </a:p>
                  </a:txBody>
                  <a:tcPr marL="127000" marR="9525" marT="9525" marB="9525" anchor="ctr">
                    <a:lnL w="6350">
                      <a:solidFill>
                        <a:srgbClr val="00B8BE"/>
                      </a:solidFill>
                      <a:prstDash val="soli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spc="-10" dirty="0" smtClean="0">
                          <a:solidFill>
                            <a:srgbClr val="231F20"/>
                          </a:solidFill>
                          <a:latin typeface="Century Gothic"/>
                          <a:ea typeface="+mn-ea"/>
                          <a:cs typeface="Century Gothic"/>
                        </a:rPr>
                        <a:t>млн. руб.</a:t>
                      </a: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900" b="1" spc="-10" dirty="0" smtClean="0">
                          <a:solidFill>
                            <a:srgbClr val="231F20"/>
                          </a:solidFill>
                          <a:latin typeface="Century Gothic"/>
                          <a:ea typeface="+mn-ea"/>
                          <a:cs typeface="Century Gothic"/>
                        </a:rPr>
                        <a:t>544,90</a:t>
                      </a:r>
                      <a:endParaRPr lang="ru-RU" sz="900" b="1" spc="-10" dirty="0">
                        <a:solidFill>
                          <a:srgbClr val="231F20"/>
                        </a:solidFill>
                        <a:latin typeface="Century Gothic"/>
                        <a:ea typeface="+mn-ea"/>
                        <a:cs typeface="Century Gothic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900" b="1" spc="-10" dirty="0" smtClean="0">
                          <a:solidFill>
                            <a:srgbClr val="231F20"/>
                          </a:solidFill>
                          <a:latin typeface="Century Gothic"/>
                          <a:ea typeface="+mn-ea"/>
                          <a:cs typeface="Century Gothic"/>
                        </a:rPr>
                        <a:t>544,90</a:t>
                      </a:r>
                      <a:endParaRPr lang="ru-RU" sz="900" b="1" spc="-10" dirty="0">
                        <a:solidFill>
                          <a:srgbClr val="231F20"/>
                        </a:solidFill>
                        <a:latin typeface="Century Gothic"/>
                        <a:ea typeface="+mn-ea"/>
                        <a:cs typeface="Century Gothic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83638">
                <a:tc>
                  <a:txBody>
                    <a:bodyPr/>
                    <a:lstStyle/>
                    <a:p>
                      <a:pPr marL="0" algn="l">
                        <a:spcAft>
                          <a:spcPts val="0"/>
                        </a:spcAft>
                      </a:pPr>
                      <a:r>
                        <a:rPr lang="ru-RU" sz="900" b="1" spc="-10" dirty="0" smtClean="0">
                          <a:solidFill>
                            <a:srgbClr val="231F20"/>
                          </a:solidFill>
                          <a:latin typeface="Century Gothic"/>
                          <a:ea typeface="+mn-ea"/>
                          <a:cs typeface="Century Gothic"/>
                        </a:rPr>
                        <a:t>  1.6. Оптовая и розничная торговля</a:t>
                      </a:r>
                      <a:endParaRPr lang="ru-RU" sz="900" b="1" spc="-10" dirty="0">
                        <a:solidFill>
                          <a:srgbClr val="231F20"/>
                        </a:solidFill>
                        <a:latin typeface="Century Gothic"/>
                        <a:ea typeface="+mn-ea"/>
                        <a:cs typeface="Century Gothic"/>
                      </a:endParaRPr>
                    </a:p>
                  </a:txBody>
                  <a:tcPr marL="127000" marR="9525" marT="9525" marB="9525" anchor="ctr">
                    <a:lnL w="6350">
                      <a:solidFill>
                        <a:srgbClr val="00B8BE"/>
                      </a:solidFill>
                      <a:prstDash val="soli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spc="-10" dirty="0" smtClean="0">
                          <a:solidFill>
                            <a:srgbClr val="231F20"/>
                          </a:solidFill>
                          <a:latin typeface="Century Gothic"/>
                          <a:ea typeface="+mn-ea"/>
                          <a:cs typeface="Century Gothic"/>
                        </a:rPr>
                        <a:t>млн. руб.</a:t>
                      </a: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900" b="1" spc="-10" dirty="0" smtClean="0">
                          <a:solidFill>
                            <a:srgbClr val="231F20"/>
                          </a:solidFill>
                          <a:latin typeface="Century Gothic"/>
                          <a:ea typeface="+mn-ea"/>
                          <a:cs typeface="Century Gothic"/>
                        </a:rPr>
                        <a:t>1169,40</a:t>
                      </a:r>
                      <a:endParaRPr lang="ru-RU" sz="900" b="1" spc="-10" dirty="0">
                        <a:solidFill>
                          <a:srgbClr val="231F20"/>
                        </a:solidFill>
                        <a:latin typeface="Century Gothic"/>
                        <a:ea typeface="+mn-ea"/>
                        <a:cs typeface="Century Gothic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900" b="1" spc="-10" dirty="0" smtClean="0">
                          <a:solidFill>
                            <a:srgbClr val="231F20"/>
                          </a:solidFill>
                          <a:latin typeface="Century Gothic"/>
                          <a:ea typeface="+mn-ea"/>
                          <a:cs typeface="Century Gothic"/>
                        </a:rPr>
                        <a:t>1169,40</a:t>
                      </a:r>
                      <a:endParaRPr lang="ru-RU" sz="900" b="1" spc="-10" dirty="0">
                        <a:solidFill>
                          <a:srgbClr val="231F20"/>
                        </a:solidFill>
                        <a:latin typeface="Century Gothic"/>
                        <a:ea typeface="+mn-ea"/>
                        <a:cs typeface="Century Gothic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E3E5"/>
                    </a:solidFill>
                  </a:tcPr>
                </a:tc>
              </a:tr>
              <a:tr h="171268">
                <a:tc>
                  <a:txBody>
                    <a:bodyPr/>
                    <a:lstStyle/>
                    <a:p>
                      <a:pPr marL="0" algn="l">
                        <a:spcAft>
                          <a:spcPts val="0"/>
                        </a:spcAft>
                      </a:pPr>
                      <a:r>
                        <a:rPr lang="ru-RU" sz="900" b="1" spc="-10" dirty="0" smtClean="0">
                          <a:solidFill>
                            <a:srgbClr val="231F20"/>
                          </a:solidFill>
                          <a:latin typeface="Century Gothic"/>
                          <a:ea typeface="+mn-ea"/>
                          <a:cs typeface="Century Gothic"/>
                        </a:rPr>
                        <a:t>  1.7. Транспортировка и хранение</a:t>
                      </a:r>
                      <a:endParaRPr lang="ru-RU" sz="900" b="1" spc="-10" dirty="0">
                        <a:solidFill>
                          <a:srgbClr val="231F20"/>
                        </a:solidFill>
                        <a:latin typeface="Century Gothic"/>
                        <a:ea typeface="+mn-ea"/>
                        <a:cs typeface="Century Gothic"/>
                      </a:endParaRPr>
                    </a:p>
                  </a:txBody>
                  <a:tcPr marL="127000" marR="9525" marT="9525" marB="9525" anchor="ctr">
                    <a:lnL w="6350">
                      <a:solidFill>
                        <a:srgbClr val="00B8BE"/>
                      </a:solidFill>
                      <a:prstDash val="soli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spc="-10" dirty="0" smtClean="0">
                          <a:solidFill>
                            <a:srgbClr val="231F20"/>
                          </a:solidFill>
                          <a:latin typeface="Century Gothic"/>
                          <a:ea typeface="+mn-ea"/>
                          <a:cs typeface="Century Gothic"/>
                        </a:rPr>
                        <a:t>млн. руб.</a:t>
                      </a: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900" b="1" spc="-10" dirty="0" smtClean="0">
                          <a:solidFill>
                            <a:srgbClr val="231F20"/>
                          </a:solidFill>
                          <a:latin typeface="Century Gothic"/>
                          <a:ea typeface="+mn-ea"/>
                          <a:cs typeface="Century Gothic"/>
                        </a:rPr>
                        <a:t>13,50</a:t>
                      </a:r>
                      <a:endParaRPr lang="ru-RU" sz="900" b="1" spc="-10" dirty="0">
                        <a:solidFill>
                          <a:srgbClr val="231F20"/>
                        </a:solidFill>
                        <a:latin typeface="Century Gothic"/>
                        <a:ea typeface="+mn-ea"/>
                        <a:cs typeface="Century Gothic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900" b="1" spc="-10" dirty="0" smtClean="0">
                          <a:solidFill>
                            <a:srgbClr val="231F20"/>
                          </a:solidFill>
                          <a:latin typeface="Century Gothic"/>
                          <a:ea typeface="+mn-ea"/>
                          <a:cs typeface="Century Gothic"/>
                        </a:rPr>
                        <a:t>13,50</a:t>
                      </a:r>
                      <a:endParaRPr lang="ru-RU" sz="900" b="1" spc="-10" dirty="0">
                        <a:solidFill>
                          <a:srgbClr val="231F20"/>
                        </a:solidFill>
                        <a:latin typeface="Century Gothic"/>
                        <a:ea typeface="+mn-ea"/>
                        <a:cs typeface="Century Gothic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15520">
                <a:tc>
                  <a:txBody>
                    <a:bodyPr/>
                    <a:lstStyle/>
                    <a:p>
                      <a:pPr marL="0" algn="l">
                        <a:spcAft>
                          <a:spcPts val="0"/>
                        </a:spcAft>
                      </a:pPr>
                      <a:r>
                        <a:rPr lang="ru-RU" sz="900" b="1" spc="-10" dirty="0" smtClean="0">
                          <a:solidFill>
                            <a:srgbClr val="231F20"/>
                          </a:solidFill>
                          <a:latin typeface="Century Gothic"/>
                          <a:ea typeface="+mn-ea"/>
                          <a:cs typeface="Century Gothic"/>
                        </a:rPr>
                        <a:t>  1.8. Деятельность</a:t>
                      </a:r>
                      <a:r>
                        <a:rPr lang="ru-RU" sz="900" b="1" spc="-10" baseline="0" dirty="0" smtClean="0">
                          <a:solidFill>
                            <a:srgbClr val="231F20"/>
                          </a:solidFill>
                          <a:latin typeface="Century Gothic"/>
                          <a:ea typeface="+mn-ea"/>
                          <a:cs typeface="Century Gothic"/>
                        </a:rPr>
                        <a:t> в области информации и связи</a:t>
                      </a:r>
                      <a:endParaRPr lang="ru-RU" sz="900" b="1" spc="-10" dirty="0">
                        <a:solidFill>
                          <a:srgbClr val="231F20"/>
                        </a:solidFill>
                        <a:latin typeface="Century Gothic"/>
                        <a:ea typeface="+mn-ea"/>
                        <a:cs typeface="Century Gothic"/>
                      </a:endParaRPr>
                    </a:p>
                  </a:txBody>
                  <a:tcPr marL="127000" marR="9525" marT="9525" marB="9525" anchor="ctr">
                    <a:lnL w="6350">
                      <a:solidFill>
                        <a:srgbClr val="00B8BE"/>
                      </a:solidFill>
                      <a:prstDash val="soli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spc="-10" dirty="0" smtClean="0">
                          <a:solidFill>
                            <a:srgbClr val="231F20"/>
                          </a:solidFill>
                          <a:latin typeface="Century Gothic"/>
                          <a:ea typeface="+mn-ea"/>
                          <a:cs typeface="Century Gothic"/>
                        </a:rPr>
                        <a:t>млн. руб.</a:t>
                      </a: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900" b="1" spc="-10" dirty="0" smtClean="0">
                          <a:solidFill>
                            <a:srgbClr val="231F20"/>
                          </a:solidFill>
                          <a:latin typeface="Century Gothic"/>
                          <a:ea typeface="+mn-ea"/>
                          <a:cs typeface="Century Gothic"/>
                        </a:rPr>
                        <a:t>0,00</a:t>
                      </a:r>
                      <a:endParaRPr lang="ru-RU" sz="900" b="1" spc="-10" dirty="0">
                        <a:solidFill>
                          <a:srgbClr val="231F20"/>
                        </a:solidFill>
                        <a:latin typeface="Century Gothic"/>
                        <a:ea typeface="+mn-ea"/>
                        <a:cs typeface="Century Gothic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900" b="1" spc="-10" dirty="0" smtClean="0">
                          <a:solidFill>
                            <a:srgbClr val="231F20"/>
                          </a:solidFill>
                          <a:latin typeface="Century Gothic"/>
                          <a:ea typeface="+mn-ea"/>
                          <a:cs typeface="Century Gothic"/>
                        </a:rPr>
                        <a:t>0,00</a:t>
                      </a:r>
                      <a:endParaRPr lang="ru-RU" sz="900" b="1" spc="-10" dirty="0">
                        <a:solidFill>
                          <a:srgbClr val="231F20"/>
                        </a:solidFill>
                        <a:latin typeface="Century Gothic"/>
                        <a:ea typeface="+mn-ea"/>
                        <a:cs typeface="Century Gothic"/>
                      </a:endParaRPr>
                    </a:p>
                  </a:txBody>
                  <a:tcPr marL="9525" marR="9525" marT="9525" marB="9525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E3E5"/>
                    </a:solidFill>
                  </a:tcPr>
                </a:tc>
              </a:tr>
            </a:tbl>
          </a:graphicData>
        </a:graphic>
      </p:graphicFrame>
      <p:grpSp>
        <p:nvGrpSpPr>
          <p:cNvPr id="23" name="Группа 22"/>
          <p:cNvGrpSpPr/>
          <p:nvPr/>
        </p:nvGrpSpPr>
        <p:grpSpPr>
          <a:xfrm>
            <a:off x="0" y="196850"/>
            <a:ext cx="7740523" cy="396240"/>
            <a:chOff x="0" y="288010"/>
            <a:chExt cx="7740523" cy="396240"/>
          </a:xfrm>
        </p:grpSpPr>
        <p:sp>
          <p:nvSpPr>
            <p:cNvPr id="24" name="object 3"/>
            <p:cNvSpPr/>
            <p:nvPr/>
          </p:nvSpPr>
          <p:spPr>
            <a:xfrm>
              <a:off x="7567803" y="288010"/>
              <a:ext cx="172720" cy="396240"/>
            </a:xfrm>
            <a:custGeom>
              <a:avLst/>
              <a:gdLst/>
              <a:ahLst/>
              <a:cxnLst/>
              <a:rect l="l" t="t" r="r" b="b"/>
              <a:pathLst>
                <a:path w="172720" h="396240">
                  <a:moveTo>
                    <a:pt x="95402" y="0"/>
                  </a:moveTo>
                  <a:lnTo>
                    <a:pt x="0" y="0"/>
                  </a:lnTo>
                  <a:lnTo>
                    <a:pt x="29889" y="4607"/>
                  </a:lnTo>
                  <a:lnTo>
                    <a:pt x="54300" y="17175"/>
                  </a:lnTo>
                  <a:lnTo>
                    <a:pt x="70760" y="35816"/>
                  </a:lnTo>
                  <a:lnTo>
                    <a:pt x="76796" y="58648"/>
                  </a:lnTo>
                  <a:lnTo>
                    <a:pt x="76796" y="337350"/>
                  </a:lnTo>
                  <a:lnTo>
                    <a:pt x="70760" y="360181"/>
                  </a:lnTo>
                  <a:lnTo>
                    <a:pt x="54300" y="378823"/>
                  </a:lnTo>
                  <a:lnTo>
                    <a:pt x="29889" y="391390"/>
                  </a:lnTo>
                  <a:lnTo>
                    <a:pt x="0" y="395998"/>
                  </a:lnTo>
                  <a:lnTo>
                    <a:pt x="95402" y="395998"/>
                  </a:lnTo>
                  <a:lnTo>
                    <a:pt x="125291" y="391390"/>
                  </a:lnTo>
                  <a:lnTo>
                    <a:pt x="149702" y="378823"/>
                  </a:lnTo>
                  <a:lnTo>
                    <a:pt x="166163" y="360181"/>
                  </a:lnTo>
                  <a:lnTo>
                    <a:pt x="172199" y="337350"/>
                  </a:lnTo>
                  <a:lnTo>
                    <a:pt x="172199" y="58648"/>
                  </a:lnTo>
                  <a:lnTo>
                    <a:pt x="166163" y="35816"/>
                  </a:lnTo>
                  <a:lnTo>
                    <a:pt x="149702" y="17175"/>
                  </a:lnTo>
                  <a:lnTo>
                    <a:pt x="125291" y="4607"/>
                  </a:lnTo>
                  <a:lnTo>
                    <a:pt x="95402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4"/>
            <p:cNvSpPr/>
            <p:nvPr/>
          </p:nvSpPr>
          <p:spPr>
            <a:xfrm>
              <a:off x="7376998" y="288010"/>
              <a:ext cx="172720" cy="396240"/>
            </a:xfrm>
            <a:custGeom>
              <a:avLst/>
              <a:gdLst/>
              <a:ahLst/>
              <a:cxnLst/>
              <a:rect l="l" t="t" r="r" b="b"/>
              <a:pathLst>
                <a:path w="172720" h="396240">
                  <a:moveTo>
                    <a:pt x="95402" y="0"/>
                  </a:moveTo>
                  <a:lnTo>
                    <a:pt x="0" y="0"/>
                  </a:lnTo>
                  <a:lnTo>
                    <a:pt x="29889" y="4607"/>
                  </a:lnTo>
                  <a:lnTo>
                    <a:pt x="54300" y="17175"/>
                  </a:lnTo>
                  <a:lnTo>
                    <a:pt x="70760" y="35816"/>
                  </a:lnTo>
                  <a:lnTo>
                    <a:pt x="76796" y="58648"/>
                  </a:lnTo>
                  <a:lnTo>
                    <a:pt x="76796" y="337350"/>
                  </a:lnTo>
                  <a:lnTo>
                    <a:pt x="70760" y="360181"/>
                  </a:lnTo>
                  <a:lnTo>
                    <a:pt x="54300" y="378823"/>
                  </a:lnTo>
                  <a:lnTo>
                    <a:pt x="29889" y="391390"/>
                  </a:lnTo>
                  <a:lnTo>
                    <a:pt x="0" y="395998"/>
                  </a:lnTo>
                  <a:lnTo>
                    <a:pt x="95402" y="395998"/>
                  </a:lnTo>
                  <a:lnTo>
                    <a:pt x="125291" y="391390"/>
                  </a:lnTo>
                  <a:lnTo>
                    <a:pt x="149702" y="378823"/>
                  </a:lnTo>
                  <a:lnTo>
                    <a:pt x="166163" y="360181"/>
                  </a:lnTo>
                  <a:lnTo>
                    <a:pt x="172199" y="337350"/>
                  </a:lnTo>
                  <a:lnTo>
                    <a:pt x="172199" y="58648"/>
                  </a:lnTo>
                  <a:lnTo>
                    <a:pt x="166163" y="35816"/>
                  </a:lnTo>
                  <a:lnTo>
                    <a:pt x="149702" y="17175"/>
                  </a:lnTo>
                  <a:lnTo>
                    <a:pt x="125291" y="4607"/>
                  </a:lnTo>
                  <a:lnTo>
                    <a:pt x="95402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5"/>
            <p:cNvSpPr/>
            <p:nvPr/>
          </p:nvSpPr>
          <p:spPr>
            <a:xfrm>
              <a:off x="7186193" y="288010"/>
              <a:ext cx="172720" cy="396240"/>
            </a:xfrm>
            <a:custGeom>
              <a:avLst/>
              <a:gdLst/>
              <a:ahLst/>
              <a:cxnLst/>
              <a:rect l="l" t="t" r="r" b="b"/>
              <a:pathLst>
                <a:path w="172720" h="396240">
                  <a:moveTo>
                    <a:pt x="95402" y="0"/>
                  </a:moveTo>
                  <a:lnTo>
                    <a:pt x="0" y="0"/>
                  </a:lnTo>
                  <a:lnTo>
                    <a:pt x="29889" y="4607"/>
                  </a:lnTo>
                  <a:lnTo>
                    <a:pt x="54300" y="17175"/>
                  </a:lnTo>
                  <a:lnTo>
                    <a:pt x="70760" y="35816"/>
                  </a:lnTo>
                  <a:lnTo>
                    <a:pt x="76796" y="58648"/>
                  </a:lnTo>
                  <a:lnTo>
                    <a:pt x="76796" y="337350"/>
                  </a:lnTo>
                  <a:lnTo>
                    <a:pt x="70760" y="360181"/>
                  </a:lnTo>
                  <a:lnTo>
                    <a:pt x="54300" y="378823"/>
                  </a:lnTo>
                  <a:lnTo>
                    <a:pt x="29889" y="391390"/>
                  </a:lnTo>
                  <a:lnTo>
                    <a:pt x="0" y="395998"/>
                  </a:lnTo>
                  <a:lnTo>
                    <a:pt x="95402" y="395998"/>
                  </a:lnTo>
                  <a:lnTo>
                    <a:pt x="125291" y="391390"/>
                  </a:lnTo>
                  <a:lnTo>
                    <a:pt x="149702" y="378823"/>
                  </a:lnTo>
                  <a:lnTo>
                    <a:pt x="166163" y="360181"/>
                  </a:lnTo>
                  <a:lnTo>
                    <a:pt x="172199" y="337350"/>
                  </a:lnTo>
                  <a:lnTo>
                    <a:pt x="172199" y="58648"/>
                  </a:lnTo>
                  <a:lnTo>
                    <a:pt x="166163" y="35816"/>
                  </a:lnTo>
                  <a:lnTo>
                    <a:pt x="149702" y="17175"/>
                  </a:lnTo>
                  <a:lnTo>
                    <a:pt x="125291" y="4607"/>
                  </a:lnTo>
                  <a:lnTo>
                    <a:pt x="95402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6"/>
            <p:cNvSpPr/>
            <p:nvPr/>
          </p:nvSpPr>
          <p:spPr>
            <a:xfrm>
              <a:off x="6995400" y="288010"/>
              <a:ext cx="172720" cy="396240"/>
            </a:xfrm>
            <a:custGeom>
              <a:avLst/>
              <a:gdLst/>
              <a:ahLst/>
              <a:cxnLst/>
              <a:rect l="l" t="t" r="r" b="b"/>
              <a:pathLst>
                <a:path w="172720" h="396240">
                  <a:moveTo>
                    <a:pt x="95402" y="0"/>
                  </a:moveTo>
                  <a:lnTo>
                    <a:pt x="0" y="0"/>
                  </a:lnTo>
                  <a:lnTo>
                    <a:pt x="29889" y="4607"/>
                  </a:lnTo>
                  <a:lnTo>
                    <a:pt x="54300" y="17175"/>
                  </a:lnTo>
                  <a:lnTo>
                    <a:pt x="70760" y="35816"/>
                  </a:lnTo>
                  <a:lnTo>
                    <a:pt x="76796" y="58648"/>
                  </a:lnTo>
                  <a:lnTo>
                    <a:pt x="76796" y="337350"/>
                  </a:lnTo>
                  <a:lnTo>
                    <a:pt x="70760" y="360181"/>
                  </a:lnTo>
                  <a:lnTo>
                    <a:pt x="54300" y="378823"/>
                  </a:lnTo>
                  <a:lnTo>
                    <a:pt x="29889" y="391390"/>
                  </a:lnTo>
                  <a:lnTo>
                    <a:pt x="0" y="395998"/>
                  </a:lnTo>
                  <a:lnTo>
                    <a:pt x="95402" y="395998"/>
                  </a:lnTo>
                  <a:lnTo>
                    <a:pt x="125291" y="391390"/>
                  </a:lnTo>
                  <a:lnTo>
                    <a:pt x="149702" y="378823"/>
                  </a:lnTo>
                  <a:lnTo>
                    <a:pt x="166163" y="360181"/>
                  </a:lnTo>
                  <a:lnTo>
                    <a:pt x="172199" y="337350"/>
                  </a:lnTo>
                  <a:lnTo>
                    <a:pt x="172199" y="58648"/>
                  </a:lnTo>
                  <a:lnTo>
                    <a:pt x="166163" y="35816"/>
                  </a:lnTo>
                  <a:lnTo>
                    <a:pt x="149702" y="17175"/>
                  </a:lnTo>
                  <a:lnTo>
                    <a:pt x="125291" y="4607"/>
                  </a:lnTo>
                  <a:lnTo>
                    <a:pt x="95402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7"/>
            <p:cNvSpPr/>
            <p:nvPr/>
          </p:nvSpPr>
          <p:spPr>
            <a:xfrm>
              <a:off x="0" y="288010"/>
              <a:ext cx="406400" cy="396240"/>
            </a:xfrm>
            <a:custGeom>
              <a:avLst/>
              <a:gdLst/>
              <a:ahLst/>
              <a:cxnLst/>
              <a:rect l="l" t="t" r="r" b="b"/>
              <a:pathLst>
                <a:path w="406400" h="396240">
                  <a:moveTo>
                    <a:pt x="406095" y="0"/>
                  </a:moveTo>
                  <a:lnTo>
                    <a:pt x="280758" y="0"/>
                  </a:lnTo>
                  <a:lnTo>
                    <a:pt x="0" y="198031"/>
                  </a:lnTo>
                  <a:lnTo>
                    <a:pt x="280758" y="395998"/>
                  </a:lnTo>
                  <a:lnTo>
                    <a:pt x="406133" y="395998"/>
                  </a:lnTo>
                  <a:lnTo>
                    <a:pt x="125387" y="197992"/>
                  </a:lnTo>
                  <a:lnTo>
                    <a:pt x="406095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8"/>
            <p:cNvSpPr/>
            <p:nvPr/>
          </p:nvSpPr>
          <p:spPr>
            <a:xfrm>
              <a:off x="251999" y="288010"/>
              <a:ext cx="406400" cy="396240"/>
            </a:xfrm>
            <a:custGeom>
              <a:avLst/>
              <a:gdLst/>
              <a:ahLst/>
              <a:cxnLst/>
              <a:rect l="l" t="t" r="r" b="b"/>
              <a:pathLst>
                <a:path w="406400" h="396240">
                  <a:moveTo>
                    <a:pt x="406095" y="0"/>
                  </a:moveTo>
                  <a:lnTo>
                    <a:pt x="280758" y="0"/>
                  </a:lnTo>
                  <a:lnTo>
                    <a:pt x="0" y="198031"/>
                  </a:lnTo>
                  <a:lnTo>
                    <a:pt x="280758" y="395998"/>
                  </a:lnTo>
                  <a:lnTo>
                    <a:pt x="406133" y="395998"/>
                  </a:lnTo>
                  <a:lnTo>
                    <a:pt x="125387" y="197992"/>
                  </a:lnTo>
                  <a:lnTo>
                    <a:pt x="406095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9"/>
            <p:cNvSpPr/>
            <p:nvPr/>
          </p:nvSpPr>
          <p:spPr>
            <a:xfrm>
              <a:off x="504000" y="288010"/>
              <a:ext cx="406400" cy="396240"/>
            </a:xfrm>
            <a:custGeom>
              <a:avLst/>
              <a:gdLst/>
              <a:ahLst/>
              <a:cxnLst/>
              <a:rect l="l" t="t" r="r" b="b"/>
              <a:pathLst>
                <a:path w="406400" h="396240">
                  <a:moveTo>
                    <a:pt x="406095" y="0"/>
                  </a:moveTo>
                  <a:lnTo>
                    <a:pt x="280758" y="0"/>
                  </a:lnTo>
                  <a:lnTo>
                    <a:pt x="0" y="198031"/>
                  </a:lnTo>
                  <a:lnTo>
                    <a:pt x="280758" y="395998"/>
                  </a:lnTo>
                  <a:lnTo>
                    <a:pt x="406133" y="395998"/>
                  </a:lnTo>
                  <a:lnTo>
                    <a:pt x="125387" y="197992"/>
                  </a:lnTo>
                  <a:lnTo>
                    <a:pt x="406095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10"/>
            <p:cNvSpPr/>
            <p:nvPr/>
          </p:nvSpPr>
          <p:spPr>
            <a:xfrm>
              <a:off x="756000" y="288010"/>
              <a:ext cx="406400" cy="396240"/>
            </a:xfrm>
            <a:custGeom>
              <a:avLst/>
              <a:gdLst/>
              <a:ahLst/>
              <a:cxnLst/>
              <a:rect l="l" t="t" r="r" b="b"/>
              <a:pathLst>
                <a:path w="406400" h="396240">
                  <a:moveTo>
                    <a:pt x="406095" y="0"/>
                  </a:moveTo>
                  <a:lnTo>
                    <a:pt x="280758" y="0"/>
                  </a:lnTo>
                  <a:lnTo>
                    <a:pt x="0" y="198031"/>
                  </a:lnTo>
                  <a:lnTo>
                    <a:pt x="280758" y="395998"/>
                  </a:lnTo>
                  <a:lnTo>
                    <a:pt x="406133" y="395998"/>
                  </a:lnTo>
                  <a:lnTo>
                    <a:pt x="125387" y="197992"/>
                  </a:lnTo>
                  <a:lnTo>
                    <a:pt x="406095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32" name="Группа 44"/>
            <p:cNvGrpSpPr/>
            <p:nvPr/>
          </p:nvGrpSpPr>
          <p:grpSpPr>
            <a:xfrm>
              <a:off x="990600" y="288010"/>
              <a:ext cx="6101715" cy="396240"/>
              <a:chOff x="990600" y="288010"/>
              <a:chExt cx="6101715" cy="396240"/>
            </a:xfrm>
          </p:grpSpPr>
          <p:sp>
            <p:nvSpPr>
              <p:cNvPr id="34" name="object 12"/>
              <p:cNvSpPr/>
              <p:nvPr/>
            </p:nvSpPr>
            <p:spPr>
              <a:xfrm>
                <a:off x="990600" y="288010"/>
                <a:ext cx="6101715" cy="396240"/>
              </a:xfrm>
              <a:custGeom>
                <a:avLst/>
                <a:gdLst/>
                <a:ahLst/>
                <a:cxnLst/>
                <a:rect l="l" t="t" r="r" b="b"/>
                <a:pathLst>
                  <a:path w="6101715" h="396240">
                    <a:moveTo>
                      <a:pt x="6028944" y="0"/>
                    </a:moveTo>
                    <a:lnTo>
                      <a:pt x="280758" y="0"/>
                    </a:lnTo>
                    <a:lnTo>
                      <a:pt x="0" y="198031"/>
                    </a:lnTo>
                    <a:lnTo>
                      <a:pt x="280758" y="395998"/>
                    </a:lnTo>
                    <a:lnTo>
                      <a:pt x="6028944" y="395998"/>
                    </a:lnTo>
                    <a:lnTo>
                      <a:pt x="6057141" y="391390"/>
                    </a:lnTo>
                    <a:lnTo>
                      <a:pt x="6080172" y="378823"/>
                    </a:lnTo>
                    <a:lnTo>
                      <a:pt x="6095702" y="360181"/>
                    </a:lnTo>
                    <a:lnTo>
                      <a:pt x="6101397" y="337350"/>
                    </a:lnTo>
                    <a:lnTo>
                      <a:pt x="6101397" y="58648"/>
                    </a:lnTo>
                    <a:lnTo>
                      <a:pt x="6095702" y="35816"/>
                    </a:lnTo>
                    <a:lnTo>
                      <a:pt x="6080172" y="17175"/>
                    </a:lnTo>
                    <a:lnTo>
                      <a:pt x="6057141" y="4607"/>
                    </a:lnTo>
                    <a:lnTo>
                      <a:pt x="6028944" y="0"/>
                    </a:lnTo>
                    <a:close/>
                  </a:path>
                </a:pathLst>
              </a:custGeom>
              <a:solidFill>
                <a:srgbClr val="00B8BE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5" name="object 13"/>
              <p:cNvSpPr/>
              <p:nvPr/>
            </p:nvSpPr>
            <p:spPr>
              <a:xfrm>
                <a:off x="6734556" y="342011"/>
                <a:ext cx="288290" cy="288290"/>
              </a:xfrm>
              <a:custGeom>
                <a:avLst/>
                <a:gdLst/>
                <a:ahLst/>
                <a:cxnLst/>
                <a:rect l="l" t="t" r="r" b="b"/>
                <a:pathLst>
                  <a:path w="288290" h="288290">
                    <a:moveTo>
                      <a:pt x="235673" y="0"/>
                    </a:moveTo>
                    <a:lnTo>
                      <a:pt x="52324" y="0"/>
                    </a:lnTo>
                    <a:lnTo>
                      <a:pt x="31953" y="4105"/>
                    </a:lnTo>
                    <a:lnTo>
                      <a:pt x="15322" y="15308"/>
                    </a:lnTo>
                    <a:lnTo>
                      <a:pt x="4110" y="31937"/>
                    </a:lnTo>
                    <a:lnTo>
                      <a:pt x="0" y="52324"/>
                    </a:lnTo>
                    <a:lnTo>
                      <a:pt x="0" y="235661"/>
                    </a:lnTo>
                    <a:lnTo>
                      <a:pt x="4110" y="256031"/>
                    </a:lnTo>
                    <a:lnTo>
                      <a:pt x="15322" y="272662"/>
                    </a:lnTo>
                    <a:lnTo>
                      <a:pt x="31953" y="283874"/>
                    </a:lnTo>
                    <a:lnTo>
                      <a:pt x="52324" y="287985"/>
                    </a:lnTo>
                    <a:lnTo>
                      <a:pt x="235673" y="287985"/>
                    </a:lnTo>
                    <a:lnTo>
                      <a:pt x="256038" y="283874"/>
                    </a:lnTo>
                    <a:lnTo>
                      <a:pt x="272670" y="272662"/>
                    </a:lnTo>
                    <a:lnTo>
                      <a:pt x="283885" y="256031"/>
                    </a:lnTo>
                    <a:lnTo>
                      <a:pt x="287997" y="235661"/>
                    </a:lnTo>
                    <a:lnTo>
                      <a:pt x="287997" y="52324"/>
                    </a:lnTo>
                    <a:lnTo>
                      <a:pt x="283885" y="31937"/>
                    </a:lnTo>
                    <a:lnTo>
                      <a:pt x="272670" y="15308"/>
                    </a:lnTo>
                    <a:lnTo>
                      <a:pt x="256038" y="4105"/>
                    </a:lnTo>
                    <a:lnTo>
                      <a:pt x="235673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6" name="object 14"/>
              <p:cNvSpPr txBox="1"/>
              <p:nvPr/>
            </p:nvSpPr>
            <p:spPr>
              <a:xfrm>
                <a:off x="6822147" y="381749"/>
                <a:ext cx="113030" cy="184666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spAutoFit/>
              </a:bodyPr>
              <a:lstStyle/>
              <a:p>
                <a:pPr marL="12700">
                  <a:lnSpc>
                    <a:spcPct val="100000"/>
                  </a:lnSpc>
                </a:pPr>
                <a:r>
                  <a:rPr lang="en-US" sz="1200" b="1" spc="25" dirty="0" smtClean="0">
                    <a:solidFill>
                      <a:srgbClr val="009DA2"/>
                    </a:solidFill>
                    <a:latin typeface="Gill Sans MT"/>
                    <a:cs typeface="Gill Sans MT"/>
                  </a:rPr>
                  <a:t>2</a:t>
                </a:r>
                <a:endParaRPr sz="1200" dirty="0">
                  <a:latin typeface="Gill Sans MT"/>
                  <a:cs typeface="Gill Sans MT"/>
                </a:endParaRPr>
              </a:p>
            </p:txBody>
          </p:sp>
        </p:grpSp>
        <p:sp>
          <p:nvSpPr>
            <p:cNvPr id="33" name="object 21"/>
            <p:cNvSpPr txBox="1"/>
            <p:nvPr/>
          </p:nvSpPr>
          <p:spPr>
            <a:xfrm>
              <a:off x="1276350" y="315662"/>
              <a:ext cx="5410200" cy="333425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12700" marR="5080">
                <a:lnSpc>
                  <a:spcPts val="1300"/>
                </a:lnSpc>
              </a:pPr>
              <a:r>
                <a:rPr lang="ru-RU" sz="1000" b="1" spc="-5" dirty="0" smtClean="0">
                  <a:solidFill>
                    <a:srgbClr val="FFFFFF"/>
                  </a:solidFill>
                  <a:latin typeface="Trebuchet MS"/>
                  <a:cs typeface="Trebuchet MS"/>
                </a:rPr>
                <a:t>ОСНОВНЫЕ </a:t>
              </a:r>
              <a:r>
                <a:rPr lang="ru-RU" sz="1000" b="1" spc="-20" dirty="0" smtClean="0">
                  <a:solidFill>
                    <a:srgbClr val="FFFFFF"/>
                  </a:solidFill>
                  <a:latin typeface="Trebuchet MS"/>
                  <a:cs typeface="Trebuchet MS"/>
                </a:rPr>
                <a:t>ПОКАЗАТЕЛИ </a:t>
              </a:r>
              <a:r>
                <a:rPr lang="ru-RU" sz="1000" b="1" spc="-5" dirty="0" smtClean="0">
                  <a:solidFill>
                    <a:srgbClr val="FFFFFF"/>
                  </a:solidFill>
                  <a:latin typeface="Trebuchet MS"/>
                  <a:cs typeface="Trebuchet MS"/>
                </a:rPr>
                <a:t>СОЦИАЛЬНО-ЭКОНОМИЧЕСКОГО </a:t>
              </a:r>
              <a:r>
                <a:rPr lang="ru-RU" sz="1000" b="1" spc="-25" dirty="0" smtClean="0">
                  <a:solidFill>
                    <a:srgbClr val="FFFFFF"/>
                  </a:solidFill>
                  <a:latin typeface="Trebuchet MS"/>
                  <a:cs typeface="Trebuchet MS"/>
                </a:rPr>
                <a:t>РАЗВИТИЯ  </a:t>
              </a:r>
              <a:r>
                <a:rPr lang="ru-RU" sz="1000" b="1" spc="-20" dirty="0" smtClean="0">
                  <a:solidFill>
                    <a:srgbClr val="FFFFFF"/>
                  </a:solidFill>
                  <a:latin typeface="Trebuchet MS"/>
                  <a:cs typeface="Trebuchet MS"/>
                </a:rPr>
                <a:t>ШАЛИНСКОГО МУНИЦИПАЛЬНОГО ОКРУГА</a:t>
              </a:r>
              <a:endParaRPr lang="ru-RU" sz="1000" dirty="0" smtClean="0">
                <a:latin typeface="Trebuchet MS"/>
                <a:cs typeface="Trebuchet MS"/>
              </a:endParaRPr>
            </a:p>
          </p:txBody>
        </p:sp>
      </p:grpSp>
      <p:pic>
        <p:nvPicPr>
          <p:cNvPr id="2050" name="Picture 2" descr="B:\Users\SOB\Desktop\Бюджет для граждан\Фото\depositphotos_85954884-stock-photo-financial-charts-with-calculato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38550" y="8063848"/>
            <a:ext cx="3657600" cy="22676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416000" y="12"/>
            <a:ext cx="323989" cy="1090799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17442" y="342011"/>
            <a:ext cx="288290" cy="288290"/>
          </a:xfrm>
          <a:custGeom>
            <a:avLst/>
            <a:gdLst/>
            <a:ahLst/>
            <a:cxnLst/>
            <a:rect l="l" t="t" r="r" b="b"/>
            <a:pathLst>
              <a:path w="288290" h="288290">
                <a:moveTo>
                  <a:pt x="235673" y="0"/>
                </a:moveTo>
                <a:lnTo>
                  <a:pt x="52324" y="0"/>
                </a:lnTo>
                <a:lnTo>
                  <a:pt x="31959" y="4105"/>
                </a:lnTo>
                <a:lnTo>
                  <a:pt x="15327" y="15308"/>
                </a:lnTo>
                <a:lnTo>
                  <a:pt x="4112" y="31937"/>
                </a:lnTo>
                <a:lnTo>
                  <a:pt x="0" y="52324"/>
                </a:lnTo>
                <a:lnTo>
                  <a:pt x="0" y="235661"/>
                </a:lnTo>
                <a:lnTo>
                  <a:pt x="4112" y="256031"/>
                </a:lnTo>
                <a:lnTo>
                  <a:pt x="15327" y="272662"/>
                </a:lnTo>
                <a:lnTo>
                  <a:pt x="31959" y="283874"/>
                </a:lnTo>
                <a:lnTo>
                  <a:pt x="52324" y="287985"/>
                </a:lnTo>
                <a:lnTo>
                  <a:pt x="235673" y="287985"/>
                </a:lnTo>
                <a:lnTo>
                  <a:pt x="256043" y="283874"/>
                </a:lnTo>
                <a:lnTo>
                  <a:pt x="272675" y="272662"/>
                </a:lnTo>
                <a:lnTo>
                  <a:pt x="283887" y="256031"/>
                </a:lnTo>
                <a:lnTo>
                  <a:pt x="287997" y="235661"/>
                </a:lnTo>
                <a:lnTo>
                  <a:pt x="287997" y="52324"/>
                </a:lnTo>
                <a:lnTo>
                  <a:pt x="283887" y="31937"/>
                </a:lnTo>
                <a:lnTo>
                  <a:pt x="272675" y="15308"/>
                </a:lnTo>
                <a:lnTo>
                  <a:pt x="256043" y="4105"/>
                </a:lnTo>
                <a:lnTo>
                  <a:pt x="23567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0" y="10420704"/>
            <a:ext cx="7740015" cy="0"/>
          </a:xfrm>
          <a:custGeom>
            <a:avLst/>
            <a:gdLst/>
            <a:ahLst/>
            <a:cxnLst/>
            <a:rect l="l" t="t" r="r" b="b"/>
            <a:pathLst>
              <a:path w="7740015">
                <a:moveTo>
                  <a:pt x="0" y="0"/>
                </a:moveTo>
                <a:lnTo>
                  <a:pt x="7739997" y="0"/>
                </a:lnTo>
              </a:path>
            </a:pathLst>
          </a:custGeom>
          <a:ln w="6350">
            <a:solidFill>
              <a:srgbClr val="8A8C8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0" y="10506590"/>
            <a:ext cx="7740015" cy="0"/>
          </a:xfrm>
          <a:custGeom>
            <a:avLst/>
            <a:gdLst/>
            <a:ahLst/>
            <a:cxnLst/>
            <a:rect l="l" t="t" r="r" b="b"/>
            <a:pathLst>
              <a:path w="7740015">
                <a:moveTo>
                  <a:pt x="0" y="0"/>
                </a:moveTo>
                <a:lnTo>
                  <a:pt x="7739997" y="0"/>
                </a:lnTo>
              </a:path>
            </a:pathLst>
          </a:custGeom>
          <a:ln w="6350">
            <a:solidFill>
              <a:srgbClr val="8A8C8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0" y="10597242"/>
            <a:ext cx="7740015" cy="0"/>
          </a:xfrm>
          <a:custGeom>
            <a:avLst/>
            <a:gdLst/>
            <a:ahLst/>
            <a:cxnLst/>
            <a:rect l="l" t="t" r="r" b="b"/>
            <a:pathLst>
              <a:path w="7740015">
                <a:moveTo>
                  <a:pt x="0" y="0"/>
                </a:moveTo>
                <a:lnTo>
                  <a:pt x="7739997" y="0"/>
                </a:lnTo>
              </a:path>
            </a:pathLst>
          </a:custGeom>
          <a:ln w="6350">
            <a:solidFill>
              <a:srgbClr val="8A8C8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0" y="10602005"/>
            <a:ext cx="5016500" cy="0"/>
          </a:xfrm>
          <a:custGeom>
            <a:avLst/>
            <a:gdLst/>
            <a:ahLst/>
            <a:cxnLst/>
            <a:rect l="l" t="t" r="r" b="b"/>
            <a:pathLst>
              <a:path w="5016500">
                <a:moveTo>
                  <a:pt x="0" y="0"/>
                </a:moveTo>
                <a:lnTo>
                  <a:pt x="5016138" y="0"/>
                </a:lnTo>
              </a:path>
            </a:pathLst>
          </a:custGeom>
          <a:ln w="36004">
            <a:solidFill>
              <a:srgbClr val="00A3A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0" y="10511356"/>
            <a:ext cx="4229735" cy="0"/>
          </a:xfrm>
          <a:custGeom>
            <a:avLst/>
            <a:gdLst/>
            <a:ahLst/>
            <a:cxnLst/>
            <a:rect l="l" t="t" r="r" b="b"/>
            <a:pathLst>
              <a:path w="4229735">
                <a:moveTo>
                  <a:pt x="0" y="0"/>
                </a:moveTo>
                <a:lnTo>
                  <a:pt x="4229411" y="0"/>
                </a:lnTo>
              </a:path>
            </a:pathLst>
          </a:custGeom>
          <a:ln w="36004">
            <a:solidFill>
              <a:srgbClr val="00B8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0" y="10420704"/>
            <a:ext cx="3446779" cy="0"/>
          </a:xfrm>
          <a:custGeom>
            <a:avLst/>
            <a:gdLst/>
            <a:ahLst/>
            <a:cxnLst/>
            <a:rect l="l" t="t" r="r" b="b"/>
            <a:pathLst>
              <a:path w="3446779">
                <a:moveTo>
                  <a:pt x="0" y="0"/>
                </a:moveTo>
                <a:lnTo>
                  <a:pt x="3446329" y="0"/>
                </a:lnTo>
              </a:path>
            </a:pathLst>
          </a:custGeom>
          <a:ln w="36004">
            <a:solidFill>
              <a:srgbClr val="A2DAD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55" name="object 55"/>
          <p:cNvGraphicFramePr>
            <a:graphicFrameLocks noGrp="1"/>
          </p:cNvGraphicFramePr>
          <p:nvPr/>
        </p:nvGraphicFramePr>
        <p:xfrm>
          <a:off x="590550" y="798107"/>
          <a:ext cx="6629399" cy="5695452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2966136"/>
                <a:gridCol w="1072464"/>
                <a:gridCol w="1316620"/>
                <a:gridCol w="1274179"/>
              </a:tblGrid>
              <a:tr h="324572">
                <a:tc>
                  <a:txBody>
                    <a:bodyPr/>
                    <a:lstStyle/>
                    <a:p>
                      <a:pPr marL="686435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sz="1100" b="1" spc="-15" dirty="0">
                          <a:solidFill>
                            <a:srgbClr val="FFFFFF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Наименование</a:t>
                      </a:r>
                      <a:r>
                        <a:rPr sz="1100" b="1" spc="-90" dirty="0">
                          <a:solidFill>
                            <a:srgbClr val="FFFFFF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 </a:t>
                      </a:r>
                      <a:r>
                        <a:rPr sz="1100" b="1" dirty="0">
                          <a:solidFill>
                            <a:srgbClr val="FFFFFF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показателя</a:t>
                      </a:r>
                      <a:endParaRPr sz="1100" b="1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solidFill>
                      <a:srgbClr val="45B3B9"/>
                    </a:solidFill>
                  </a:tcPr>
                </a:tc>
                <a:tc>
                  <a:txBody>
                    <a:bodyPr/>
                    <a:lstStyle/>
                    <a:p>
                      <a:pPr marL="182563" marR="154305" indent="-20638" algn="ctr">
                        <a:lnSpc>
                          <a:spcPts val="800"/>
                        </a:lnSpc>
                        <a:spcBef>
                          <a:spcPts val="240"/>
                        </a:spcBef>
                      </a:pPr>
                      <a:r>
                        <a:rPr lang="ru-RU" sz="1100" b="1" spc="-10" dirty="0" smtClean="0">
                          <a:solidFill>
                            <a:srgbClr val="FFFFFF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Единица измерения</a:t>
                      </a:r>
                      <a:endParaRPr lang="ru-RU" sz="1100" b="1" spc="-10" dirty="0">
                        <a:solidFill>
                          <a:srgbClr val="FFFFFF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solidFill>
                      <a:srgbClr val="45B3B9"/>
                    </a:solidFill>
                  </a:tcPr>
                </a:tc>
                <a:tc>
                  <a:txBody>
                    <a:bodyPr/>
                    <a:lstStyle/>
                    <a:p>
                      <a:pPr marL="238760" marR="154305" indent="-76835" algn="ctr">
                        <a:lnSpc>
                          <a:spcPts val="800"/>
                        </a:lnSpc>
                        <a:spcBef>
                          <a:spcPts val="240"/>
                        </a:spcBef>
                      </a:pPr>
                      <a:r>
                        <a:rPr lang="ru-RU" sz="1100" b="1" dirty="0" smtClean="0">
                          <a:solidFill>
                            <a:schemeClr val="bg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План 2025 год</a:t>
                      </a:r>
                      <a:endParaRPr sz="1100" b="1" dirty="0">
                        <a:solidFill>
                          <a:schemeClr val="bg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solidFill>
                      <a:srgbClr val="45B3B9"/>
                    </a:solidFill>
                  </a:tcPr>
                </a:tc>
                <a:tc>
                  <a:txBody>
                    <a:bodyPr/>
                    <a:lstStyle/>
                    <a:p>
                      <a:pPr marL="238760" marR="154305" indent="-76835" algn="ctr">
                        <a:lnSpc>
                          <a:spcPts val="800"/>
                        </a:lnSpc>
                        <a:spcBef>
                          <a:spcPts val="240"/>
                        </a:spcBef>
                      </a:pPr>
                      <a:r>
                        <a:rPr lang="ru-RU" sz="1100" b="1" spc="-10" dirty="0" smtClean="0">
                          <a:solidFill>
                            <a:srgbClr val="FFFFFF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Отчет  2025 год</a:t>
                      </a:r>
                      <a:endParaRPr sz="1100" b="1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solidFill>
                      <a:srgbClr val="45B3B9"/>
                    </a:solidFill>
                  </a:tcPr>
                </a:tc>
              </a:tr>
              <a:tr h="184101"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325"/>
                        </a:spcBef>
                        <a:spcAft>
                          <a:spcPts val="0"/>
                        </a:spcAft>
                      </a:pPr>
                      <a:r>
                        <a:rPr lang="en-US" sz="1100" b="1" spc="-10" dirty="0" smtClean="0">
                          <a:latin typeface="Century Gothic" pitchFamily="34" charset="0"/>
                          <a:ea typeface="Liberation Serif" pitchFamily="18" charset="0"/>
                          <a:cs typeface="Liberation Serif" pitchFamily="18" charset="0"/>
                        </a:rPr>
                        <a:t>III</a:t>
                      </a:r>
                      <a:r>
                        <a:rPr lang="ru-RU" sz="1100" b="1" spc="-10" dirty="0" smtClean="0">
                          <a:latin typeface="Century Gothic" pitchFamily="34" charset="0"/>
                          <a:ea typeface="Liberation Serif" pitchFamily="18" charset="0"/>
                          <a:cs typeface="Liberation Serif" pitchFamily="18" charset="0"/>
                        </a:rPr>
                        <a:t>. Инвестиционная</a:t>
                      </a:r>
                      <a:r>
                        <a:rPr lang="ru-RU" sz="1100" b="1" spc="-10" baseline="0" dirty="0" smtClean="0">
                          <a:latin typeface="Century Gothic" pitchFamily="34" charset="0"/>
                          <a:ea typeface="Liberation Serif" pitchFamily="18" charset="0"/>
                          <a:cs typeface="Liberation Serif" pitchFamily="18" charset="0"/>
                        </a:rPr>
                        <a:t> </a:t>
                      </a:r>
                      <a:r>
                        <a:rPr lang="ru-RU" sz="1100" b="1" spc="-10" dirty="0" smtClean="0">
                          <a:latin typeface="Century Gothic" pitchFamily="34" charset="0"/>
                          <a:ea typeface="Liberation Serif" pitchFamily="18" charset="0"/>
                          <a:cs typeface="Liberation Serif" pitchFamily="18" charset="0"/>
                        </a:rPr>
                        <a:t>деятельность</a:t>
                      </a:r>
                      <a:endParaRPr lang="ru-RU" sz="1100" b="1" spc="-10" dirty="0">
                        <a:solidFill>
                          <a:srgbClr val="231F20"/>
                        </a:solidFill>
                        <a:latin typeface="Century Gothic" pitchFamily="34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endParaRPr lang="ru-RU" sz="1100" b="1" spc="-10" dirty="0">
                        <a:solidFill>
                          <a:srgbClr val="231F20"/>
                        </a:solidFill>
                        <a:latin typeface="Century Gothic" pitchFamily="34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endParaRPr lang="ru-RU" sz="1100" b="1" spc="-10" dirty="0">
                        <a:solidFill>
                          <a:srgbClr val="231F20"/>
                        </a:solidFill>
                        <a:latin typeface="Century Gothic" pitchFamily="34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endParaRPr lang="ru-RU" sz="1100" b="1" spc="-10" dirty="0">
                        <a:solidFill>
                          <a:srgbClr val="231F20"/>
                        </a:solidFill>
                        <a:latin typeface="Century Gothic" pitchFamily="34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bg1"/>
                    </a:solidFill>
                  </a:tcPr>
                </a:tc>
              </a:tr>
              <a:tr h="184101"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325"/>
                        </a:spcBef>
                        <a:spcAft>
                          <a:spcPts val="0"/>
                        </a:spcAft>
                      </a:pPr>
                      <a:r>
                        <a:rPr lang="ru-RU" sz="1000" b="1" spc="-10" dirty="0" smtClean="0">
                          <a:latin typeface="Century Gothic" pitchFamily="34" charset="0"/>
                          <a:ea typeface="Liberation Serif" pitchFamily="18" charset="0"/>
                          <a:cs typeface="Liberation Serif" pitchFamily="18" charset="0"/>
                        </a:rPr>
                        <a:t>  1. Объем инвестиций в основной капитал  за счет всех источников финансирования</a:t>
                      </a:r>
                      <a:endParaRPr lang="ru-RU" sz="1000" b="1" spc="-10" dirty="0">
                        <a:solidFill>
                          <a:srgbClr val="231F20"/>
                        </a:solidFill>
                        <a:latin typeface="Century Gothic" pitchFamily="34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9525" marR="9525" marT="9525" marB="9525" anchor="ctr"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spc="-10" dirty="0" smtClean="0">
                          <a:solidFill>
                            <a:srgbClr val="231F20"/>
                          </a:solidFill>
                          <a:latin typeface="Century Gothic"/>
                          <a:ea typeface="+mn-ea"/>
                          <a:cs typeface="Century Gothic"/>
                        </a:rPr>
                        <a:t>млн. руб.</a:t>
                      </a:r>
                    </a:p>
                  </a:txBody>
                  <a:tcPr marL="9525" marR="9525" marT="9525" marB="9525" anchor="ctr"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1000" b="1" spc="-10" dirty="0" smtClean="0">
                          <a:solidFill>
                            <a:srgbClr val="231F20"/>
                          </a:solidFill>
                          <a:latin typeface="Century Gothic" pitchFamily="34" charset="0"/>
                          <a:ea typeface="Liberation Serif" pitchFamily="18" charset="0"/>
                          <a:cs typeface="Liberation Serif" pitchFamily="18" charset="0"/>
                        </a:rPr>
                        <a:t>509,70</a:t>
                      </a:r>
                      <a:endParaRPr lang="ru-RU" sz="1000" b="1" spc="-10" dirty="0">
                        <a:solidFill>
                          <a:srgbClr val="231F20"/>
                        </a:solidFill>
                        <a:latin typeface="Century Gothic" pitchFamily="34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9525" marR="9525" marT="9525" marB="9525" anchor="ctr"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1000" b="1" spc="-10" dirty="0" smtClean="0">
                          <a:solidFill>
                            <a:srgbClr val="231F20"/>
                          </a:solidFill>
                          <a:latin typeface="Century Gothic" pitchFamily="34" charset="0"/>
                          <a:ea typeface="Liberation Serif" pitchFamily="18" charset="0"/>
                          <a:cs typeface="Liberation Serif" pitchFamily="18" charset="0"/>
                        </a:rPr>
                        <a:t>509,70</a:t>
                      </a:r>
                      <a:endParaRPr lang="ru-RU" sz="1000" b="1" spc="-10" dirty="0">
                        <a:solidFill>
                          <a:srgbClr val="231F20"/>
                        </a:solidFill>
                        <a:latin typeface="Century Gothic" pitchFamily="34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9525" marR="9525" marT="9525" marB="9525" anchor="ctr">
                    <a:solidFill>
                      <a:srgbClr val="B9E3E5"/>
                    </a:solidFill>
                  </a:tcPr>
                </a:tc>
              </a:tr>
              <a:tr h="184101"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325"/>
                        </a:spcBef>
                        <a:spcAft>
                          <a:spcPts val="0"/>
                        </a:spcAft>
                      </a:pPr>
                      <a:r>
                        <a:rPr lang="en-US" sz="1100" b="1" spc="-10" dirty="0" smtClean="0">
                          <a:latin typeface="Century Gothic" pitchFamily="34" charset="0"/>
                          <a:ea typeface="Liberation Serif" pitchFamily="18" charset="0"/>
                          <a:cs typeface="Liberation Serif" pitchFamily="18" charset="0"/>
                        </a:rPr>
                        <a:t>IV</a:t>
                      </a:r>
                      <a:r>
                        <a:rPr lang="ru-RU" sz="1100" b="1" spc="-10" dirty="0" smtClean="0">
                          <a:latin typeface="Century Gothic" pitchFamily="34" charset="0"/>
                          <a:ea typeface="Liberation Serif" pitchFamily="18" charset="0"/>
                          <a:cs typeface="Liberation Serif" pitchFamily="18" charset="0"/>
                        </a:rPr>
                        <a:t>. Денежные доходы населения</a:t>
                      </a:r>
                      <a:endParaRPr lang="ru-RU" sz="1100" b="1" spc="-10" dirty="0">
                        <a:solidFill>
                          <a:srgbClr val="231F20"/>
                        </a:solidFill>
                        <a:latin typeface="Century Gothic" pitchFamily="34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1" spc="-10" dirty="0" smtClean="0">
                        <a:solidFill>
                          <a:srgbClr val="231F20"/>
                        </a:solidFill>
                        <a:latin typeface="Century Gothic"/>
                        <a:ea typeface="+mn-ea"/>
                        <a:cs typeface="Century Gothic"/>
                      </a:endParaRPr>
                    </a:p>
                  </a:txBody>
                  <a:tcPr marL="9525" marR="9525" marT="9525" marB="952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endParaRPr lang="ru-RU" sz="1100" b="1" spc="-10" dirty="0">
                        <a:solidFill>
                          <a:srgbClr val="231F20"/>
                        </a:solidFill>
                        <a:latin typeface="Century Gothic" pitchFamily="34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endParaRPr lang="ru-RU" sz="1100" b="1" spc="-10" dirty="0">
                        <a:solidFill>
                          <a:srgbClr val="231F20"/>
                        </a:solidFill>
                        <a:latin typeface="Century Gothic" pitchFamily="34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bg1"/>
                    </a:solidFill>
                  </a:tcPr>
                </a:tc>
              </a:tr>
              <a:tr h="184101"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325"/>
                        </a:spcBef>
                        <a:spcAft>
                          <a:spcPts val="0"/>
                        </a:spcAft>
                      </a:pPr>
                      <a:r>
                        <a:rPr lang="ru-RU" sz="1000" b="1" spc="-10" dirty="0" smtClean="0">
                          <a:latin typeface="Century Gothic" pitchFamily="34" charset="0"/>
                          <a:ea typeface="Liberation Serif" pitchFamily="18" charset="0"/>
                          <a:cs typeface="Liberation Serif" pitchFamily="18" charset="0"/>
                        </a:rPr>
                        <a:t>  1. Доходы населения муниципального образования,  </a:t>
                      </a:r>
                    </a:p>
                    <a:p>
                      <a:pPr marL="32384">
                        <a:lnSpc>
                          <a:spcPct val="100000"/>
                        </a:lnSpc>
                        <a:spcBef>
                          <a:spcPts val="325"/>
                        </a:spcBef>
                        <a:spcAft>
                          <a:spcPts val="0"/>
                        </a:spcAft>
                      </a:pPr>
                      <a:r>
                        <a:rPr lang="ru-RU" sz="1000" b="1" spc="-10" dirty="0" smtClean="0">
                          <a:latin typeface="Century Gothic" pitchFamily="34" charset="0"/>
                          <a:ea typeface="Liberation Serif" pitchFamily="18" charset="0"/>
                          <a:cs typeface="Liberation Serif" pitchFamily="18" charset="0"/>
                        </a:rPr>
                        <a:t>      всего</a:t>
                      </a:r>
                      <a:endParaRPr lang="ru-RU" sz="1000" b="1" spc="-10" dirty="0">
                        <a:solidFill>
                          <a:srgbClr val="231F20"/>
                        </a:solidFill>
                        <a:latin typeface="Century Gothic" pitchFamily="34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9525" marR="9525" marT="9525" marB="9525" anchor="ctr"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spc="-10" dirty="0" smtClean="0">
                          <a:solidFill>
                            <a:srgbClr val="231F20"/>
                          </a:solidFill>
                          <a:latin typeface="Century Gothic"/>
                          <a:ea typeface="+mn-ea"/>
                          <a:cs typeface="Century Gothic"/>
                        </a:rPr>
                        <a:t>млн. руб.</a:t>
                      </a:r>
                    </a:p>
                  </a:txBody>
                  <a:tcPr marL="9525" marR="9525" marT="9525" marB="9525" anchor="ctr"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1000" b="1" spc="-10" dirty="0" smtClean="0">
                          <a:solidFill>
                            <a:srgbClr val="231F20"/>
                          </a:solidFill>
                          <a:latin typeface="Century Gothic" pitchFamily="34" charset="0"/>
                          <a:ea typeface="Liberation Serif" pitchFamily="18" charset="0"/>
                          <a:cs typeface="Liberation Serif" pitchFamily="18" charset="0"/>
                        </a:rPr>
                        <a:t>8755,45</a:t>
                      </a:r>
                      <a:endParaRPr lang="ru-RU" sz="1000" b="1" spc="-10" dirty="0">
                        <a:solidFill>
                          <a:srgbClr val="231F20"/>
                        </a:solidFill>
                        <a:latin typeface="Century Gothic" pitchFamily="34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9525" marR="9525" marT="9525" marB="9525" anchor="ctr"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1000" b="1" spc="-10" dirty="0" smtClean="0">
                          <a:solidFill>
                            <a:srgbClr val="231F20"/>
                          </a:solidFill>
                          <a:latin typeface="Century Gothic" pitchFamily="34" charset="0"/>
                          <a:ea typeface="Liberation Serif" pitchFamily="18" charset="0"/>
                          <a:cs typeface="Liberation Serif" pitchFamily="18" charset="0"/>
                        </a:rPr>
                        <a:t>8755,45</a:t>
                      </a:r>
                      <a:endParaRPr lang="ru-RU" sz="1000" b="1" spc="-10" dirty="0">
                        <a:solidFill>
                          <a:srgbClr val="231F20"/>
                        </a:solidFill>
                        <a:latin typeface="Century Gothic" pitchFamily="34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9525" marR="9525" marT="9525" marB="9525" anchor="ctr">
                    <a:solidFill>
                      <a:srgbClr val="B9E3E5"/>
                    </a:solidFill>
                  </a:tcPr>
                </a:tc>
              </a:tr>
              <a:tr h="184101"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325"/>
                        </a:spcBef>
                        <a:spcAft>
                          <a:spcPts val="0"/>
                        </a:spcAft>
                      </a:pPr>
                      <a:r>
                        <a:rPr lang="ru-RU" sz="1000" b="1" spc="-10" dirty="0" smtClean="0">
                          <a:latin typeface="Century Gothic" pitchFamily="34" charset="0"/>
                          <a:ea typeface="Liberation Serif" pitchFamily="18" charset="0"/>
                          <a:cs typeface="Liberation Serif" pitchFamily="18" charset="0"/>
                        </a:rPr>
                        <a:t>  2. Среднедушевые денежные доходы ( в месяц)</a:t>
                      </a:r>
                      <a:endParaRPr lang="ru-RU" sz="1000" b="1" spc="-10" dirty="0">
                        <a:solidFill>
                          <a:srgbClr val="231F20"/>
                        </a:solidFill>
                        <a:latin typeface="Century Gothic" pitchFamily="34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spc="-10" dirty="0" smtClean="0">
                          <a:solidFill>
                            <a:srgbClr val="231F20"/>
                          </a:solidFill>
                          <a:latin typeface="Century Gothic"/>
                          <a:ea typeface="+mn-ea"/>
                          <a:cs typeface="Century Gothic"/>
                        </a:rPr>
                        <a:t>руб./чел.</a:t>
                      </a:r>
                    </a:p>
                  </a:txBody>
                  <a:tcPr marL="9525" marR="9525" marT="9525" marB="952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1000" b="1" spc="-10" dirty="0" smtClean="0">
                          <a:solidFill>
                            <a:srgbClr val="231F20"/>
                          </a:solidFill>
                          <a:latin typeface="Century Gothic" pitchFamily="34" charset="0"/>
                          <a:ea typeface="Liberation Serif" pitchFamily="18" charset="0"/>
                          <a:cs typeface="Liberation Serif" pitchFamily="18" charset="0"/>
                        </a:rPr>
                        <a:t>45192,00</a:t>
                      </a:r>
                      <a:endParaRPr lang="ru-RU" sz="1000" b="1" spc="-10" dirty="0">
                        <a:solidFill>
                          <a:srgbClr val="231F20"/>
                        </a:solidFill>
                        <a:latin typeface="Century Gothic" pitchFamily="34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1000" b="1" spc="-10" dirty="0" smtClean="0">
                          <a:solidFill>
                            <a:srgbClr val="231F20"/>
                          </a:solidFill>
                          <a:latin typeface="Century Gothic" pitchFamily="34" charset="0"/>
                          <a:ea typeface="Liberation Serif" pitchFamily="18" charset="0"/>
                          <a:cs typeface="Liberation Serif" pitchFamily="18" charset="0"/>
                        </a:rPr>
                        <a:t>45192,00</a:t>
                      </a:r>
                      <a:endParaRPr lang="ru-RU" sz="1000" b="1" spc="-10" dirty="0">
                        <a:solidFill>
                          <a:srgbClr val="231F20"/>
                        </a:solidFill>
                        <a:latin typeface="Century Gothic" pitchFamily="34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bg1"/>
                    </a:solidFill>
                  </a:tcPr>
                </a:tc>
              </a:tr>
              <a:tr h="184101"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325"/>
                        </a:spcBef>
                        <a:spcAft>
                          <a:spcPts val="0"/>
                        </a:spcAft>
                      </a:pPr>
                      <a:r>
                        <a:rPr lang="ru-RU" sz="1000" b="1" spc="-10" dirty="0" smtClean="0">
                          <a:solidFill>
                            <a:srgbClr val="231F20"/>
                          </a:solidFill>
                          <a:latin typeface="Century Gothic" pitchFamily="34" charset="0"/>
                          <a:ea typeface="Liberation Serif" pitchFamily="18" charset="0"/>
                          <a:cs typeface="Liberation Serif" pitchFamily="18" charset="0"/>
                        </a:rPr>
                        <a:t>  3. Номинальная начисленная среднемесячная заработная плата работников по полному кругу организаций</a:t>
                      </a:r>
                      <a:endParaRPr lang="ru-RU" sz="1000" b="1" spc="-10" dirty="0">
                        <a:solidFill>
                          <a:srgbClr val="231F20"/>
                        </a:solidFill>
                        <a:latin typeface="Century Gothic" pitchFamily="34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9525" marR="9525" marT="9525" marB="9525" anchor="ctr"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spc="-10" dirty="0" smtClean="0">
                          <a:solidFill>
                            <a:srgbClr val="231F20"/>
                          </a:solidFill>
                          <a:latin typeface="Century Gothic"/>
                          <a:ea typeface="+mn-ea"/>
                          <a:cs typeface="Century Gothic"/>
                        </a:rPr>
                        <a:t>руб.в месяц</a:t>
                      </a:r>
                    </a:p>
                  </a:txBody>
                  <a:tcPr marL="9525" marR="9525" marT="9525" marB="9525" anchor="ctr"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1000" b="1" spc="-10" dirty="0" smtClean="0">
                          <a:solidFill>
                            <a:srgbClr val="231F20"/>
                          </a:solidFill>
                          <a:latin typeface="Century Gothic" pitchFamily="34" charset="0"/>
                          <a:ea typeface="Liberation Serif" pitchFamily="18" charset="0"/>
                          <a:cs typeface="Liberation Serif" pitchFamily="18" charset="0"/>
                        </a:rPr>
                        <a:t>58 757,00</a:t>
                      </a:r>
                      <a:endParaRPr lang="ru-RU" sz="1000" b="1" spc="-10" dirty="0">
                        <a:solidFill>
                          <a:srgbClr val="231F20"/>
                        </a:solidFill>
                        <a:latin typeface="Century Gothic" pitchFamily="34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9525" marR="9525" marT="9525" marB="9525" anchor="ctr"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1000" b="1" spc="-10" dirty="0" smtClean="0">
                          <a:solidFill>
                            <a:srgbClr val="231F20"/>
                          </a:solidFill>
                          <a:latin typeface="Century Gothic" pitchFamily="34" charset="0"/>
                          <a:ea typeface="Liberation Serif" pitchFamily="18" charset="0"/>
                          <a:cs typeface="Liberation Serif" pitchFamily="18" charset="0"/>
                        </a:rPr>
                        <a:t>58 757,00</a:t>
                      </a:r>
                      <a:endParaRPr lang="ru-RU" sz="1000" b="1" spc="-10" dirty="0">
                        <a:solidFill>
                          <a:srgbClr val="231F20"/>
                        </a:solidFill>
                        <a:latin typeface="Century Gothic" pitchFamily="34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9525" marR="9525" marT="9525" marB="9525" anchor="ctr">
                    <a:solidFill>
                      <a:srgbClr val="B9E3E5"/>
                    </a:solidFill>
                  </a:tcPr>
                </a:tc>
              </a:tr>
              <a:tr h="184101"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325"/>
                        </a:spcBef>
                        <a:spcAft>
                          <a:spcPts val="0"/>
                        </a:spcAft>
                      </a:pPr>
                      <a:r>
                        <a:rPr lang="en-US" sz="1100" b="1" spc="-10" dirty="0" smtClean="0">
                          <a:latin typeface="Century Gothic" pitchFamily="34" charset="0"/>
                          <a:ea typeface="Liberation Serif" pitchFamily="18" charset="0"/>
                          <a:cs typeface="Liberation Serif" pitchFamily="18" charset="0"/>
                        </a:rPr>
                        <a:t>V</a:t>
                      </a:r>
                      <a:r>
                        <a:rPr lang="ru-RU" sz="1100" b="1" spc="-10" dirty="0" smtClean="0">
                          <a:latin typeface="Century Gothic" pitchFamily="34" charset="0"/>
                          <a:ea typeface="Liberation Serif" pitchFamily="18" charset="0"/>
                          <a:cs typeface="Liberation Serif" pitchFamily="18" charset="0"/>
                        </a:rPr>
                        <a:t>. Потребительский рынок</a:t>
                      </a:r>
                      <a:endParaRPr lang="ru-RU" sz="1100" b="1" spc="-10" dirty="0">
                        <a:solidFill>
                          <a:srgbClr val="231F20"/>
                        </a:solidFill>
                        <a:latin typeface="Century Gothic" pitchFamily="34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1" spc="-10" dirty="0" smtClean="0">
                        <a:solidFill>
                          <a:srgbClr val="231F20"/>
                        </a:solidFill>
                        <a:latin typeface="Century Gothic"/>
                        <a:ea typeface="+mn-ea"/>
                        <a:cs typeface="Century Gothic"/>
                      </a:endParaRPr>
                    </a:p>
                  </a:txBody>
                  <a:tcPr marL="9525" marR="9525" marT="9525" marB="952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endParaRPr lang="ru-RU" sz="1100" b="1" spc="-10" dirty="0">
                        <a:solidFill>
                          <a:srgbClr val="231F20"/>
                        </a:solidFill>
                        <a:latin typeface="Century Gothic" pitchFamily="34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endParaRPr lang="ru-RU" sz="1100" b="1" spc="-10" dirty="0">
                        <a:solidFill>
                          <a:srgbClr val="231F20"/>
                        </a:solidFill>
                        <a:latin typeface="Century Gothic" pitchFamily="34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bg1"/>
                    </a:solidFill>
                  </a:tcPr>
                </a:tc>
              </a:tr>
              <a:tr h="184101"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325"/>
                        </a:spcBef>
                        <a:spcAft>
                          <a:spcPts val="0"/>
                        </a:spcAft>
                      </a:pPr>
                      <a:r>
                        <a:rPr lang="ru-RU" sz="1000" b="1" spc="-10" dirty="0" smtClean="0">
                          <a:latin typeface="Century Gothic" pitchFamily="34" charset="0"/>
                          <a:ea typeface="Liberation Serif" pitchFamily="18" charset="0"/>
                          <a:cs typeface="Liberation Serif" pitchFamily="18" charset="0"/>
                        </a:rPr>
                        <a:t>  1. Оборот розничной торговли в ценах  </a:t>
                      </a:r>
                    </a:p>
                    <a:p>
                      <a:pPr marL="32384">
                        <a:lnSpc>
                          <a:spcPct val="100000"/>
                        </a:lnSpc>
                        <a:spcBef>
                          <a:spcPts val="325"/>
                        </a:spcBef>
                        <a:spcAft>
                          <a:spcPts val="0"/>
                        </a:spcAft>
                      </a:pPr>
                      <a:r>
                        <a:rPr lang="ru-RU" sz="1000" b="1" spc="-10" dirty="0" smtClean="0">
                          <a:latin typeface="Century Gothic" pitchFamily="34" charset="0"/>
                          <a:ea typeface="Liberation Serif" pitchFamily="18" charset="0"/>
                          <a:cs typeface="Liberation Serif" pitchFamily="18" charset="0"/>
                        </a:rPr>
                        <a:t>       соответствующего периода</a:t>
                      </a:r>
                      <a:endParaRPr lang="ru-RU" sz="1000" b="1" spc="-10" dirty="0">
                        <a:solidFill>
                          <a:srgbClr val="231F20"/>
                        </a:solidFill>
                        <a:latin typeface="Century Gothic" pitchFamily="34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9525" marR="9525" marT="9525" marB="9525" anchor="ctr"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spc="-10" dirty="0" smtClean="0">
                          <a:solidFill>
                            <a:srgbClr val="231F20"/>
                          </a:solidFill>
                          <a:latin typeface="Century Gothic"/>
                          <a:ea typeface="+mn-ea"/>
                          <a:cs typeface="Century Gothic"/>
                        </a:rPr>
                        <a:t>млн. руб.</a:t>
                      </a:r>
                    </a:p>
                  </a:txBody>
                  <a:tcPr marL="9525" marR="9525" marT="9525" marB="9525" anchor="ctr"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1000" b="1" spc="-10" dirty="0" smtClean="0">
                          <a:solidFill>
                            <a:srgbClr val="231F20"/>
                          </a:solidFill>
                          <a:latin typeface="Century Gothic" pitchFamily="34" charset="0"/>
                          <a:ea typeface="Liberation Serif" pitchFamily="18" charset="0"/>
                          <a:cs typeface="Liberation Serif" pitchFamily="18" charset="0"/>
                        </a:rPr>
                        <a:t>1 349,20</a:t>
                      </a:r>
                      <a:endParaRPr lang="ru-RU" sz="1000" b="1" spc="-10" dirty="0">
                        <a:solidFill>
                          <a:srgbClr val="231F20"/>
                        </a:solidFill>
                        <a:latin typeface="Century Gothic" pitchFamily="34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9525" marR="9525" marT="9525" marB="9525" anchor="ctr"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1000" b="1" spc="-10" dirty="0" smtClean="0">
                          <a:solidFill>
                            <a:srgbClr val="231F20"/>
                          </a:solidFill>
                          <a:latin typeface="Century Gothic" pitchFamily="34" charset="0"/>
                          <a:ea typeface="Liberation Serif" pitchFamily="18" charset="0"/>
                          <a:cs typeface="Liberation Serif" pitchFamily="18" charset="0"/>
                        </a:rPr>
                        <a:t>1 349,20</a:t>
                      </a:r>
                      <a:endParaRPr lang="ru-RU" sz="1000" b="1" spc="-10" dirty="0">
                        <a:solidFill>
                          <a:srgbClr val="231F20"/>
                        </a:solidFill>
                        <a:latin typeface="Century Gothic" pitchFamily="34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9525" marR="9525" marT="9525" marB="9525" anchor="ctr">
                    <a:solidFill>
                      <a:srgbClr val="B9E3E5"/>
                    </a:solidFill>
                  </a:tcPr>
                </a:tc>
              </a:tr>
              <a:tr h="208330"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325"/>
                        </a:spcBef>
                        <a:spcAft>
                          <a:spcPts val="0"/>
                        </a:spcAft>
                      </a:pPr>
                      <a:r>
                        <a:rPr lang="ru-RU" sz="1000" b="1" spc="-10" dirty="0" smtClean="0">
                          <a:latin typeface="Century Gothic" pitchFamily="34" charset="0"/>
                          <a:ea typeface="Liberation Serif" pitchFamily="18" charset="0"/>
                          <a:cs typeface="Liberation Serif" pitchFamily="18" charset="0"/>
                        </a:rPr>
                        <a:t>  2. Оборот общественного питания</a:t>
                      </a:r>
                      <a:endParaRPr lang="ru-RU" sz="1000" b="1" spc="-10" dirty="0">
                        <a:solidFill>
                          <a:srgbClr val="231F20"/>
                        </a:solidFill>
                        <a:latin typeface="Century Gothic" pitchFamily="34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spc="-10" dirty="0" smtClean="0">
                          <a:solidFill>
                            <a:srgbClr val="231F20"/>
                          </a:solidFill>
                          <a:latin typeface="Century Gothic"/>
                          <a:ea typeface="+mn-ea"/>
                          <a:cs typeface="Century Gothic"/>
                        </a:rPr>
                        <a:t>млн. руб.</a:t>
                      </a:r>
                    </a:p>
                  </a:txBody>
                  <a:tcPr marL="9525" marR="9525" marT="9525" marB="952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1000" b="1" spc="-10" dirty="0" smtClean="0">
                          <a:solidFill>
                            <a:srgbClr val="231F20"/>
                          </a:solidFill>
                          <a:latin typeface="Century Gothic" pitchFamily="34" charset="0"/>
                          <a:ea typeface="Liberation Serif" pitchFamily="18" charset="0"/>
                          <a:cs typeface="Liberation Serif" pitchFamily="18" charset="0"/>
                        </a:rPr>
                        <a:t>47,00</a:t>
                      </a:r>
                      <a:endParaRPr lang="ru-RU" sz="1000" b="1" spc="-10" dirty="0">
                        <a:solidFill>
                          <a:srgbClr val="231F20"/>
                        </a:solidFill>
                        <a:latin typeface="Century Gothic" pitchFamily="34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1000" b="1" spc="-10" dirty="0" smtClean="0">
                          <a:solidFill>
                            <a:srgbClr val="231F20"/>
                          </a:solidFill>
                          <a:latin typeface="Century Gothic" pitchFamily="34" charset="0"/>
                          <a:ea typeface="Liberation Serif" pitchFamily="18" charset="0"/>
                          <a:cs typeface="Liberation Serif" pitchFamily="18" charset="0"/>
                        </a:rPr>
                        <a:t>47,00</a:t>
                      </a:r>
                      <a:endParaRPr lang="ru-RU" sz="1000" b="1" spc="-10" dirty="0">
                        <a:solidFill>
                          <a:srgbClr val="231F20"/>
                        </a:solidFill>
                        <a:latin typeface="Century Gothic" pitchFamily="34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bg1"/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325"/>
                        </a:spcBef>
                        <a:spcAft>
                          <a:spcPts val="0"/>
                        </a:spcAft>
                      </a:pPr>
                      <a:r>
                        <a:rPr lang="en-US" sz="1100" b="1" spc="-10" dirty="0" smtClean="0">
                          <a:latin typeface="Century Gothic" pitchFamily="34" charset="0"/>
                          <a:ea typeface="Liberation Serif" pitchFamily="18" charset="0"/>
                          <a:cs typeface="Liberation Serif" pitchFamily="18" charset="0"/>
                        </a:rPr>
                        <a:t>VI</a:t>
                      </a:r>
                      <a:r>
                        <a:rPr lang="ru-RU" sz="1100" b="1" spc="-10" dirty="0" smtClean="0">
                          <a:latin typeface="Century Gothic" pitchFamily="34" charset="0"/>
                          <a:ea typeface="Liberation Serif" pitchFamily="18" charset="0"/>
                          <a:cs typeface="Liberation Serif" pitchFamily="18" charset="0"/>
                        </a:rPr>
                        <a:t>. </a:t>
                      </a:r>
                      <a:r>
                        <a:rPr lang="ru-RU" sz="1100" b="1" spc="-10" baseline="0" dirty="0" smtClean="0">
                          <a:latin typeface="Century Gothic" pitchFamily="34" charset="0"/>
                          <a:ea typeface="Liberation Serif" pitchFamily="18" charset="0"/>
                          <a:cs typeface="Liberation Serif" pitchFamily="18" charset="0"/>
                        </a:rPr>
                        <a:t> Демографические показатели</a:t>
                      </a:r>
                      <a:endParaRPr lang="ru-RU" sz="1100" b="1" spc="-10" dirty="0">
                        <a:solidFill>
                          <a:srgbClr val="231F20"/>
                        </a:solidFill>
                        <a:latin typeface="Century Gothic" pitchFamily="34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9525" marR="9525" marT="9525" marB="9525" anchor="ctr"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endParaRPr lang="ru-RU" sz="1100" b="1" spc="-10" dirty="0">
                        <a:solidFill>
                          <a:srgbClr val="231F20"/>
                        </a:solidFill>
                        <a:latin typeface="Century Gothic" pitchFamily="34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9525" marR="9525" marT="9525" marB="9525" anchor="ctr"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endParaRPr lang="ru-RU" sz="1100" b="1" spc="-10" dirty="0">
                        <a:solidFill>
                          <a:srgbClr val="231F20"/>
                        </a:solidFill>
                        <a:latin typeface="Century Gothic" pitchFamily="34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9525" marR="9525" marT="9525" marB="9525" anchor="ctr"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endParaRPr lang="ru-RU" sz="1100" b="1" spc="-10" dirty="0">
                        <a:solidFill>
                          <a:srgbClr val="231F20"/>
                        </a:solidFill>
                        <a:latin typeface="Century Gothic" pitchFamily="34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9525" marR="9525" marT="9525" marB="9525" anchor="ctr">
                    <a:solidFill>
                      <a:srgbClr val="B9E3E5"/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325"/>
                        </a:spcBef>
                        <a:spcAft>
                          <a:spcPts val="0"/>
                        </a:spcAft>
                      </a:pPr>
                      <a:r>
                        <a:rPr lang="ru-RU" sz="1000" b="1" spc="-10" dirty="0" smtClean="0">
                          <a:latin typeface="Century Gothic" pitchFamily="34" charset="0"/>
                          <a:ea typeface="Liberation Serif" pitchFamily="18" charset="0"/>
                          <a:cs typeface="Liberation Serif" pitchFamily="18" charset="0"/>
                        </a:rPr>
                        <a:t>  1. Численность и состав населения</a:t>
                      </a:r>
                      <a:endParaRPr lang="ru-RU" sz="1000" b="1" spc="-10" dirty="0">
                        <a:solidFill>
                          <a:srgbClr val="231F20"/>
                        </a:solidFill>
                        <a:latin typeface="Century Gothic" pitchFamily="34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b="1" spc="-10" dirty="0">
                        <a:solidFill>
                          <a:srgbClr val="231F20"/>
                        </a:solidFill>
                        <a:latin typeface="Century Gothic" pitchFamily="34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endParaRPr lang="ru-RU" sz="1000" b="1" spc="-10" dirty="0">
                        <a:solidFill>
                          <a:srgbClr val="231F20"/>
                        </a:solidFill>
                        <a:latin typeface="Century Gothic" pitchFamily="34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endParaRPr lang="ru-RU" sz="1000" b="1" spc="-10" dirty="0">
                        <a:solidFill>
                          <a:srgbClr val="231F20"/>
                        </a:solidFill>
                        <a:latin typeface="Century Gothic" pitchFamily="34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bg1"/>
                    </a:solidFill>
                  </a:tcPr>
                </a:tc>
              </a:tr>
              <a:tr h="14859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 b="1" spc="-10" dirty="0" smtClean="0">
                          <a:latin typeface="Century Gothic" pitchFamily="34" charset="0"/>
                          <a:ea typeface="Liberation Serif" pitchFamily="18" charset="0"/>
                          <a:cs typeface="Liberation Serif" pitchFamily="18" charset="0"/>
                        </a:rPr>
                        <a:t>  1.1. Численность постоянного населения муниципального образования (на начало года)</a:t>
                      </a:r>
                      <a:endParaRPr lang="ru-RU" sz="900" b="1" spc="-10" dirty="0">
                        <a:solidFill>
                          <a:srgbClr val="231F20"/>
                        </a:solidFill>
                        <a:latin typeface="Century Gothic" pitchFamily="34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127000" marR="9525" marT="9525" marB="9525" anchor="ctr"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spc="-10" dirty="0" smtClean="0">
                          <a:latin typeface="Century Gothic" pitchFamily="34" charset="0"/>
                          <a:ea typeface="Liberation Serif" pitchFamily="18" charset="0"/>
                          <a:cs typeface="Liberation Serif" pitchFamily="18" charset="0"/>
                        </a:rPr>
                        <a:t>чел.</a:t>
                      </a:r>
                      <a:endParaRPr lang="ru-RU" sz="900" b="1" spc="-10" dirty="0" smtClean="0">
                        <a:solidFill>
                          <a:srgbClr val="231F20"/>
                        </a:solidFill>
                        <a:latin typeface="Century Gothic" pitchFamily="34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9525" marR="9525" marT="9525" marB="9525" anchor="ctr"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900" b="1" spc="-10" dirty="0" smtClean="0">
                          <a:solidFill>
                            <a:srgbClr val="231F20"/>
                          </a:solidFill>
                          <a:latin typeface="Century Gothic" pitchFamily="34" charset="0"/>
                          <a:ea typeface="Liberation Serif" pitchFamily="18" charset="0"/>
                          <a:cs typeface="Liberation Serif" pitchFamily="18" charset="0"/>
                        </a:rPr>
                        <a:t>16 027</a:t>
                      </a:r>
                      <a:endParaRPr lang="ru-RU" sz="900" b="1" spc="-10" dirty="0">
                        <a:solidFill>
                          <a:srgbClr val="231F20"/>
                        </a:solidFill>
                        <a:latin typeface="Century Gothic" pitchFamily="34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9525" marR="9525" marT="9525" marB="9525" anchor="ctr"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900" b="1" spc="-10" dirty="0" smtClean="0">
                          <a:solidFill>
                            <a:srgbClr val="231F20"/>
                          </a:solidFill>
                          <a:latin typeface="Century Gothic" pitchFamily="34" charset="0"/>
                          <a:ea typeface="Liberation Serif" pitchFamily="18" charset="0"/>
                          <a:cs typeface="Liberation Serif" pitchFamily="18" charset="0"/>
                        </a:rPr>
                        <a:t>16 027</a:t>
                      </a:r>
                      <a:endParaRPr lang="ru-RU" sz="900" b="1" spc="-10" dirty="0">
                        <a:solidFill>
                          <a:srgbClr val="231F20"/>
                        </a:solidFill>
                        <a:latin typeface="Century Gothic" pitchFamily="34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9525" marR="9525" marT="9525" marB="9525" anchor="ctr">
                    <a:solidFill>
                      <a:srgbClr val="B9E3E5"/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marL="0">
                        <a:spcAft>
                          <a:spcPts val="0"/>
                        </a:spcAft>
                      </a:pPr>
                      <a:r>
                        <a:rPr lang="ru-RU" sz="900" b="1" spc="-10" dirty="0" smtClean="0">
                          <a:latin typeface="Century Gothic" pitchFamily="34" charset="0"/>
                          <a:ea typeface="Liberation Serif" pitchFamily="18" charset="0"/>
                          <a:cs typeface="Liberation Serif" pitchFamily="18" charset="0"/>
                        </a:rPr>
                        <a:t>      1.2. Среднегодовая численность населения муниципального образования</a:t>
                      </a:r>
                      <a:endParaRPr lang="ru-RU" sz="900" b="1" spc="-10" dirty="0">
                        <a:solidFill>
                          <a:srgbClr val="231F20"/>
                        </a:solidFill>
                        <a:latin typeface="Century Gothic" pitchFamily="34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spc="-10" dirty="0" smtClean="0">
                          <a:latin typeface="Century Gothic" pitchFamily="34" charset="0"/>
                          <a:ea typeface="Liberation Serif" pitchFamily="18" charset="0"/>
                          <a:cs typeface="Liberation Serif" pitchFamily="18" charset="0"/>
                        </a:rPr>
                        <a:t>чел.</a:t>
                      </a:r>
                      <a:endParaRPr lang="ru-RU" sz="900" b="1" spc="-10" dirty="0" smtClean="0">
                        <a:solidFill>
                          <a:srgbClr val="231F20"/>
                        </a:solidFill>
                        <a:latin typeface="Century Gothic" pitchFamily="34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900" b="1" spc="-10" dirty="0" smtClean="0">
                          <a:solidFill>
                            <a:srgbClr val="231F20"/>
                          </a:solidFill>
                          <a:latin typeface="Century Gothic" pitchFamily="34" charset="0"/>
                          <a:ea typeface="Liberation Serif" pitchFamily="18" charset="0"/>
                          <a:cs typeface="Liberation Serif" pitchFamily="18" charset="0"/>
                        </a:rPr>
                        <a:t>16 145</a:t>
                      </a:r>
                      <a:endParaRPr lang="ru-RU" sz="900" b="1" spc="-10" dirty="0">
                        <a:solidFill>
                          <a:srgbClr val="231F20"/>
                        </a:solidFill>
                        <a:latin typeface="Century Gothic" pitchFamily="34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900" b="1" spc="-10" dirty="0" smtClean="0">
                          <a:solidFill>
                            <a:srgbClr val="231F20"/>
                          </a:solidFill>
                          <a:latin typeface="Century Gothic" pitchFamily="34" charset="0"/>
                          <a:ea typeface="Liberation Serif" pitchFamily="18" charset="0"/>
                          <a:cs typeface="Liberation Serif" pitchFamily="18" charset="0"/>
                        </a:rPr>
                        <a:t>16 145</a:t>
                      </a:r>
                      <a:endParaRPr lang="ru-RU" sz="900" b="1" spc="-10" dirty="0">
                        <a:solidFill>
                          <a:srgbClr val="231F20"/>
                        </a:solidFill>
                        <a:latin typeface="Century Gothic" pitchFamily="34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bg1"/>
                    </a:solidFill>
                  </a:tcPr>
                </a:tc>
              </a:tr>
              <a:tr h="180350">
                <a:tc>
                  <a:txBody>
                    <a:bodyPr/>
                    <a:lstStyle/>
                    <a:p>
                      <a:pPr marL="0">
                        <a:spcAft>
                          <a:spcPts val="0"/>
                        </a:spcAft>
                      </a:pPr>
                      <a:r>
                        <a:rPr lang="ru-RU" sz="900" b="1" spc="-10" dirty="0" smtClean="0">
                          <a:latin typeface="Century Gothic" pitchFamily="34" charset="0"/>
                          <a:ea typeface="Liberation Serif" pitchFamily="18" charset="0"/>
                          <a:cs typeface="Liberation Serif" pitchFamily="18" charset="0"/>
                        </a:rPr>
                        <a:t>      1.3. Численность детей в возрасте 3-7 лет (дошкольного возраста)</a:t>
                      </a:r>
                      <a:endParaRPr lang="ru-RU" sz="900" b="1" spc="-10" dirty="0">
                        <a:solidFill>
                          <a:srgbClr val="231F20"/>
                        </a:solidFill>
                        <a:latin typeface="Century Gothic" pitchFamily="34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9525" marR="9525" marT="9525" marB="9525" anchor="ctr"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spc="-10" dirty="0" smtClean="0">
                          <a:latin typeface="Century Gothic" pitchFamily="34" charset="0"/>
                          <a:ea typeface="Liberation Serif" pitchFamily="18" charset="0"/>
                          <a:cs typeface="Liberation Serif" pitchFamily="18" charset="0"/>
                        </a:rPr>
                        <a:t>чел.</a:t>
                      </a:r>
                      <a:endParaRPr lang="ru-RU" sz="900" b="1" spc="-10" dirty="0" smtClean="0">
                        <a:solidFill>
                          <a:srgbClr val="231F20"/>
                        </a:solidFill>
                        <a:latin typeface="Century Gothic" pitchFamily="34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9525" marR="9525" marT="9525" marB="9525" anchor="ctr"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900" b="1" spc="-10" dirty="0" smtClean="0">
                          <a:solidFill>
                            <a:srgbClr val="231F20"/>
                          </a:solidFill>
                          <a:latin typeface="Century Gothic" pitchFamily="34" charset="0"/>
                          <a:ea typeface="Liberation Serif" pitchFamily="18" charset="0"/>
                          <a:cs typeface="Liberation Serif" pitchFamily="18" charset="0"/>
                        </a:rPr>
                        <a:t>920</a:t>
                      </a:r>
                      <a:endParaRPr lang="ru-RU" sz="900" b="1" spc="-10" dirty="0">
                        <a:solidFill>
                          <a:srgbClr val="231F20"/>
                        </a:solidFill>
                        <a:latin typeface="Century Gothic" pitchFamily="34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9525" marR="9525" marT="9525" marB="9525" anchor="ctr"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900" b="1" spc="-10" dirty="0" smtClean="0">
                          <a:solidFill>
                            <a:srgbClr val="231F20"/>
                          </a:solidFill>
                          <a:latin typeface="Century Gothic" pitchFamily="34" charset="0"/>
                          <a:ea typeface="Liberation Serif" pitchFamily="18" charset="0"/>
                          <a:cs typeface="Liberation Serif" pitchFamily="18" charset="0"/>
                        </a:rPr>
                        <a:t>920</a:t>
                      </a:r>
                      <a:endParaRPr lang="ru-RU" sz="900" b="1" spc="-10" dirty="0">
                        <a:solidFill>
                          <a:srgbClr val="231F20"/>
                        </a:solidFill>
                        <a:latin typeface="Century Gothic" pitchFamily="34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9525" marR="9525" marT="9525" marB="9525" anchor="ctr">
                    <a:solidFill>
                      <a:srgbClr val="B9E3E5"/>
                    </a:solidFill>
                  </a:tcPr>
                </a:tc>
              </a:tr>
              <a:tr h="76200">
                <a:tc>
                  <a:txBody>
                    <a:bodyPr/>
                    <a:lstStyle/>
                    <a:p>
                      <a:pPr marL="0" algn="l">
                        <a:spcAft>
                          <a:spcPts val="0"/>
                        </a:spcAft>
                      </a:pPr>
                      <a:r>
                        <a:rPr lang="ru-RU" sz="900" b="1" spc="-10" dirty="0" smtClean="0">
                          <a:latin typeface="Century Gothic" pitchFamily="34" charset="0"/>
                          <a:ea typeface="Liberation Serif" pitchFamily="18" charset="0"/>
                          <a:cs typeface="Liberation Serif" pitchFamily="18" charset="0"/>
                        </a:rPr>
                        <a:t>      1.4. Численность детей и подростков в возрасте 8-17 лет (школьного возраста)</a:t>
                      </a:r>
                      <a:endParaRPr lang="ru-RU" sz="900" b="1" spc="-10" dirty="0">
                        <a:solidFill>
                          <a:srgbClr val="231F20"/>
                        </a:solidFill>
                        <a:latin typeface="Century Gothic" pitchFamily="34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spc="-10" dirty="0" smtClean="0">
                          <a:latin typeface="Century Gothic" pitchFamily="34" charset="0"/>
                          <a:ea typeface="Liberation Serif" pitchFamily="18" charset="0"/>
                          <a:cs typeface="Liberation Serif" pitchFamily="18" charset="0"/>
                        </a:rPr>
                        <a:t>чел.</a:t>
                      </a:r>
                      <a:endParaRPr lang="ru-RU" sz="900" b="1" spc="-10" dirty="0" smtClean="0">
                        <a:solidFill>
                          <a:srgbClr val="231F20"/>
                        </a:solidFill>
                        <a:latin typeface="Century Gothic" pitchFamily="34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900" b="1" spc="-10" dirty="0" smtClean="0">
                          <a:solidFill>
                            <a:srgbClr val="231F20"/>
                          </a:solidFill>
                          <a:latin typeface="Century Gothic" pitchFamily="34" charset="0"/>
                          <a:ea typeface="Liberation Serif" pitchFamily="18" charset="0"/>
                          <a:cs typeface="Liberation Serif" pitchFamily="18" charset="0"/>
                        </a:rPr>
                        <a:t>2 140</a:t>
                      </a:r>
                      <a:endParaRPr lang="ru-RU" sz="900" b="1" spc="-10" dirty="0">
                        <a:solidFill>
                          <a:srgbClr val="231F20"/>
                        </a:solidFill>
                        <a:latin typeface="Century Gothic" pitchFamily="34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900" b="1" spc="-10" dirty="0" smtClean="0">
                          <a:solidFill>
                            <a:srgbClr val="231F20"/>
                          </a:solidFill>
                          <a:latin typeface="Century Gothic" pitchFamily="34" charset="0"/>
                          <a:ea typeface="Liberation Serif" pitchFamily="18" charset="0"/>
                          <a:cs typeface="Liberation Serif" pitchFamily="18" charset="0"/>
                        </a:rPr>
                        <a:t>2 140</a:t>
                      </a:r>
                      <a:endParaRPr lang="ru-RU" sz="900" b="1" spc="-10" dirty="0">
                        <a:solidFill>
                          <a:srgbClr val="231F20"/>
                        </a:solidFill>
                        <a:latin typeface="Century Gothic" pitchFamily="34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bg1"/>
                    </a:solidFill>
                  </a:tcPr>
                </a:tc>
              </a:tr>
              <a:tr h="124480">
                <a:tc>
                  <a:txBody>
                    <a:bodyPr/>
                    <a:lstStyle/>
                    <a:p>
                      <a:pPr marL="0" algn="l">
                        <a:spcAft>
                          <a:spcPts val="0"/>
                        </a:spcAft>
                      </a:pPr>
                      <a:r>
                        <a:rPr lang="ru-RU" sz="900" b="1" spc="-10" dirty="0" smtClean="0">
                          <a:latin typeface="Century Gothic" pitchFamily="34" charset="0"/>
                          <a:ea typeface="Liberation Serif" pitchFamily="18" charset="0"/>
                          <a:cs typeface="Liberation Serif" pitchFamily="18" charset="0"/>
                        </a:rPr>
                        <a:t>      1.5. Численность населения в трудоспособном</a:t>
                      </a:r>
                      <a:r>
                        <a:rPr lang="ru-RU" sz="900" b="1" spc="-10" baseline="0" dirty="0" smtClean="0">
                          <a:latin typeface="Century Gothic" pitchFamily="34" charset="0"/>
                          <a:ea typeface="Liberation Serif" pitchFamily="18" charset="0"/>
                          <a:cs typeface="Liberation Serif" pitchFamily="18" charset="0"/>
                        </a:rPr>
                        <a:t> возрасте</a:t>
                      </a:r>
                      <a:endParaRPr lang="ru-RU" sz="900" b="1" spc="-10" dirty="0">
                        <a:solidFill>
                          <a:srgbClr val="231F20"/>
                        </a:solidFill>
                        <a:latin typeface="Century Gothic" pitchFamily="34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9525" marR="9525" marT="9525" marB="9525" anchor="ctr"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spc="-10" dirty="0" smtClean="0">
                          <a:latin typeface="Century Gothic" pitchFamily="34" charset="0"/>
                          <a:ea typeface="Liberation Serif" pitchFamily="18" charset="0"/>
                          <a:cs typeface="Liberation Serif" pitchFamily="18" charset="0"/>
                        </a:rPr>
                        <a:t>чел.</a:t>
                      </a:r>
                      <a:endParaRPr lang="ru-RU" sz="900" b="1" spc="-10" dirty="0" smtClean="0">
                        <a:solidFill>
                          <a:srgbClr val="231F20"/>
                        </a:solidFill>
                        <a:latin typeface="Century Gothic" pitchFamily="34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9525" marR="9525" marT="9525" marB="9525" anchor="ctr"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900" b="1" spc="-10" dirty="0" smtClean="0">
                          <a:solidFill>
                            <a:srgbClr val="231F20"/>
                          </a:solidFill>
                          <a:latin typeface="Century Gothic" pitchFamily="34" charset="0"/>
                          <a:ea typeface="Liberation Serif" pitchFamily="18" charset="0"/>
                          <a:cs typeface="Liberation Serif" pitchFamily="18" charset="0"/>
                        </a:rPr>
                        <a:t>8 630</a:t>
                      </a:r>
                      <a:endParaRPr lang="ru-RU" sz="900" b="1" spc="-10" dirty="0">
                        <a:solidFill>
                          <a:srgbClr val="231F20"/>
                        </a:solidFill>
                        <a:latin typeface="Century Gothic" pitchFamily="34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9525" marR="9525" marT="9525" marB="9525" anchor="ctr"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900" b="1" spc="-10" dirty="0" smtClean="0">
                          <a:solidFill>
                            <a:srgbClr val="231F20"/>
                          </a:solidFill>
                          <a:latin typeface="Century Gothic" pitchFamily="34" charset="0"/>
                          <a:ea typeface="Liberation Serif" pitchFamily="18" charset="0"/>
                          <a:cs typeface="Liberation Serif" pitchFamily="18" charset="0"/>
                        </a:rPr>
                        <a:t>8 630</a:t>
                      </a:r>
                      <a:endParaRPr lang="ru-RU" sz="900" b="1" spc="-10" dirty="0">
                        <a:solidFill>
                          <a:srgbClr val="231F20"/>
                        </a:solidFill>
                        <a:latin typeface="Century Gothic" pitchFamily="34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9525" marR="9525" marT="9525" marB="9525" anchor="ctr">
                    <a:solidFill>
                      <a:srgbClr val="B9E3E5"/>
                    </a:solidFill>
                  </a:tcPr>
                </a:tc>
              </a:tr>
              <a:tr h="135910">
                <a:tc>
                  <a:txBody>
                    <a:bodyPr/>
                    <a:lstStyle/>
                    <a:p>
                      <a:pPr marL="0" algn="l">
                        <a:spcAft>
                          <a:spcPts val="0"/>
                        </a:spcAft>
                      </a:pPr>
                      <a:r>
                        <a:rPr lang="ru-RU" sz="900" b="1" spc="-10" dirty="0" smtClean="0">
                          <a:latin typeface="Century Gothic" pitchFamily="34" charset="0"/>
                          <a:ea typeface="Liberation Serif" pitchFamily="18" charset="0"/>
                          <a:cs typeface="Liberation Serif" pitchFamily="18" charset="0"/>
                        </a:rPr>
                        <a:t>      1.6. Численность населения старше трудоспособного возраста</a:t>
                      </a:r>
                      <a:endParaRPr lang="ru-RU" sz="900" b="1" spc="-10" dirty="0">
                        <a:solidFill>
                          <a:srgbClr val="231F20"/>
                        </a:solidFill>
                        <a:latin typeface="Century Gothic" pitchFamily="34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spc="-10" dirty="0" smtClean="0">
                          <a:latin typeface="Century Gothic" pitchFamily="34" charset="0"/>
                          <a:ea typeface="Liberation Serif" pitchFamily="18" charset="0"/>
                          <a:cs typeface="Liberation Serif" pitchFamily="18" charset="0"/>
                        </a:rPr>
                        <a:t>чел.</a:t>
                      </a:r>
                      <a:endParaRPr lang="ru-RU" sz="900" b="1" spc="-10" dirty="0" smtClean="0">
                        <a:solidFill>
                          <a:srgbClr val="231F20"/>
                        </a:solidFill>
                        <a:latin typeface="Century Gothic" pitchFamily="34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spc="-10" dirty="0" smtClean="0">
                          <a:solidFill>
                            <a:srgbClr val="231F20"/>
                          </a:solidFill>
                          <a:latin typeface="Century Gothic" pitchFamily="34" charset="0"/>
                          <a:ea typeface="Liberation Serif" pitchFamily="18" charset="0"/>
                          <a:cs typeface="Liberation Serif" pitchFamily="18" charset="0"/>
                        </a:rPr>
                        <a:t>4 421</a:t>
                      </a:r>
                      <a:endParaRPr lang="ru-RU" sz="900" b="1" spc="-10" dirty="0">
                        <a:solidFill>
                          <a:srgbClr val="231F20"/>
                        </a:solidFill>
                        <a:latin typeface="Century Gothic" pitchFamily="34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spc="-10" dirty="0" smtClean="0">
                          <a:solidFill>
                            <a:srgbClr val="231F20"/>
                          </a:solidFill>
                          <a:latin typeface="Century Gothic" pitchFamily="34" charset="0"/>
                          <a:ea typeface="Liberation Serif" pitchFamily="18" charset="0"/>
                          <a:cs typeface="Liberation Serif" pitchFamily="18" charset="0"/>
                        </a:rPr>
                        <a:t>4 421</a:t>
                      </a:r>
                      <a:endParaRPr lang="ru-RU" sz="900" b="1" spc="-10" dirty="0">
                        <a:solidFill>
                          <a:srgbClr val="231F20"/>
                        </a:solidFill>
                        <a:latin typeface="Century Gothic" pitchFamily="34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bg1"/>
                    </a:solidFill>
                  </a:tcPr>
                </a:tc>
              </a:tr>
              <a:tr h="101620"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325"/>
                        </a:spcBef>
                        <a:spcAft>
                          <a:spcPts val="0"/>
                        </a:spcAft>
                      </a:pPr>
                      <a:r>
                        <a:rPr lang="ru-RU" sz="1000" b="1" spc="-10" dirty="0" smtClean="0">
                          <a:latin typeface="Century Gothic" pitchFamily="34" charset="0"/>
                          <a:ea typeface="Liberation Serif" pitchFamily="18" charset="0"/>
                          <a:cs typeface="Liberation Serif" pitchFamily="18" charset="0"/>
                        </a:rPr>
                        <a:t>  2. Естественное движение</a:t>
                      </a:r>
                      <a:endParaRPr lang="ru-RU" sz="1000" b="1" spc="-10" dirty="0">
                        <a:solidFill>
                          <a:srgbClr val="231F20"/>
                        </a:solidFill>
                        <a:latin typeface="Century Gothic" pitchFamily="34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9525" marR="9525" marT="9525" marB="9525" anchor="ctr"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b="1" spc="-10" dirty="0">
                        <a:solidFill>
                          <a:srgbClr val="231F20"/>
                        </a:solidFill>
                        <a:latin typeface="Century Gothic" pitchFamily="34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9525" marR="9525" marT="9525" marB="9525" anchor="ctr"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endParaRPr lang="ru-RU" sz="800" b="1" spc="-10" dirty="0">
                        <a:solidFill>
                          <a:srgbClr val="231F20"/>
                        </a:solidFill>
                        <a:latin typeface="Century Gothic" pitchFamily="34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9525" marR="9525" marT="9525" marB="9525" anchor="ctr"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endParaRPr lang="ru-RU" sz="800" b="1" spc="-10" dirty="0">
                        <a:solidFill>
                          <a:srgbClr val="231F20"/>
                        </a:solidFill>
                        <a:latin typeface="Century Gothic" pitchFamily="34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9525" marR="9525" marT="9525" marB="9525" anchor="ctr">
                    <a:solidFill>
                      <a:srgbClr val="B9E3E5"/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marL="0" algn="l">
                        <a:spcAft>
                          <a:spcPts val="0"/>
                        </a:spcAft>
                      </a:pPr>
                      <a:r>
                        <a:rPr lang="ru-RU" sz="900" b="1" spc="-10" dirty="0" smtClean="0">
                          <a:latin typeface="Century Gothic" pitchFamily="34" charset="0"/>
                          <a:ea typeface="Liberation Serif" pitchFamily="18" charset="0"/>
                          <a:cs typeface="Liberation Serif" pitchFamily="18" charset="0"/>
                        </a:rPr>
                        <a:t>      2.1. Число родившихся</a:t>
                      </a:r>
                      <a:endParaRPr lang="ru-RU" sz="900" b="1" spc="-10" dirty="0">
                        <a:solidFill>
                          <a:srgbClr val="231F20"/>
                        </a:solidFill>
                        <a:latin typeface="Century Gothic" pitchFamily="34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spc="-10" dirty="0" smtClean="0">
                          <a:latin typeface="Century Gothic" pitchFamily="34" charset="0"/>
                          <a:ea typeface="Liberation Serif" pitchFamily="18" charset="0"/>
                          <a:cs typeface="Liberation Serif" pitchFamily="18" charset="0"/>
                        </a:rPr>
                        <a:t>чел.</a:t>
                      </a:r>
                      <a:endParaRPr lang="ru-RU" sz="900" b="1" spc="-10" dirty="0" smtClean="0">
                        <a:solidFill>
                          <a:srgbClr val="231F20"/>
                        </a:solidFill>
                        <a:latin typeface="Century Gothic" pitchFamily="34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spc="-10" dirty="0" smtClean="0">
                          <a:solidFill>
                            <a:srgbClr val="231F20"/>
                          </a:solidFill>
                          <a:latin typeface="Century Gothic" pitchFamily="34" charset="0"/>
                          <a:ea typeface="Liberation Serif" pitchFamily="18" charset="0"/>
                          <a:cs typeface="Liberation Serif" pitchFamily="18" charset="0"/>
                        </a:rPr>
                        <a:t>127</a:t>
                      </a:r>
                      <a:endParaRPr lang="ru-RU" sz="900" b="1" spc="-10" dirty="0">
                        <a:solidFill>
                          <a:srgbClr val="231F20"/>
                        </a:solidFill>
                        <a:latin typeface="Century Gothic" pitchFamily="34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spc="-10" dirty="0" smtClean="0">
                          <a:solidFill>
                            <a:srgbClr val="231F20"/>
                          </a:solidFill>
                          <a:latin typeface="Century Gothic" pitchFamily="34" charset="0"/>
                          <a:ea typeface="Liberation Serif" pitchFamily="18" charset="0"/>
                          <a:cs typeface="Liberation Serif" pitchFamily="18" charset="0"/>
                        </a:rPr>
                        <a:t>127</a:t>
                      </a:r>
                      <a:endParaRPr lang="ru-RU" sz="900" b="1" spc="-10" dirty="0">
                        <a:solidFill>
                          <a:srgbClr val="231F20"/>
                        </a:solidFill>
                        <a:latin typeface="Century Gothic" pitchFamily="34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bg1"/>
                    </a:solidFill>
                  </a:tcPr>
                </a:tc>
              </a:tr>
              <a:tr h="128260">
                <a:tc>
                  <a:txBody>
                    <a:bodyPr/>
                    <a:lstStyle/>
                    <a:p>
                      <a:pPr marL="0" algn="l">
                        <a:spcAft>
                          <a:spcPts val="0"/>
                        </a:spcAft>
                      </a:pPr>
                      <a:r>
                        <a:rPr lang="ru-RU" sz="900" b="1" spc="-10" dirty="0" smtClean="0">
                          <a:latin typeface="Century Gothic" pitchFamily="34" charset="0"/>
                          <a:ea typeface="Liberation Serif" pitchFamily="18" charset="0"/>
                          <a:cs typeface="Liberation Serif" pitchFamily="18" charset="0"/>
                        </a:rPr>
                        <a:t>      2.2. Число умерших</a:t>
                      </a:r>
                      <a:endParaRPr lang="ru-RU" sz="900" b="1" spc="-10" dirty="0">
                        <a:solidFill>
                          <a:srgbClr val="231F20"/>
                        </a:solidFill>
                        <a:latin typeface="Century Gothic" pitchFamily="34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9525" marR="9525" marT="9525" marB="9525" anchor="ctr"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spc="-10" dirty="0" smtClean="0">
                          <a:latin typeface="Century Gothic" pitchFamily="34" charset="0"/>
                          <a:ea typeface="Liberation Serif" pitchFamily="18" charset="0"/>
                          <a:cs typeface="Liberation Serif" pitchFamily="18" charset="0"/>
                        </a:rPr>
                        <a:t>чел.</a:t>
                      </a:r>
                      <a:endParaRPr lang="ru-RU" sz="900" b="1" spc="-10" dirty="0" smtClean="0">
                        <a:solidFill>
                          <a:srgbClr val="231F20"/>
                        </a:solidFill>
                        <a:latin typeface="Century Gothic" pitchFamily="34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9525" marR="9525" marT="9525" marB="9525" anchor="ctr"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900" b="1" spc="-10" dirty="0" smtClean="0">
                          <a:solidFill>
                            <a:srgbClr val="231F20"/>
                          </a:solidFill>
                          <a:latin typeface="Century Gothic" pitchFamily="34" charset="0"/>
                          <a:ea typeface="Liberation Serif" pitchFamily="18" charset="0"/>
                          <a:cs typeface="Liberation Serif" pitchFamily="18" charset="0"/>
                        </a:rPr>
                        <a:t>246</a:t>
                      </a:r>
                      <a:endParaRPr lang="ru-RU" sz="900" b="1" spc="-10" dirty="0">
                        <a:solidFill>
                          <a:srgbClr val="231F20"/>
                        </a:solidFill>
                        <a:latin typeface="Century Gothic" pitchFamily="34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9525" marR="9525" marT="9525" marB="9525" anchor="ctr"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sz="900" b="1" spc="-10" dirty="0" smtClean="0">
                          <a:solidFill>
                            <a:srgbClr val="231F20"/>
                          </a:solidFill>
                          <a:latin typeface="Century Gothic" pitchFamily="34" charset="0"/>
                          <a:ea typeface="Liberation Serif" pitchFamily="18" charset="0"/>
                          <a:cs typeface="Liberation Serif" pitchFamily="18" charset="0"/>
                        </a:rPr>
                        <a:t>246</a:t>
                      </a:r>
                      <a:endParaRPr lang="ru-RU" sz="900" b="1" spc="-10" dirty="0">
                        <a:solidFill>
                          <a:srgbClr val="231F20"/>
                        </a:solidFill>
                        <a:latin typeface="Century Gothic" pitchFamily="34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9525" marR="9525" marT="9525" marB="9525" anchor="ctr">
                    <a:solidFill>
                      <a:srgbClr val="B9E3E5"/>
                    </a:solidFill>
                  </a:tcPr>
                </a:tc>
              </a:tr>
            </a:tbl>
          </a:graphicData>
        </a:graphic>
      </p:graphicFrame>
      <p:grpSp>
        <p:nvGrpSpPr>
          <p:cNvPr id="3" name="Группа 22"/>
          <p:cNvGrpSpPr/>
          <p:nvPr/>
        </p:nvGrpSpPr>
        <p:grpSpPr>
          <a:xfrm>
            <a:off x="0" y="196850"/>
            <a:ext cx="7740523" cy="396240"/>
            <a:chOff x="0" y="288010"/>
            <a:chExt cx="7740523" cy="396240"/>
          </a:xfrm>
        </p:grpSpPr>
        <p:sp>
          <p:nvSpPr>
            <p:cNvPr id="24" name="object 3"/>
            <p:cNvSpPr/>
            <p:nvPr/>
          </p:nvSpPr>
          <p:spPr>
            <a:xfrm>
              <a:off x="7567803" y="288010"/>
              <a:ext cx="172720" cy="396240"/>
            </a:xfrm>
            <a:custGeom>
              <a:avLst/>
              <a:gdLst/>
              <a:ahLst/>
              <a:cxnLst/>
              <a:rect l="l" t="t" r="r" b="b"/>
              <a:pathLst>
                <a:path w="172720" h="396240">
                  <a:moveTo>
                    <a:pt x="95402" y="0"/>
                  </a:moveTo>
                  <a:lnTo>
                    <a:pt x="0" y="0"/>
                  </a:lnTo>
                  <a:lnTo>
                    <a:pt x="29889" y="4607"/>
                  </a:lnTo>
                  <a:lnTo>
                    <a:pt x="54300" y="17175"/>
                  </a:lnTo>
                  <a:lnTo>
                    <a:pt x="70760" y="35816"/>
                  </a:lnTo>
                  <a:lnTo>
                    <a:pt x="76796" y="58648"/>
                  </a:lnTo>
                  <a:lnTo>
                    <a:pt x="76796" y="337350"/>
                  </a:lnTo>
                  <a:lnTo>
                    <a:pt x="70760" y="360181"/>
                  </a:lnTo>
                  <a:lnTo>
                    <a:pt x="54300" y="378823"/>
                  </a:lnTo>
                  <a:lnTo>
                    <a:pt x="29889" y="391390"/>
                  </a:lnTo>
                  <a:lnTo>
                    <a:pt x="0" y="395998"/>
                  </a:lnTo>
                  <a:lnTo>
                    <a:pt x="95402" y="395998"/>
                  </a:lnTo>
                  <a:lnTo>
                    <a:pt x="125291" y="391390"/>
                  </a:lnTo>
                  <a:lnTo>
                    <a:pt x="149702" y="378823"/>
                  </a:lnTo>
                  <a:lnTo>
                    <a:pt x="166163" y="360181"/>
                  </a:lnTo>
                  <a:lnTo>
                    <a:pt x="172199" y="337350"/>
                  </a:lnTo>
                  <a:lnTo>
                    <a:pt x="172199" y="58648"/>
                  </a:lnTo>
                  <a:lnTo>
                    <a:pt x="166163" y="35816"/>
                  </a:lnTo>
                  <a:lnTo>
                    <a:pt x="149702" y="17175"/>
                  </a:lnTo>
                  <a:lnTo>
                    <a:pt x="125291" y="4607"/>
                  </a:lnTo>
                  <a:lnTo>
                    <a:pt x="95402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4"/>
            <p:cNvSpPr/>
            <p:nvPr/>
          </p:nvSpPr>
          <p:spPr>
            <a:xfrm>
              <a:off x="7376998" y="288010"/>
              <a:ext cx="172720" cy="396240"/>
            </a:xfrm>
            <a:custGeom>
              <a:avLst/>
              <a:gdLst/>
              <a:ahLst/>
              <a:cxnLst/>
              <a:rect l="l" t="t" r="r" b="b"/>
              <a:pathLst>
                <a:path w="172720" h="396240">
                  <a:moveTo>
                    <a:pt x="95402" y="0"/>
                  </a:moveTo>
                  <a:lnTo>
                    <a:pt x="0" y="0"/>
                  </a:lnTo>
                  <a:lnTo>
                    <a:pt x="29889" y="4607"/>
                  </a:lnTo>
                  <a:lnTo>
                    <a:pt x="54300" y="17175"/>
                  </a:lnTo>
                  <a:lnTo>
                    <a:pt x="70760" y="35816"/>
                  </a:lnTo>
                  <a:lnTo>
                    <a:pt x="76796" y="58648"/>
                  </a:lnTo>
                  <a:lnTo>
                    <a:pt x="76796" y="337350"/>
                  </a:lnTo>
                  <a:lnTo>
                    <a:pt x="70760" y="360181"/>
                  </a:lnTo>
                  <a:lnTo>
                    <a:pt x="54300" y="378823"/>
                  </a:lnTo>
                  <a:lnTo>
                    <a:pt x="29889" y="391390"/>
                  </a:lnTo>
                  <a:lnTo>
                    <a:pt x="0" y="395998"/>
                  </a:lnTo>
                  <a:lnTo>
                    <a:pt x="95402" y="395998"/>
                  </a:lnTo>
                  <a:lnTo>
                    <a:pt x="125291" y="391390"/>
                  </a:lnTo>
                  <a:lnTo>
                    <a:pt x="149702" y="378823"/>
                  </a:lnTo>
                  <a:lnTo>
                    <a:pt x="166163" y="360181"/>
                  </a:lnTo>
                  <a:lnTo>
                    <a:pt x="172199" y="337350"/>
                  </a:lnTo>
                  <a:lnTo>
                    <a:pt x="172199" y="58648"/>
                  </a:lnTo>
                  <a:lnTo>
                    <a:pt x="166163" y="35816"/>
                  </a:lnTo>
                  <a:lnTo>
                    <a:pt x="149702" y="17175"/>
                  </a:lnTo>
                  <a:lnTo>
                    <a:pt x="125291" y="4607"/>
                  </a:lnTo>
                  <a:lnTo>
                    <a:pt x="95402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5"/>
            <p:cNvSpPr/>
            <p:nvPr/>
          </p:nvSpPr>
          <p:spPr>
            <a:xfrm>
              <a:off x="7186193" y="288010"/>
              <a:ext cx="172720" cy="396240"/>
            </a:xfrm>
            <a:custGeom>
              <a:avLst/>
              <a:gdLst/>
              <a:ahLst/>
              <a:cxnLst/>
              <a:rect l="l" t="t" r="r" b="b"/>
              <a:pathLst>
                <a:path w="172720" h="396240">
                  <a:moveTo>
                    <a:pt x="95402" y="0"/>
                  </a:moveTo>
                  <a:lnTo>
                    <a:pt x="0" y="0"/>
                  </a:lnTo>
                  <a:lnTo>
                    <a:pt x="29889" y="4607"/>
                  </a:lnTo>
                  <a:lnTo>
                    <a:pt x="54300" y="17175"/>
                  </a:lnTo>
                  <a:lnTo>
                    <a:pt x="70760" y="35816"/>
                  </a:lnTo>
                  <a:lnTo>
                    <a:pt x="76796" y="58648"/>
                  </a:lnTo>
                  <a:lnTo>
                    <a:pt x="76796" y="337350"/>
                  </a:lnTo>
                  <a:lnTo>
                    <a:pt x="70760" y="360181"/>
                  </a:lnTo>
                  <a:lnTo>
                    <a:pt x="54300" y="378823"/>
                  </a:lnTo>
                  <a:lnTo>
                    <a:pt x="29889" y="391390"/>
                  </a:lnTo>
                  <a:lnTo>
                    <a:pt x="0" y="395998"/>
                  </a:lnTo>
                  <a:lnTo>
                    <a:pt x="95402" y="395998"/>
                  </a:lnTo>
                  <a:lnTo>
                    <a:pt x="125291" y="391390"/>
                  </a:lnTo>
                  <a:lnTo>
                    <a:pt x="149702" y="378823"/>
                  </a:lnTo>
                  <a:lnTo>
                    <a:pt x="166163" y="360181"/>
                  </a:lnTo>
                  <a:lnTo>
                    <a:pt x="172199" y="337350"/>
                  </a:lnTo>
                  <a:lnTo>
                    <a:pt x="172199" y="58648"/>
                  </a:lnTo>
                  <a:lnTo>
                    <a:pt x="166163" y="35816"/>
                  </a:lnTo>
                  <a:lnTo>
                    <a:pt x="149702" y="17175"/>
                  </a:lnTo>
                  <a:lnTo>
                    <a:pt x="125291" y="4607"/>
                  </a:lnTo>
                  <a:lnTo>
                    <a:pt x="95402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6"/>
            <p:cNvSpPr/>
            <p:nvPr/>
          </p:nvSpPr>
          <p:spPr>
            <a:xfrm>
              <a:off x="6995400" y="288010"/>
              <a:ext cx="172720" cy="396240"/>
            </a:xfrm>
            <a:custGeom>
              <a:avLst/>
              <a:gdLst/>
              <a:ahLst/>
              <a:cxnLst/>
              <a:rect l="l" t="t" r="r" b="b"/>
              <a:pathLst>
                <a:path w="172720" h="396240">
                  <a:moveTo>
                    <a:pt x="95402" y="0"/>
                  </a:moveTo>
                  <a:lnTo>
                    <a:pt x="0" y="0"/>
                  </a:lnTo>
                  <a:lnTo>
                    <a:pt x="29889" y="4607"/>
                  </a:lnTo>
                  <a:lnTo>
                    <a:pt x="54300" y="17175"/>
                  </a:lnTo>
                  <a:lnTo>
                    <a:pt x="70760" y="35816"/>
                  </a:lnTo>
                  <a:lnTo>
                    <a:pt x="76796" y="58648"/>
                  </a:lnTo>
                  <a:lnTo>
                    <a:pt x="76796" y="337350"/>
                  </a:lnTo>
                  <a:lnTo>
                    <a:pt x="70760" y="360181"/>
                  </a:lnTo>
                  <a:lnTo>
                    <a:pt x="54300" y="378823"/>
                  </a:lnTo>
                  <a:lnTo>
                    <a:pt x="29889" y="391390"/>
                  </a:lnTo>
                  <a:lnTo>
                    <a:pt x="0" y="395998"/>
                  </a:lnTo>
                  <a:lnTo>
                    <a:pt x="95402" y="395998"/>
                  </a:lnTo>
                  <a:lnTo>
                    <a:pt x="125291" y="391390"/>
                  </a:lnTo>
                  <a:lnTo>
                    <a:pt x="149702" y="378823"/>
                  </a:lnTo>
                  <a:lnTo>
                    <a:pt x="166163" y="360181"/>
                  </a:lnTo>
                  <a:lnTo>
                    <a:pt x="172199" y="337350"/>
                  </a:lnTo>
                  <a:lnTo>
                    <a:pt x="172199" y="58648"/>
                  </a:lnTo>
                  <a:lnTo>
                    <a:pt x="166163" y="35816"/>
                  </a:lnTo>
                  <a:lnTo>
                    <a:pt x="149702" y="17175"/>
                  </a:lnTo>
                  <a:lnTo>
                    <a:pt x="125291" y="4607"/>
                  </a:lnTo>
                  <a:lnTo>
                    <a:pt x="95402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7"/>
            <p:cNvSpPr/>
            <p:nvPr/>
          </p:nvSpPr>
          <p:spPr>
            <a:xfrm>
              <a:off x="0" y="288010"/>
              <a:ext cx="406400" cy="396240"/>
            </a:xfrm>
            <a:custGeom>
              <a:avLst/>
              <a:gdLst/>
              <a:ahLst/>
              <a:cxnLst/>
              <a:rect l="l" t="t" r="r" b="b"/>
              <a:pathLst>
                <a:path w="406400" h="396240">
                  <a:moveTo>
                    <a:pt x="406095" y="0"/>
                  </a:moveTo>
                  <a:lnTo>
                    <a:pt x="280758" y="0"/>
                  </a:lnTo>
                  <a:lnTo>
                    <a:pt x="0" y="198031"/>
                  </a:lnTo>
                  <a:lnTo>
                    <a:pt x="280758" y="395998"/>
                  </a:lnTo>
                  <a:lnTo>
                    <a:pt x="406133" y="395998"/>
                  </a:lnTo>
                  <a:lnTo>
                    <a:pt x="125387" y="197992"/>
                  </a:lnTo>
                  <a:lnTo>
                    <a:pt x="406095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8"/>
            <p:cNvSpPr/>
            <p:nvPr/>
          </p:nvSpPr>
          <p:spPr>
            <a:xfrm>
              <a:off x="251999" y="288010"/>
              <a:ext cx="406400" cy="396240"/>
            </a:xfrm>
            <a:custGeom>
              <a:avLst/>
              <a:gdLst/>
              <a:ahLst/>
              <a:cxnLst/>
              <a:rect l="l" t="t" r="r" b="b"/>
              <a:pathLst>
                <a:path w="406400" h="396240">
                  <a:moveTo>
                    <a:pt x="406095" y="0"/>
                  </a:moveTo>
                  <a:lnTo>
                    <a:pt x="280758" y="0"/>
                  </a:lnTo>
                  <a:lnTo>
                    <a:pt x="0" y="198031"/>
                  </a:lnTo>
                  <a:lnTo>
                    <a:pt x="280758" y="395998"/>
                  </a:lnTo>
                  <a:lnTo>
                    <a:pt x="406133" y="395998"/>
                  </a:lnTo>
                  <a:lnTo>
                    <a:pt x="125387" y="197992"/>
                  </a:lnTo>
                  <a:lnTo>
                    <a:pt x="406095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9"/>
            <p:cNvSpPr/>
            <p:nvPr/>
          </p:nvSpPr>
          <p:spPr>
            <a:xfrm>
              <a:off x="504000" y="288010"/>
              <a:ext cx="406400" cy="396240"/>
            </a:xfrm>
            <a:custGeom>
              <a:avLst/>
              <a:gdLst/>
              <a:ahLst/>
              <a:cxnLst/>
              <a:rect l="l" t="t" r="r" b="b"/>
              <a:pathLst>
                <a:path w="406400" h="396240">
                  <a:moveTo>
                    <a:pt x="406095" y="0"/>
                  </a:moveTo>
                  <a:lnTo>
                    <a:pt x="280758" y="0"/>
                  </a:lnTo>
                  <a:lnTo>
                    <a:pt x="0" y="198031"/>
                  </a:lnTo>
                  <a:lnTo>
                    <a:pt x="280758" y="395998"/>
                  </a:lnTo>
                  <a:lnTo>
                    <a:pt x="406133" y="395998"/>
                  </a:lnTo>
                  <a:lnTo>
                    <a:pt x="125387" y="197992"/>
                  </a:lnTo>
                  <a:lnTo>
                    <a:pt x="406095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10"/>
            <p:cNvSpPr/>
            <p:nvPr/>
          </p:nvSpPr>
          <p:spPr>
            <a:xfrm>
              <a:off x="756000" y="288010"/>
              <a:ext cx="406400" cy="396240"/>
            </a:xfrm>
            <a:custGeom>
              <a:avLst/>
              <a:gdLst/>
              <a:ahLst/>
              <a:cxnLst/>
              <a:rect l="l" t="t" r="r" b="b"/>
              <a:pathLst>
                <a:path w="406400" h="396240">
                  <a:moveTo>
                    <a:pt x="406095" y="0"/>
                  </a:moveTo>
                  <a:lnTo>
                    <a:pt x="280758" y="0"/>
                  </a:lnTo>
                  <a:lnTo>
                    <a:pt x="0" y="198031"/>
                  </a:lnTo>
                  <a:lnTo>
                    <a:pt x="280758" y="395998"/>
                  </a:lnTo>
                  <a:lnTo>
                    <a:pt x="406133" y="395998"/>
                  </a:lnTo>
                  <a:lnTo>
                    <a:pt x="125387" y="197992"/>
                  </a:lnTo>
                  <a:lnTo>
                    <a:pt x="406095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4" name="Группа 44"/>
            <p:cNvGrpSpPr/>
            <p:nvPr/>
          </p:nvGrpSpPr>
          <p:grpSpPr>
            <a:xfrm>
              <a:off x="990600" y="288010"/>
              <a:ext cx="6101715" cy="396240"/>
              <a:chOff x="990600" y="288010"/>
              <a:chExt cx="6101715" cy="396240"/>
            </a:xfrm>
          </p:grpSpPr>
          <p:sp>
            <p:nvSpPr>
              <p:cNvPr id="34" name="object 12"/>
              <p:cNvSpPr/>
              <p:nvPr/>
            </p:nvSpPr>
            <p:spPr>
              <a:xfrm>
                <a:off x="990600" y="288010"/>
                <a:ext cx="6101715" cy="396240"/>
              </a:xfrm>
              <a:custGeom>
                <a:avLst/>
                <a:gdLst/>
                <a:ahLst/>
                <a:cxnLst/>
                <a:rect l="l" t="t" r="r" b="b"/>
                <a:pathLst>
                  <a:path w="6101715" h="396240">
                    <a:moveTo>
                      <a:pt x="6028944" y="0"/>
                    </a:moveTo>
                    <a:lnTo>
                      <a:pt x="280758" y="0"/>
                    </a:lnTo>
                    <a:lnTo>
                      <a:pt x="0" y="198031"/>
                    </a:lnTo>
                    <a:lnTo>
                      <a:pt x="280758" y="395998"/>
                    </a:lnTo>
                    <a:lnTo>
                      <a:pt x="6028944" y="395998"/>
                    </a:lnTo>
                    <a:lnTo>
                      <a:pt x="6057141" y="391390"/>
                    </a:lnTo>
                    <a:lnTo>
                      <a:pt x="6080172" y="378823"/>
                    </a:lnTo>
                    <a:lnTo>
                      <a:pt x="6095702" y="360181"/>
                    </a:lnTo>
                    <a:lnTo>
                      <a:pt x="6101397" y="337350"/>
                    </a:lnTo>
                    <a:lnTo>
                      <a:pt x="6101397" y="58648"/>
                    </a:lnTo>
                    <a:lnTo>
                      <a:pt x="6095702" y="35816"/>
                    </a:lnTo>
                    <a:lnTo>
                      <a:pt x="6080172" y="17175"/>
                    </a:lnTo>
                    <a:lnTo>
                      <a:pt x="6057141" y="4607"/>
                    </a:lnTo>
                    <a:lnTo>
                      <a:pt x="6028944" y="0"/>
                    </a:lnTo>
                    <a:close/>
                  </a:path>
                </a:pathLst>
              </a:custGeom>
              <a:solidFill>
                <a:srgbClr val="00B8BE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5" name="object 13"/>
              <p:cNvSpPr/>
              <p:nvPr/>
            </p:nvSpPr>
            <p:spPr>
              <a:xfrm>
                <a:off x="6734556" y="342011"/>
                <a:ext cx="288290" cy="288290"/>
              </a:xfrm>
              <a:custGeom>
                <a:avLst/>
                <a:gdLst/>
                <a:ahLst/>
                <a:cxnLst/>
                <a:rect l="l" t="t" r="r" b="b"/>
                <a:pathLst>
                  <a:path w="288290" h="288290">
                    <a:moveTo>
                      <a:pt x="235673" y="0"/>
                    </a:moveTo>
                    <a:lnTo>
                      <a:pt x="52324" y="0"/>
                    </a:lnTo>
                    <a:lnTo>
                      <a:pt x="31953" y="4105"/>
                    </a:lnTo>
                    <a:lnTo>
                      <a:pt x="15322" y="15308"/>
                    </a:lnTo>
                    <a:lnTo>
                      <a:pt x="4110" y="31937"/>
                    </a:lnTo>
                    <a:lnTo>
                      <a:pt x="0" y="52324"/>
                    </a:lnTo>
                    <a:lnTo>
                      <a:pt x="0" y="235661"/>
                    </a:lnTo>
                    <a:lnTo>
                      <a:pt x="4110" y="256031"/>
                    </a:lnTo>
                    <a:lnTo>
                      <a:pt x="15322" y="272662"/>
                    </a:lnTo>
                    <a:lnTo>
                      <a:pt x="31953" y="283874"/>
                    </a:lnTo>
                    <a:lnTo>
                      <a:pt x="52324" y="287985"/>
                    </a:lnTo>
                    <a:lnTo>
                      <a:pt x="235673" y="287985"/>
                    </a:lnTo>
                    <a:lnTo>
                      <a:pt x="256038" y="283874"/>
                    </a:lnTo>
                    <a:lnTo>
                      <a:pt x="272670" y="272662"/>
                    </a:lnTo>
                    <a:lnTo>
                      <a:pt x="283885" y="256031"/>
                    </a:lnTo>
                    <a:lnTo>
                      <a:pt x="287997" y="235661"/>
                    </a:lnTo>
                    <a:lnTo>
                      <a:pt x="287997" y="52324"/>
                    </a:lnTo>
                    <a:lnTo>
                      <a:pt x="283885" y="31937"/>
                    </a:lnTo>
                    <a:lnTo>
                      <a:pt x="272670" y="15308"/>
                    </a:lnTo>
                    <a:lnTo>
                      <a:pt x="256038" y="4105"/>
                    </a:lnTo>
                    <a:lnTo>
                      <a:pt x="235673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6" name="object 14"/>
              <p:cNvSpPr txBox="1"/>
              <p:nvPr/>
            </p:nvSpPr>
            <p:spPr>
              <a:xfrm>
                <a:off x="6822147" y="381749"/>
                <a:ext cx="113030" cy="184666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spAutoFit/>
              </a:bodyPr>
              <a:lstStyle/>
              <a:p>
                <a:pPr marL="12700">
                  <a:lnSpc>
                    <a:spcPct val="100000"/>
                  </a:lnSpc>
                </a:pPr>
                <a:r>
                  <a:rPr lang="ru-RU" sz="1200" b="1" spc="25" dirty="0" smtClean="0">
                    <a:solidFill>
                      <a:srgbClr val="009DA2"/>
                    </a:solidFill>
                    <a:latin typeface="Gill Sans MT"/>
                    <a:cs typeface="Gill Sans MT"/>
                  </a:rPr>
                  <a:t>3</a:t>
                </a:r>
                <a:endParaRPr sz="1200" dirty="0">
                  <a:latin typeface="Gill Sans MT"/>
                  <a:cs typeface="Gill Sans MT"/>
                </a:endParaRPr>
              </a:p>
            </p:txBody>
          </p:sp>
        </p:grpSp>
        <p:sp>
          <p:nvSpPr>
            <p:cNvPr id="33" name="object 21"/>
            <p:cNvSpPr txBox="1"/>
            <p:nvPr/>
          </p:nvSpPr>
          <p:spPr>
            <a:xfrm>
              <a:off x="1276350" y="315662"/>
              <a:ext cx="5410200" cy="333425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12700" marR="5080">
                <a:lnSpc>
                  <a:spcPts val="1300"/>
                </a:lnSpc>
              </a:pPr>
              <a:r>
                <a:rPr lang="ru-RU" sz="1000" b="1" spc="-5" dirty="0" smtClean="0">
                  <a:solidFill>
                    <a:srgbClr val="FFFFFF"/>
                  </a:solidFill>
                  <a:latin typeface="Trebuchet MS"/>
                  <a:cs typeface="Trebuchet MS"/>
                </a:rPr>
                <a:t>ОСНОВНЫЕ </a:t>
              </a:r>
              <a:r>
                <a:rPr lang="ru-RU" sz="1000" b="1" spc="-20" dirty="0" smtClean="0">
                  <a:solidFill>
                    <a:srgbClr val="FFFFFF"/>
                  </a:solidFill>
                  <a:latin typeface="Trebuchet MS"/>
                  <a:cs typeface="Trebuchet MS"/>
                </a:rPr>
                <a:t>ПОКАЗАТЕЛИ </a:t>
              </a:r>
              <a:r>
                <a:rPr lang="ru-RU" sz="1000" b="1" spc="-5" dirty="0" smtClean="0">
                  <a:solidFill>
                    <a:srgbClr val="FFFFFF"/>
                  </a:solidFill>
                  <a:latin typeface="Trebuchet MS"/>
                  <a:cs typeface="Trebuchet MS"/>
                </a:rPr>
                <a:t>СОЦИАЛЬНО-ЭКОНОМИЧЕСКОГО </a:t>
              </a:r>
              <a:r>
                <a:rPr lang="ru-RU" sz="1000" b="1" spc="-25" dirty="0" smtClean="0">
                  <a:solidFill>
                    <a:srgbClr val="FFFFFF"/>
                  </a:solidFill>
                  <a:latin typeface="Trebuchet MS"/>
                  <a:cs typeface="Trebuchet MS"/>
                </a:rPr>
                <a:t>РАЗВИТИЯ  </a:t>
              </a:r>
              <a:r>
                <a:rPr lang="ru-RU" sz="1000" b="1" spc="-20" dirty="0" smtClean="0">
                  <a:solidFill>
                    <a:srgbClr val="FFFFFF"/>
                  </a:solidFill>
                  <a:latin typeface="Trebuchet MS"/>
                  <a:cs typeface="Trebuchet MS"/>
                </a:rPr>
                <a:t>ШАЛИНСКОГО МУНИЦИПАЛЬНОГО ОКРУГА</a:t>
              </a:r>
              <a:endParaRPr lang="ru-RU" sz="1000" dirty="0" smtClean="0">
                <a:latin typeface="Trebuchet MS"/>
                <a:cs typeface="Trebuchet MS"/>
              </a:endParaRPr>
            </a:p>
          </p:txBody>
        </p:sp>
      </p:grpSp>
      <p:sp>
        <p:nvSpPr>
          <p:cNvPr id="32" name="TextBox 31"/>
          <p:cNvSpPr txBox="1"/>
          <p:nvPr/>
        </p:nvSpPr>
        <p:spPr>
          <a:xfrm>
            <a:off x="590550" y="6597650"/>
            <a:ext cx="6096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/>
              <a:t>* Все стоимостные показатели рассчитываются в ценах текущих лет</a:t>
            </a:r>
            <a:endParaRPr lang="ru-RU" sz="1000" dirty="0"/>
          </a:p>
        </p:txBody>
      </p:sp>
      <p:pic>
        <p:nvPicPr>
          <p:cNvPr id="3074" name="Picture 2" descr="B:\Users\SOB\Desktop\Бюджет для граждан\Фото для бюджета\photo_2021-02-02_17-10-2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28950" y="7148485"/>
            <a:ext cx="4013200" cy="18875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416000" y="12"/>
            <a:ext cx="323989" cy="1090799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17442" y="342011"/>
            <a:ext cx="288290" cy="288290"/>
          </a:xfrm>
          <a:custGeom>
            <a:avLst/>
            <a:gdLst/>
            <a:ahLst/>
            <a:cxnLst/>
            <a:rect l="l" t="t" r="r" b="b"/>
            <a:pathLst>
              <a:path w="288290" h="288290">
                <a:moveTo>
                  <a:pt x="235673" y="0"/>
                </a:moveTo>
                <a:lnTo>
                  <a:pt x="52324" y="0"/>
                </a:lnTo>
                <a:lnTo>
                  <a:pt x="31959" y="4105"/>
                </a:lnTo>
                <a:lnTo>
                  <a:pt x="15327" y="15308"/>
                </a:lnTo>
                <a:lnTo>
                  <a:pt x="4112" y="31937"/>
                </a:lnTo>
                <a:lnTo>
                  <a:pt x="0" y="52324"/>
                </a:lnTo>
                <a:lnTo>
                  <a:pt x="0" y="235661"/>
                </a:lnTo>
                <a:lnTo>
                  <a:pt x="4112" y="256031"/>
                </a:lnTo>
                <a:lnTo>
                  <a:pt x="15327" y="272662"/>
                </a:lnTo>
                <a:lnTo>
                  <a:pt x="31959" y="283874"/>
                </a:lnTo>
                <a:lnTo>
                  <a:pt x="52324" y="287985"/>
                </a:lnTo>
                <a:lnTo>
                  <a:pt x="235673" y="287985"/>
                </a:lnTo>
                <a:lnTo>
                  <a:pt x="256043" y="283874"/>
                </a:lnTo>
                <a:lnTo>
                  <a:pt x="272675" y="272662"/>
                </a:lnTo>
                <a:lnTo>
                  <a:pt x="283887" y="256031"/>
                </a:lnTo>
                <a:lnTo>
                  <a:pt x="287997" y="235661"/>
                </a:lnTo>
                <a:lnTo>
                  <a:pt x="287997" y="52324"/>
                </a:lnTo>
                <a:lnTo>
                  <a:pt x="283887" y="31937"/>
                </a:lnTo>
                <a:lnTo>
                  <a:pt x="272675" y="15308"/>
                </a:lnTo>
                <a:lnTo>
                  <a:pt x="256043" y="4105"/>
                </a:lnTo>
                <a:lnTo>
                  <a:pt x="23567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0" y="10420704"/>
            <a:ext cx="7740015" cy="0"/>
          </a:xfrm>
          <a:custGeom>
            <a:avLst/>
            <a:gdLst/>
            <a:ahLst/>
            <a:cxnLst/>
            <a:rect l="l" t="t" r="r" b="b"/>
            <a:pathLst>
              <a:path w="7740015">
                <a:moveTo>
                  <a:pt x="0" y="0"/>
                </a:moveTo>
                <a:lnTo>
                  <a:pt x="7739997" y="0"/>
                </a:lnTo>
              </a:path>
            </a:pathLst>
          </a:custGeom>
          <a:ln w="6350">
            <a:solidFill>
              <a:srgbClr val="8A8C8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0" y="10506590"/>
            <a:ext cx="7740015" cy="0"/>
          </a:xfrm>
          <a:custGeom>
            <a:avLst/>
            <a:gdLst/>
            <a:ahLst/>
            <a:cxnLst/>
            <a:rect l="l" t="t" r="r" b="b"/>
            <a:pathLst>
              <a:path w="7740015">
                <a:moveTo>
                  <a:pt x="0" y="0"/>
                </a:moveTo>
                <a:lnTo>
                  <a:pt x="7739997" y="0"/>
                </a:lnTo>
              </a:path>
            </a:pathLst>
          </a:custGeom>
          <a:ln w="6350">
            <a:solidFill>
              <a:srgbClr val="8A8C8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0" y="10597242"/>
            <a:ext cx="7740015" cy="0"/>
          </a:xfrm>
          <a:custGeom>
            <a:avLst/>
            <a:gdLst/>
            <a:ahLst/>
            <a:cxnLst/>
            <a:rect l="l" t="t" r="r" b="b"/>
            <a:pathLst>
              <a:path w="7740015">
                <a:moveTo>
                  <a:pt x="0" y="0"/>
                </a:moveTo>
                <a:lnTo>
                  <a:pt x="7739997" y="0"/>
                </a:lnTo>
              </a:path>
            </a:pathLst>
          </a:custGeom>
          <a:ln w="6350">
            <a:solidFill>
              <a:srgbClr val="8A8C8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0" y="10602008"/>
            <a:ext cx="5016500" cy="0"/>
          </a:xfrm>
          <a:custGeom>
            <a:avLst/>
            <a:gdLst/>
            <a:ahLst/>
            <a:cxnLst/>
            <a:rect l="l" t="t" r="r" b="b"/>
            <a:pathLst>
              <a:path w="5016500">
                <a:moveTo>
                  <a:pt x="0" y="0"/>
                </a:moveTo>
                <a:lnTo>
                  <a:pt x="5016138" y="0"/>
                </a:lnTo>
              </a:path>
            </a:pathLst>
          </a:custGeom>
          <a:ln w="36004">
            <a:solidFill>
              <a:srgbClr val="00A3A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0" y="10511356"/>
            <a:ext cx="4229735" cy="0"/>
          </a:xfrm>
          <a:custGeom>
            <a:avLst/>
            <a:gdLst/>
            <a:ahLst/>
            <a:cxnLst/>
            <a:rect l="l" t="t" r="r" b="b"/>
            <a:pathLst>
              <a:path w="4229735">
                <a:moveTo>
                  <a:pt x="0" y="0"/>
                </a:moveTo>
                <a:lnTo>
                  <a:pt x="4229411" y="0"/>
                </a:lnTo>
              </a:path>
            </a:pathLst>
          </a:custGeom>
          <a:ln w="36004">
            <a:solidFill>
              <a:srgbClr val="00B8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0" y="10420707"/>
            <a:ext cx="3446779" cy="0"/>
          </a:xfrm>
          <a:custGeom>
            <a:avLst/>
            <a:gdLst/>
            <a:ahLst/>
            <a:cxnLst/>
            <a:rect l="l" t="t" r="r" b="b"/>
            <a:pathLst>
              <a:path w="3446779">
                <a:moveTo>
                  <a:pt x="0" y="0"/>
                </a:moveTo>
                <a:lnTo>
                  <a:pt x="3446329" y="0"/>
                </a:lnTo>
              </a:path>
            </a:pathLst>
          </a:custGeom>
          <a:ln w="36004">
            <a:solidFill>
              <a:srgbClr val="A2DAD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21" name="object 21"/>
          <p:cNvGraphicFramePr>
            <a:graphicFrameLocks noGrp="1"/>
          </p:cNvGraphicFramePr>
          <p:nvPr/>
        </p:nvGraphicFramePr>
        <p:xfrm>
          <a:off x="647999" y="1083183"/>
          <a:ext cx="4819351" cy="142069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99951"/>
                <a:gridCol w="914400"/>
                <a:gridCol w="595394"/>
                <a:gridCol w="654803"/>
                <a:gridCol w="654803"/>
              </a:tblGrid>
              <a:tr h="48526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750" b="1" dirty="0">
                        <a:latin typeface="Times New Roman"/>
                        <a:cs typeface="Times New Roman"/>
                      </a:endParaRPr>
                    </a:p>
                    <a:p>
                      <a:pPr marL="866140">
                        <a:lnSpc>
                          <a:spcPct val="100000"/>
                        </a:lnSpc>
                      </a:pPr>
                      <a:r>
                        <a:rPr sz="800" b="1" spc="-1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Наименование</a:t>
                      </a:r>
                      <a:r>
                        <a:rPr sz="800" b="1" spc="-9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показателя</a:t>
                      </a:r>
                      <a:endParaRPr sz="800" b="1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R w="6350">
                      <a:solidFill>
                        <a:srgbClr val="FFFFFF"/>
                      </a:solidFill>
                      <a:prstDash val="solid"/>
                    </a:lnR>
                    <a:solidFill>
                      <a:srgbClr val="00B8BE"/>
                    </a:solidFill>
                  </a:tcPr>
                </a:tc>
                <a:tc>
                  <a:txBody>
                    <a:bodyPr/>
                    <a:lstStyle/>
                    <a:p>
                      <a:pPr marL="153035" marR="68580" indent="-76835">
                        <a:lnSpc>
                          <a:spcPts val="800"/>
                        </a:lnSpc>
                        <a:spcBef>
                          <a:spcPts val="240"/>
                        </a:spcBef>
                      </a:pPr>
                      <a:endParaRPr lang="ru-RU" sz="800" b="1" dirty="0" smtClean="0">
                        <a:solidFill>
                          <a:srgbClr val="FFFFFF"/>
                        </a:solidFill>
                        <a:latin typeface="Trebuchet MS"/>
                        <a:cs typeface="Trebuchet MS"/>
                      </a:endParaRPr>
                    </a:p>
                    <a:p>
                      <a:pPr marL="153035" marR="68580" indent="-76835">
                        <a:lnSpc>
                          <a:spcPts val="800"/>
                        </a:lnSpc>
                        <a:spcBef>
                          <a:spcPts val="240"/>
                        </a:spcBef>
                      </a:pPr>
                      <a:r>
                        <a:rPr sz="800" b="1" smtClean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Утве</a:t>
                      </a:r>
                      <a:r>
                        <a:rPr sz="800" b="1" spc="-5" smtClean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р</a:t>
                      </a:r>
                      <a:r>
                        <a:rPr sz="800" b="1" smtClean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жденные  </a:t>
                      </a:r>
                      <a:r>
                        <a:rPr sz="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бюджетные  </a:t>
                      </a:r>
                      <a:r>
                        <a:rPr sz="800" b="1" spc="-1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назначения</a:t>
                      </a:r>
                      <a:endParaRPr sz="800" b="1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solidFill>
                      <a:srgbClr val="00B8B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750" b="1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b="1" spc="-2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Исполнено</a:t>
                      </a:r>
                      <a:endParaRPr sz="800" b="1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solidFill>
                      <a:srgbClr val="00B8B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750" b="1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b="1" spc="4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%</a:t>
                      </a:r>
                      <a:r>
                        <a:rPr sz="800" b="1" spc="-10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800" b="1" spc="-2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исполнения</a:t>
                      </a:r>
                      <a:endParaRPr sz="800" b="1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solidFill>
                      <a:srgbClr val="00B8B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80"/>
                        </a:lnSpc>
                        <a:spcBef>
                          <a:spcPts val="480"/>
                        </a:spcBef>
                      </a:pPr>
                      <a:endParaRPr lang="ru-RU" sz="800" b="1" spc="-5" dirty="0" smtClean="0">
                        <a:solidFill>
                          <a:srgbClr val="FFFFFF"/>
                        </a:solidFill>
                        <a:latin typeface="Trebuchet MS"/>
                        <a:cs typeface="Trebuchet MS"/>
                      </a:endParaRPr>
                    </a:p>
                    <a:p>
                      <a:pPr algn="ctr">
                        <a:lnSpc>
                          <a:spcPts val="880"/>
                        </a:lnSpc>
                        <a:spcBef>
                          <a:spcPts val="480"/>
                        </a:spcBef>
                      </a:pPr>
                      <a:r>
                        <a:rPr sz="800" b="1" spc="-5" smtClean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Динамика</a:t>
                      </a:r>
                      <a:endParaRPr sz="800" b="1" dirty="0">
                        <a:latin typeface="Trebuchet MS"/>
                        <a:cs typeface="Trebuchet MS"/>
                      </a:endParaRPr>
                    </a:p>
                    <a:p>
                      <a:pPr algn="ctr">
                        <a:lnSpc>
                          <a:spcPts val="880"/>
                        </a:lnSpc>
                      </a:pPr>
                      <a:r>
                        <a:rPr sz="800" b="1" spc="15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к</a:t>
                      </a:r>
                      <a:r>
                        <a:rPr sz="800" b="1" spc="-175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800" b="1" spc="-10" smtClean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20</a:t>
                      </a:r>
                      <a:r>
                        <a:rPr lang="ru-RU" sz="800" b="1" spc="-10" dirty="0" smtClean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24</a:t>
                      </a:r>
                      <a:r>
                        <a:rPr sz="800" b="1" spc="-10" smtClean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800" b="1" spc="-4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году, </a:t>
                      </a:r>
                      <a:r>
                        <a:rPr sz="800" b="1" spc="4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%</a:t>
                      </a:r>
                      <a:endParaRPr sz="800" b="1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solidFill>
                      <a:srgbClr val="00B8BE"/>
                    </a:solidFill>
                  </a:tcPr>
                </a:tc>
              </a:tr>
              <a:tr h="179997"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000" b="1" spc="-5" dirty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Доходы</a:t>
                      </a:r>
                      <a:r>
                        <a:rPr sz="1000" b="1" spc="-85" dirty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 </a:t>
                      </a:r>
                      <a:r>
                        <a:rPr sz="1000" b="1" spc="-35" dirty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всего</a:t>
                      </a:r>
                      <a:endParaRPr sz="1000" b="1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>
                      <a:solidFill>
                        <a:srgbClr val="00B8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lang="ru-RU" sz="1000" b="1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2 246 849</a:t>
                      </a:r>
                      <a:endParaRPr sz="1000" b="1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B w="6350">
                      <a:solidFill>
                        <a:srgbClr val="00B8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lang="ru-RU" sz="1000" b="1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2 244 763</a:t>
                      </a:r>
                      <a:endParaRPr sz="1000" b="1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B w="6350">
                      <a:solidFill>
                        <a:srgbClr val="00B8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lang="ru-RU" sz="1000" b="1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99,9</a:t>
                      </a:r>
                      <a:endParaRPr sz="1000" b="1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B w="6350">
                      <a:solidFill>
                        <a:srgbClr val="00B8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lang="ru-RU" sz="1000" b="1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-2 086</a:t>
                      </a:r>
                      <a:endParaRPr sz="1000" b="1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B w="6350">
                      <a:solidFill>
                        <a:srgbClr val="00B8BE"/>
                      </a:solidFill>
                      <a:prstDash val="solid"/>
                    </a:lnB>
                  </a:tcPr>
                </a:tc>
              </a:tr>
              <a:tr h="180009">
                <a:tc>
                  <a:txBody>
                    <a:bodyPr/>
                    <a:lstStyle/>
                    <a:p>
                      <a:pPr marL="140335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1000" spc="-15" dirty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Налоговые </a:t>
                      </a:r>
                      <a:r>
                        <a:rPr sz="1000" spc="-4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и </a:t>
                      </a:r>
                      <a:r>
                        <a:rPr lang="ru-RU" sz="1000" spc="-40" dirty="0" smtClean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 </a:t>
                      </a:r>
                      <a:r>
                        <a:rPr sz="1000" spc="-30" smtClean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неналоговые</a:t>
                      </a:r>
                      <a:r>
                        <a:rPr sz="1000" spc="-65" smtClean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 </a:t>
                      </a:r>
                      <a:r>
                        <a:rPr sz="1000" dirty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доходы</a:t>
                      </a:r>
                      <a:endParaRPr sz="100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lang="ru-RU" sz="1000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508</a:t>
                      </a:r>
                      <a:r>
                        <a:rPr lang="ru-RU" sz="1000" baseline="0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 531</a:t>
                      </a:r>
                      <a:endParaRPr sz="100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lang="ru-RU" sz="1000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507 615</a:t>
                      </a:r>
                      <a:endParaRPr sz="100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lang="ru-RU" sz="1000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99,8</a:t>
                      </a:r>
                      <a:endParaRPr sz="100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lang="ru-RU" sz="1000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-916</a:t>
                      </a:r>
                      <a:endParaRPr sz="100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rgbClr val="B9E3E5"/>
                    </a:solidFill>
                  </a:tcPr>
                </a:tc>
              </a:tr>
              <a:tr h="179997">
                <a:tc>
                  <a:txBody>
                    <a:bodyPr/>
                    <a:lstStyle/>
                    <a:p>
                      <a:pPr marL="140335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Безвозмездные</a:t>
                      </a:r>
                      <a:r>
                        <a:rPr sz="1000" spc="-90" dirty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 </a:t>
                      </a:r>
                      <a:r>
                        <a:rPr sz="1000" spc="-20" dirty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поступления</a:t>
                      </a:r>
                      <a:endParaRPr sz="100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lang="ru-RU" sz="1000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1 738 318</a:t>
                      </a:r>
                      <a:endParaRPr sz="100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lang="ru-RU" sz="1000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1 737 149</a:t>
                      </a:r>
                      <a:endParaRPr sz="100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lang="ru-RU" sz="1000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99,9</a:t>
                      </a:r>
                      <a:endParaRPr sz="100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-1 169</a:t>
                      </a:r>
                      <a:endParaRPr sz="100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</a:tcPr>
                </a:tc>
              </a:tr>
              <a:tr h="179997"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1000" b="1" spc="-20" dirty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Расходы</a:t>
                      </a:r>
                      <a:r>
                        <a:rPr sz="1000" b="1" spc="-90" dirty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 </a:t>
                      </a:r>
                      <a:r>
                        <a:rPr sz="1000" b="1" spc="-35" dirty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всего</a:t>
                      </a:r>
                      <a:endParaRPr sz="1000" b="1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lang="ru-RU" sz="1000" b="1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2 252 413</a:t>
                      </a:r>
                      <a:endParaRPr sz="1000" b="1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lang="ru-RU" sz="1000" b="1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2 098 911</a:t>
                      </a:r>
                      <a:endParaRPr sz="1000" b="1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lang="ru-RU" sz="1000" b="1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93,2</a:t>
                      </a:r>
                      <a:endParaRPr sz="1000" b="1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lang="ru-RU" sz="1000" b="1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-153 502</a:t>
                      </a:r>
                      <a:endParaRPr sz="1000" b="1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rgbClr val="B9E3E5"/>
                    </a:solidFill>
                  </a:tcPr>
                </a:tc>
              </a:tr>
              <a:tr h="179997"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1000" b="1" spc="-40" dirty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Дефицит </a:t>
                      </a:r>
                      <a:r>
                        <a:rPr sz="1000" b="1" spc="-10" dirty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(-), </a:t>
                      </a:r>
                      <a:r>
                        <a:rPr sz="1000" b="1" spc="-45" dirty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профицит</a:t>
                      </a:r>
                      <a:r>
                        <a:rPr sz="1000" b="1" spc="-85" dirty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 </a:t>
                      </a:r>
                      <a:r>
                        <a:rPr sz="1000" b="1" spc="-30" dirty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(+)</a:t>
                      </a:r>
                      <a:endParaRPr sz="1000" b="1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lang="ru-RU" sz="1000" b="1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-5 564</a:t>
                      </a:r>
                      <a:endParaRPr sz="1000" b="1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lang="ru-RU" sz="1000" b="1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145 852</a:t>
                      </a:r>
                      <a:endParaRPr sz="1000" b="1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lang="ru-RU" sz="1000" dirty="0" smtClean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Х</a:t>
                      </a:r>
                      <a:endParaRPr sz="100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1000" dirty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х</a:t>
                      </a:r>
                      <a:endParaRPr sz="100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aphicFrame>
        <p:nvGraphicFramePr>
          <p:cNvPr id="24" name="object 24"/>
          <p:cNvGraphicFramePr>
            <a:graphicFrameLocks noGrp="1"/>
          </p:cNvGraphicFramePr>
          <p:nvPr/>
        </p:nvGraphicFramePr>
        <p:xfrm>
          <a:off x="666750" y="3854450"/>
          <a:ext cx="6623994" cy="338518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924000"/>
                <a:gridCol w="899998"/>
                <a:gridCol w="985953"/>
                <a:gridCol w="814043"/>
              </a:tblGrid>
              <a:tr h="35861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750" dirty="0">
                        <a:latin typeface="Times New Roman"/>
                        <a:cs typeface="Times New Roman"/>
                      </a:endParaRPr>
                    </a:p>
                    <a:p>
                      <a:pPr marL="2540" algn="ctr">
                        <a:lnSpc>
                          <a:spcPct val="100000"/>
                        </a:lnSpc>
                      </a:pPr>
                      <a:r>
                        <a:rPr sz="800" b="1" spc="-1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Наименование</a:t>
                      </a:r>
                      <a:r>
                        <a:rPr sz="800" b="1" spc="-9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показателя</a:t>
                      </a:r>
                      <a:endParaRPr sz="8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R w="6350">
                      <a:solidFill>
                        <a:srgbClr val="FFFFFF"/>
                      </a:solidFill>
                      <a:prstDash val="solid"/>
                    </a:lnR>
                    <a:solidFill>
                      <a:srgbClr val="00B8BE"/>
                    </a:solidFill>
                  </a:tcPr>
                </a:tc>
                <a:tc>
                  <a:txBody>
                    <a:bodyPr/>
                    <a:lstStyle/>
                    <a:p>
                      <a:pPr marL="153035" marR="68580" indent="-76835">
                        <a:lnSpc>
                          <a:spcPts val="800"/>
                        </a:lnSpc>
                        <a:spcBef>
                          <a:spcPts val="240"/>
                        </a:spcBef>
                      </a:pPr>
                      <a:r>
                        <a:rPr sz="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Утве</a:t>
                      </a:r>
                      <a:r>
                        <a:rPr sz="800" b="1" spc="-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р</a:t>
                      </a:r>
                      <a:r>
                        <a:rPr sz="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жденные  бюджетные  </a:t>
                      </a:r>
                      <a:r>
                        <a:rPr sz="800" b="1" spc="-1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назначения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solidFill>
                      <a:srgbClr val="00B8B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7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b="1" spc="-2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Исполнено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solidFill>
                      <a:srgbClr val="00B8B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7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b="1" spc="4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%</a:t>
                      </a:r>
                      <a:r>
                        <a:rPr sz="800" b="1" spc="-10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800" b="1" spc="-2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исполнения</a:t>
                      </a:r>
                      <a:endParaRPr sz="8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00B8BE"/>
                    </a:solidFill>
                  </a:tcPr>
                </a:tc>
              </a:tr>
              <a:tr h="172585"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900" b="1" spc="-15" dirty="0">
                          <a:solidFill>
                            <a:srgbClr val="231F20"/>
                          </a:solidFill>
                          <a:latin typeface="Century Gothic"/>
                          <a:cs typeface="Century Gothic"/>
                        </a:rPr>
                        <a:t>Источники </a:t>
                      </a:r>
                      <a:r>
                        <a:rPr sz="900" b="1" spc="-50" dirty="0">
                          <a:solidFill>
                            <a:srgbClr val="231F20"/>
                          </a:solidFill>
                          <a:latin typeface="Century Gothic"/>
                          <a:cs typeface="Century Gothic"/>
                        </a:rPr>
                        <a:t>финансирования дефицита </a:t>
                      </a:r>
                      <a:r>
                        <a:rPr sz="900" b="1" spc="-40" dirty="0">
                          <a:solidFill>
                            <a:srgbClr val="231F20"/>
                          </a:solidFill>
                          <a:latin typeface="Century Gothic"/>
                          <a:cs typeface="Century Gothic"/>
                        </a:rPr>
                        <a:t>бюджета</a:t>
                      </a:r>
                      <a:r>
                        <a:rPr sz="900" b="1" spc="80" dirty="0">
                          <a:solidFill>
                            <a:srgbClr val="231F20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900" b="1" spc="-35" dirty="0">
                          <a:solidFill>
                            <a:srgbClr val="231F20"/>
                          </a:solidFill>
                          <a:latin typeface="Century Gothic"/>
                          <a:cs typeface="Century Gothic"/>
                        </a:rPr>
                        <a:t>всего</a:t>
                      </a:r>
                      <a:endParaRPr sz="900" b="1">
                        <a:latin typeface="Century Gothic"/>
                        <a:cs typeface="Century Gothic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>
                      <a:solidFill>
                        <a:srgbClr val="00B8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 smtClean="0">
                          <a:solidFill>
                            <a:srgbClr val="000000"/>
                          </a:solidFill>
                          <a:latin typeface="Cambria"/>
                        </a:rPr>
                        <a:t>5 564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latin typeface="Cambria"/>
                      </a:endParaRPr>
                    </a:p>
                  </a:txBody>
                  <a:tcPr marL="9525" marR="9525" marT="9525" marB="0" anchor="ctr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B w="6350">
                      <a:solidFill>
                        <a:srgbClr val="00B8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 smtClean="0">
                          <a:solidFill>
                            <a:srgbClr val="000000"/>
                          </a:solidFill>
                          <a:latin typeface="Cambria"/>
                        </a:rPr>
                        <a:t>-145 853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latin typeface="Cambria"/>
                      </a:endParaRPr>
                    </a:p>
                  </a:txBody>
                  <a:tcPr marL="9525" marR="9525" marT="9525" marB="0" anchor="ctr">
                    <a:lnL w="6350">
                      <a:solidFill>
                        <a:srgbClr val="00B8BE"/>
                      </a:solidFill>
                      <a:prstDash val="soli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>
                      <a:solidFill>
                        <a:srgbClr val="00B8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 smtClean="0">
                          <a:solidFill>
                            <a:srgbClr val="000000"/>
                          </a:solidFill>
                          <a:latin typeface="Cambria"/>
                        </a:rPr>
                        <a:t>-2 621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latin typeface="Cambria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737">
                <a:tc gridSpan="4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endParaRPr sz="800">
                        <a:latin typeface="Century Gothic"/>
                        <a:cs typeface="Century Gothic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E3E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33964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1" i="0" u="none" strike="noStrike" dirty="0" smtClean="0">
                          <a:solidFill>
                            <a:srgbClr val="000000"/>
                          </a:solidFill>
                          <a:latin typeface="Cambria"/>
                        </a:rPr>
                        <a:t>источники внутреннего финансирования бюджета</a:t>
                      </a:r>
                    </a:p>
                    <a:p>
                      <a:pPr algn="l" fontAlgn="ctr"/>
                      <a:r>
                        <a:rPr lang="ru-RU" sz="900" b="1" i="0" u="none" strike="noStrike" dirty="0" smtClean="0">
                          <a:solidFill>
                            <a:srgbClr val="000000"/>
                          </a:solidFill>
                          <a:latin typeface="Cambria"/>
                        </a:rPr>
                        <a:t>из них: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latin typeface="Cambria"/>
                      </a:endParaRPr>
                    </a:p>
                  </a:txBody>
                  <a:tcPr marL="85725" marR="9525" marT="9525" marB="0" anchor="ctr">
                    <a:lnL w="6350">
                      <a:solidFill>
                        <a:srgbClr val="00B8BE"/>
                      </a:solidFill>
                      <a:prstDash val="soli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 smtClean="0">
                          <a:solidFill>
                            <a:srgbClr val="000000"/>
                          </a:solidFill>
                          <a:latin typeface="Cambria"/>
                        </a:rPr>
                        <a:t>18 421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latin typeface="Cambria"/>
                      </a:endParaRPr>
                    </a:p>
                  </a:txBody>
                  <a:tcPr marL="9525" marR="9525" marT="9525" marB="0" anchor="ctr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 smtClean="0">
                          <a:solidFill>
                            <a:srgbClr val="000000"/>
                          </a:solidFill>
                          <a:latin typeface="Cambria"/>
                        </a:rPr>
                        <a:t>-25 102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latin typeface="Cambria"/>
                      </a:endParaRPr>
                    </a:p>
                  </a:txBody>
                  <a:tcPr marL="9525" marR="9525" marT="9525" marB="0" anchor="ctr">
                    <a:lnL w="6350">
                      <a:solidFill>
                        <a:srgbClr val="00B8BE"/>
                      </a:solidFill>
                      <a:prstDash val="soli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 smtClean="0">
                          <a:solidFill>
                            <a:srgbClr val="000000"/>
                          </a:solidFill>
                          <a:latin typeface="Cambria"/>
                        </a:rPr>
                        <a:t>-136,3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latin typeface="Cambria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3964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Cambria"/>
                        </a:rPr>
                        <a:t>Исполнение муниципальных гарантий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latin typeface="Cambria"/>
                        </a:rPr>
                        <a:t> муниципальных округов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latin typeface="Cambria"/>
                      </a:endParaRPr>
                    </a:p>
                  </a:txBody>
                  <a:tcPr marL="85725" marR="9525" marT="9525" marB="0" anchor="ctr">
                    <a:lnL w="6350">
                      <a:solidFill>
                        <a:srgbClr val="00B8BE"/>
                      </a:solidFill>
                      <a:prstDash val="soli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latin typeface="Cambria"/>
                        </a:rPr>
                        <a:t>-91 634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latin typeface="Cambria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latin typeface="Cambria"/>
                        </a:rPr>
                        <a:t>-25 202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latin typeface="Cambria"/>
                      </a:endParaRPr>
                    </a:p>
                  </a:txBody>
                  <a:tcPr marL="9525" marR="9525" marT="9525" marB="0" anchor="ctr">
                    <a:lnL w="6350">
                      <a:solidFill>
                        <a:srgbClr val="00B8BE"/>
                      </a:solidFill>
                      <a:prstDash val="soli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latin typeface="Cambria"/>
                        </a:rPr>
                        <a:t>27,5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latin typeface="Cambria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E3E5"/>
                    </a:solidFill>
                  </a:tcPr>
                </a:tc>
              </a:tr>
              <a:tr h="333964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Cambria"/>
                        </a:rPr>
                        <a:t>Возврат бюджетных кредитов, предоставленных юридическим лицам из бюджетов городских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latin typeface="Cambria"/>
                        </a:rPr>
                        <a:t>округов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latin typeface="Cambria"/>
                      </a:endParaRPr>
                    </a:p>
                  </a:txBody>
                  <a:tcPr marL="85725" marR="9525" marT="9525" marB="0" anchor="ctr">
                    <a:lnL w="6350">
                      <a:solidFill>
                        <a:srgbClr val="00B8BE"/>
                      </a:solidFill>
                      <a:prstDash val="soli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latin typeface="Cambria"/>
                        </a:rPr>
                        <a:t>110 055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latin typeface="Cambria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latin typeface="Cambria"/>
                        </a:rPr>
                        <a:t>101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latin typeface="Cambria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latin typeface="Cambria"/>
                        </a:rPr>
                        <a:t>9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latin typeface="Cambria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3964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Cambria"/>
                        </a:rPr>
                        <a:t>Получение кредитов от других бюджетов бюджетной системы Российской Федерации  бюджетами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latin typeface="Cambria"/>
                        </a:rPr>
                        <a:t> муниципальных округов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latin typeface="Cambria"/>
                      </a:endParaRPr>
                    </a:p>
                  </a:txBody>
                  <a:tcPr marL="85725" marR="9525" marT="9525" marB="0" anchor="ctr">
                    <a:lnL w="6350">
                      <a:solidFill>
                        <a:srgbClr val="00B8BE"/>
                      </a:solidFill>
                      <a:prstDash val="soli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latin typeface="Cambria"/>
                        </a:rPr>
                        <a:t>---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latin typeface="Cambria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latin typeface="Cambria"/>
                        </a:rPr>
                        <a:t>---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latin typeface="Cambria"/>
                      </a:endParaRPr>
                    </a:p>
                  </a:txBody>
                  <a:tcPr marL="9525" marR="9525" marT="9525" marB="0" anchor="ctr">
                    <a:lnL w="6350">
                      <a:solidFill>
                        <a:srgbClr val="00B8BE"/>
                      </a:solidFill>
                      <a:prstDash val="soli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latin typeface="Cambria"/>
                        </a:rPr>
                        <a:t>---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latin typeface="Cambria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E3E5"/>
                    </a:solidFill>
                  </a:tcPr>
                </a:tc>
              </a:tr>
              <a:tr h="333964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Cambria"/>
                        </a:rPr>
                        <a:t>Погашение бюджетами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latin typeface="Cambria"/>
                        </a:rPr>
                        <a:t>муниципальных 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Cambria"/>
                        </a:rPr>
                        <a:t>округов кредитов  от других бюджетов бюджетной системы Российской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latin typeface="Cambria"/>
                        </a:rPr>
                        <a:t>Федерации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latin typeface="Cambria"/>
                      </a:endParaRPr>
                    </a:p>
                  </a:txBody>
                  <a:tcPr marL="85725" marR="9525" marT="9525" marB="0" anchor="ctr">
                    <a:lnL w="6350">
                      <a:solidFill>
                        <a:srgbClr val="00B8BE"/>
                      </a:solidFill>
                      <a:prstDash val="soli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latin typeface="Cambria"/>
                        </a:rPr>
                        <a:t>---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latin typeface="Cambria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latin typeface="Cambria"/>
                        </a:rPr>
                        <a:t>---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latin typeface="Cambria"/>
                      </a:endParaRPr>
                    </a:p>
                  </a:txBody>
                  <a:tcPr marL="9525" marR="9525" marT="9525" marB="0" anchor="ctr">
                    <a:lnL w="6350">
                      <a:solidFill>
                        <a:srgbClr val="00B8BE"/>
                      </a:solidFill>
                      <a:prstDash val="soli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latin typeface="Cambria"/>
                        </a:rPr>
                        <a:t>---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latin typeface="Cambria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3964">
                <a:tc>
                  <a:txBody>
                    <a:bodyPr/>
                    <a:lstStyle/>
                    <a:p>
                      <a:pPr marL="0" indent="85725" algn="l" fontAlgn="ctr"/>
                      <a:r>
                        <a:rPr lang="ru-RU" sz="900" b="1" i="0" u="none" strike="noStrike" dirty="0" smtClean="0">
                          <a:solidFill>
                            <a:srgbClr val="000000"/>
                          </a:solidFill>
                          <a:latin typeface="Cambria"/>
                        </a:rPr>
                        <a:t>изменение </a:t>
                      </a:r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latin typeface="Cambria"/>
                        </a:rPr>
                        <a:t>остатков средств</a:t>
                      </a:r>
                    </a:p>
                  </a:txBody>
                  <a:tcPr marL="9525" marR="9525" marT="9525" marB="0" anchor="ctr">
                    <a:lnL w="6350">
                      <a:solidFill>
                        <a:srgbClr val="00B8BE"/>
                      </a:solidFill>
                      <a:prstDash val="soli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 smtClean="0">
                          <a:solidFill>
                            <a:srgbClr val="000000"/>
                          </a:solidFill>
                          <a:latin typeface="Cambria"/>
                        </a:rPr>
                        <a:t>-12 857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latin typeface="Cambria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 smtClean="0">
                          <a:solidFill>
                            <a:srgbClr val="000000"/>
                          </a:solidFill>
                          <a:latin typeface="Cambria"/>
                        </a:rPr>
                        <a:t>-120 751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latin typeface="Cambria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 smtClean="0">
                          <a:solidFill>
                            <a:srgbClr val="000000"/>
                          </a:solidFill>
                          <a:latin typeface="Cambria"/>
                        </a:rPr>
                        <a:t>939,2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latin typeface="Cambria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E3E5"/>
                    </a:solidFill>
                  </a:tcPr>
                </a:tc>
              </a:tr>
              <a:tr h="350228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Cambria"/>
                        </a:rPr>
                        <a:t>Увеличение прочих остатков денежных средств бюджетов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latin typeface="Cambria"/>
                        </a:rPr>
                        <a:t>муниципальных 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Cambria"/>
                        </a:rPr>
                        <a:t>округов</a:t>
                      </a:r>
                    </a:p>
                  </a:txBody>
                  <a:tcPr marL="85725" marR="9525" marT="9525" marB="0" anchor="ctr">
                    <a:lnL w="6350">
                      <a:solidFill>
                        <a:srgbClr val="00B8BE"/>
                      </a:solidFill>
                      <a:prstDash val="soli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latin typeface="Cambria"/>
                        </a:rPr>
                        <a:t>-2 356 904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latin typeface="Cambria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latin typeface="Cambria"/>
                        </a:rPr>
                        <a:t>-2 262 268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latin typeface="Cambria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latin typeface="Cambria"/>
                        </a:rPr>
                        <a:t>96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latin typeface="Cambria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50228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Cambria"/>
                        </a:rPr>
                        <a:t>Уменьшение прочих остатков денежных средств бюджетов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latin typeface="Cambria"/>
                        </a:rPr>
                        <a:t>муниципальных 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Cambria"/>
                        </a:rPr>
                        <a:t>округов</a:t>
                      </a:r>
                    </a:p>
                  </a:txBody>
                  <a:tcPr marL="85725" marR="9525" marT="9525" marB="0" anchor="ctr">
                    <a:lnL w="6350">
                      <a:solidFill>
                        <a:srgbClr val="00B8BE"/>
                      </a:solidFill>
                      <a:prstDash val="soli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latin typeface="Cambria"/>
                        </a:rPr>
                        <a:t>2 344 047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latin typeface="Cambria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latin typeface="Cambria"/>
                        </a:rPr>
                        <a:t>2 141 517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latin typeface="Cambria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latin typeface="Cambria"/>
                        </a:rPr>
                        <a:t>91,4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latin typeface="Cambria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E3E5"/>
                    </a:solidFill>
                  </a:tcPr>
                </a:tc>
              </a:tr>
            </a:tbl>
          </a:graphicData>
        </a:graphic>
      </p:graphicFrame>
      <p:sp>
        <p:nvSpPr>
          <p:cNvPr id="25" name="object 25"/>
          <p:cNvSpPr/>
          <p:nvPr/>
        </p:nvSpPr>
        <p:spPr>
          <a:xfrm>
            <a:off x="666750" y="2787650"/>
            <a:ext cx="6624320" cy="0"/>
          </a:xfrm>
          <a:custGeom>
            <a:avLst/>
            <a:gdLst/>
            <a:ahLst/>
            <a:cxnLst/>
            <a:rect l="l" t="t" r="r" b="b"/>
            <a:pathLst>
              <a:path w="6624320">
                <a:moveTo>
                  <a:pt x="0" y="0"/>
                </a:moveTo>
                <a:lnTo>
                  <a:pt x="6624002" y="0"/>
                </a:lnTo>
              </a:path>
            </a:pathLst>
          </a:custGeom>
          <a:ln w="9525">
            <a:solidFill>
              <a:srgbClr val="8A8C8E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 txBox="1"/>
          <p:nvPr/>
        </p:nvSpPr>
        <p:spPr>
          <a:xfrm>
            <a:off x="819150" y="3168650"/>
            <a:ext cx="5257800" cy="2462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b="1" spc="-10" dirty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Источники финансирования </a:t>
            </a:r>
            <a:r>
              <a:rPr sz="1600" b="1" dirty="0" err="1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дефицита</a:t>
            </a:r>
            <a:r>
              <a:rPr sz="1600" b="1" dirty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 </a:t>
            </a:r>
            <a:r>
              <a:rPr sz="1600" b="1" spc="5" dirty="0" err="1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бюджета</a:t>
            </a:r>
            <a:endParaRPr sz="1600" dirty="0">
              <a:latin typeface="Liberation Serif" pitchFamily="18" charset="0"/>
              <a:ea typeface="Liberation Serif" pitchFamily="18" charset="0"/>
              <a:cs typeface="Liberation Serif" pitchFamily="18" charset="0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971550" y="730250"/>
            <a:ext cx="3200400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ru-RU" sz="1200" b="1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Бюджет Шалинского муниципального округа</a:t>
            </a:r>
            <a:endParaRPr sz="1200" b="1" dirty="0">
              <a:latin typeface="Liberation Serif" pitchFamily="18" charset="0"/>
              <a:ea typeface="Liberation Serif" pitchFamily="18" charset="0"/>
              <a:cs typeface="Liberation Serif" pitchFamily="18" charset="0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4629150" y="730250"/>
            <a:ext cx="762331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ru-RU" sz="1000" b="1" spc="-25" dirty="0" err="1" smtClean="0">
                <a:latin typeface="Trebuchet MS"/>
                <a:cs typeface="Trebuchet MS"/>
              </a:rPr>
              <a:t>тыс</a:t>
            </a:r>
            <a:r>
              <a:rPr sz="1000" b="1" spc="-25" dirty="0" smtClean="0">
                <a:latin typeface="Trebuchet MS"/>
                <a:cs typeface="Trebuchet MS"/>
              </a:rPr>
              <a:t>.</a:t>
            </a:r>
            <a:r>
              <a:rPr sz="1000" b="1" spc="-145" dirty="0" smtClean="0">
                <a:latin typeface="Trebuchet MS"/>
                <a:cs typeface="Trebuchet MS"/>
              </a:rPr>
              <a:t> </a:t>
            </a:r>
            <a:r>
              <a:rPr sz="1000" b="1" spc="-35" dirty="0">
                <a:latin typeface="Trebuchet MS"/>
                <a:cs typeface="Trebuchet MS"/>
              </a:rPr>
              <a:t>руб.</a:t>
            </a:r>
            <a:endParaRPr sz="1000" dirty="0">
              <a:latin typeface="Trebuchet MS"/>
              <a:cs typeface="Trebuchet MS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6457950" y="3549650"/>
            <a:ext cx="685800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ru-RU" sz="1000" b="1" spc="-25" dirty="0" err="1" smtClean="0">
                <a:latin typeface="Trebuchet MS"/>
                <a:cs typeface="Trebuchet MS"/>
              </a:rPr>
              <a:t>тыс</a:t>
            </a:r>
            <a:r>
              <a:rPr sz="1000" b="1" spc="-25" smtClean="0">
                <a:latin typeface="Trebuchet MS"/>
                <a:cs typeface="Trebuchet MS"/>
              </a:rPr>
              <a:t>.</a:t>
            </a:r>
            <a:r>
              <a:rPr sz="1000" b="1" spc="-145" smtClean="0">
                <a:latin typeface="Trebuchet MS"/>
                <a:cs typeface="Trebuchet MS"/>
              </a:rPr>
              <a:t> </a:t>
            </a:r>
            <a:r>
              <a:rPr sz="1000" b="1" spc="-35" dirty="0">
                <a:latin typeface="Trebuchet MS"/>
                <a:cs typeface="Trebuchet MS"/>
              </a:rPr>
              <a:t>руб.</a:t>
            </a:r>
            <a:endParaRPr sz="1000">
              <a:latin typeface="Trebuchet MS"/>
              <a:cs typeface="Trebuchet MS"/>
            </a:endParaRPr>
          </a:p>
        </p:txBody>
      </p:sp>
      <p:grpSp>
        <p:nvGrpSpPr>
          <p:cNvPr id="31" name="Группа 30"/>
          <p:cNvGrpSpPr/>
          <p:nvPr/>
        </p:nvGrpSpPr>
        <p:grpSpPr>
          <a:xfrm>
            <a:off x="0" y="196850"/>
            <a:ext cx="7740523" cy="396240"/>
            <a:chOff x="0" y="288010"/>
            <a:chExt cx="7740523" cy="396240"/>
          </a:xfrm>
        </p:grpSpPr>
        <p:sp>
          <p:nvSpPr>
            <p:cNvPr id="33" name="object 3"/>
            <p:cNvSpPr/>
            <p:nvPr/>
          </p:nvSpPr>
          <p:spPr>
            <a:xfrm>
              <a:off x="7567803" y="288010"/>
              <a:ext cx="172720" cy="396240"/>
            </a:xfrm>
            <a:custGeom>
              <a:avLst/>
              <a:gdLst/>
              <a:ahLst/>
              <a:cxnLst/>
              <a:rect l="l" t="t" r="r" b="b"/>
              <a:pathLst>
                <a:path w="172720" h="396240">
                  <a:moveTo>
                    <a:pt x="95402" y="0"/>
                  </a:moveTo>
                  <a:lnTo>
                    <a:pt x="0" y="0"/>
                  </a:lnTo>
                  <a:lnTo>
                    <a:pt x="29889" y="4607"/>
                  </a:lnTo>
                  <a:lnTo>
                    <a:pt x="54300" y="17175"/>
                  </a:lnTo>
                  <a:lnTo>
                    <a:pt x="70760" y="35816"/>
                  </a:lnTo>
                  <a:lnTo>
                    <a:pt x="76796" y="58648"/>
                  </a:lnTo>
                  <a:lnTo>
                    <a:pt x="76796" y="337350"/>
                  </a:lnTo>
                  <a:lnTo>
                    <a:pt x="70760" y="360181"/>
                  </a:lnTo>
                  <a:lnTo>
                    <a:pt x="54300" y="378823"/>
                  </a:lnTo>
                  <a:lnTo>
                    <a:pt x="29889" y="391390"/>
                  </a:lnTo>
                  <a:lnTo>
                    <a:pt x="0" y="395998"/>
                  </a:lnTo>
                  <a:lnTo>
                    <a:pt x="95402" y="395998"/>
                  </a:lnTo>
                  <a:lnTo>
                    <a:pt x="125291" y="391390"/>
                  </a:lnTo>
                  <a:lnTo>
                    <a:pt x="149702" y="378823"/>
                  </a:lnTo>
                  <a:lnTo>
                    <a:pt x="166163" y="360181"/>
                  </a:lnTo>
                  <a:lnTo>
                    <a:pt x="172199" y="337350"/>
                  </a:lnTo>
                  <a:lnTo>
                    <a:pt x="172199" y="58648"/>
                  </a:lnTo>
                  <a:lnTo>
                    <a:pt x="166163" y="35816"/>
                  </a:lnTo>
                  <a:lnTo>
                    <a:pt x="149702" y="17175"/>
                  </a:lnTo>
                  <a:lnTo>
                    <a:pt x="125291" y="4607"/>
                  </a:lnTo>
                  <a:lnTo>
                    <a:pt x="95402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4"/>
            <p:cNvSpPr/>
            <p:nvPr/>
          </p:nvSpPr>
          <p:spPr>
            <a:xfrm>
              <a:off x="7376998" y="288010"/>
              <a:ext cx="172720" cy="396240"/>
            </a:xfrm>
            <a:custGeom>
              <a:avLst/>
              <a:gdLst/>
              <a:ahLst/>
              <a:cxnLst/>
              <a:rect l="l" t="t" r="r" b="b"/>
              <a:pathLst>
                <a:path w="172720" h="396240">
                  <a:moveTo>
                    <a:pt x="95402" y="0"/>
                  </a:moveTo>
                  <a:lnTo>
                    <a:pt x="0" y="0"/>
                  </a:lnTo>
                  <a:lnTo>
                    <a:pt x="29889" y="4607"/>
                  </a:lnTo>
                  <a:lnTo>
                    <a:pt x="54300" y="17175"/>
                  </a:lnTo>
                  <a:lnTo>
                    <a:pt x="70760" y="35816"/>
                  </a:lnTo>
                  <a:lnTo>
                    <a:pt x="76796" y="58648"/>
                  </a:lnTo>
                  <a:lnTo>
                    <a:pt x="76796" y="337350"/>
                  </a:lnTo>
                  <a:lnTo>
                    <a:pt x="70760" y="360181"/>
                  </a:lnTo>
                  <a:lnTo>
                    <a:pt x="54300" y="378823"/>
                  </a:lnTo>
                  <a:lnTo>
                    <a:pt x="29889" y="391390"/>
                  </a:lnTo>
                  <a:lnTo>
                    <a:pt x="0" y="395998"/>
                  </a:lnTo>
                  <a:lnTo>
                    <a:pt x="95402" y="395998"/>
                  </a:lnTo>
                  <a:lnTo>
                    <a:pt x="125291" y="391390"/>
                  </a:lnTo>
                  <a:lnTo>
                    <a:pt x="149702" y="378823"/>
                  </a:lnTo>
                  <a:lnTo>
                    <a:pt x="166163" y="360181"/>
                  </a:lnTo>
                  <a:lnTo>
                    <a:pt x="172199" y="337350"/>
                  </a:lnTo>
                  <a:lnTo>
                    <a:pt x="172199" y="58648"/>
                  </a:lnTo>
                  <a:lnTo>
                    <a:pt x="166163" y="35816"/>
                  </a:lnTo>
                  <a:lnTo>
                    <a:pt x="149702" y="17175"/>
                  </a:lnTo>
                  <a:lnTo>
                    <a:pt x="125291" y="4607"/>
                  </a:lnTo>
                  <a:lnTo>
                    <a:pt x="95402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5"/>
            <p:cNvSpPr/>
            <p:nvPr/>
          </p:nvSpPr>
          <p:spPr>
            <a:xfrm>
              <a:off x="7186193" y="288010"/>
              <a:ext cx="172720" cy="396240"/>
            </a:xfrm>
            <a:custGeom>
              <a:avLst/>
              <a:gdLst/>
              <a:ahLst/>
              <a:cxnLst/>
              <a:rect l="l" t="t" r="r" b="b"/>
              <a:pathLst>
                <a:path w="172720" h="396240">
                  <a:moveTo>
                    <a:pt x="95402" y="0"/>
                  </a:moveTo>
                  <a:lnTo>
                    <a:pt x="0" y="0"/>
                  </a:lnTo>
                  <a:lnTo>
                    <a:pt x="29889" y="4607"/>
                  </a:lnTo>
                  <a:lnTo>
                    <a:pt x="54300" y="17175"/>
                  </a:lnTo>
                  <a:lnTo>
                    <a:pt x="70760" y="35816"/>
                  </a:lnTo>
                  <a:lnTo>
                    <a:pt x="76796" y="58648"/>
                  </a:lnTo>
                  <a:lnTo>
                    <a:pt x="76796" y="337350"/>
                  </a:lnTo>
                  <a:lnTo>
                    <a:pt x="70760" y="360181"/>
                  </a:lnTo>
                  <a:lnTo>
                    <a:pt x="54300" y="378823"/>
                  </a:lnTo>
                  <a:lnTo>
                    <a:pt x="29889" y="391390"/>
                  </a:lnTo>
                  <a:lnTo>
                    <a:pt x="0" y="395998"/>
                  </a:lnTo>
                  <a:lnTo>
                    <a:pt x="95402" y="395998"/>
                  </a:lnTo>
                  <a:lnTo>
                    <a:pt x="125291" y="391390"/>
                  </a:lnTo>
                  <a:lnTo>
                    <a:pt x="149702" y="378823"/>
                  </a:lnTo>
                  <a:lnTo>
                    <a:pt x="166163" y="360181"/>
                  </a:lnTo>
                  <a:lnTo>
                    <a:pt x="172199" y="337350"/>
                  </a:lnTo>
                  <a:lnTo>
                    <a:pt x="172199" y="58648"/>
                  </a:lnTo>
                  <a:lnTo>
                    <a:pt x="166163" y="35816"/>
                  </a:lnTo>
                  <a:lnTo>
                    <a:pt x="149702" y="17175"/>
                  </a:lnTo>
                  <a:lnTo>
                    <a:pt x="125291" y="4607"/>
                  </a:lnTo>
                  <a:lnTo>
                    <a:pt x="95402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6"/>
            <p:cNvSpPr/>
            <p:nvPr/>
          </p:nvSpPr>
          <p:spPr>
            <a:xfrm>
              <a:off x="6995400" y="288010"/>
              <a:ext cx="172720" cy="396240"/>
            </a:xfrm>
            <a:custGeom>
              <a:avLst/>
              <a:gdLst/>
              <a:ahLst/>
              <a:cxnLst/>
              <a:rect l="l" t="t" r="r" b="b"/>
              <a:pathLst>
                <a:path w="172720" h="396240">
                  <a:moveTo>
                    <a:pt x="95402" y="0"/>
                  </a:moveTo>
                  <a:lnTo>
                    <a:pt x="0" y="0"/>
                  </a:lnTo>
                  <a:lnTo>
                    <a:pt x="29889" y="4607"/>
                  </a:lnTo>
                  <a:lnTo>
                    <a:pt x="54300" y="17175"/>
                  </a:lnTo>
                  <a:lnTo>
                    <a:pt x="70760" y="35816"/>
                  </a:lnTo>
                  <a:lnTo>
                    <a:pt x="76796" y="58648"/>
                  </a:lnTo>
                  <a:lnTo>
                    <a:pt x="76796" y="337350"/>
                  </a:lnTo>
                  <a:lnTo>
                    <a:pt x="70760" y="360181"/>
                  </a:lnTo>
                  <a:lnTo>
                    <a:pt x="54300" y="378823"/>
                  </a:lnTo>
                  <a:lnTo>
                    <a:pt x="29889" y="391390"/>
                  </a:lnTo>
                  <a:lnTo>
                    <a:pt x="0" y="395998"/>
                  </a:lnTo>
                  <a:lnTo>
                    <a:pt x="95402" y="395998"/>
                  </a:lnTo>
                  <a:lnTo>
                    <a:pt x="125291" y="391390"/>
                  </a:lnTo>
                  <a:lnTo>
                    <a:pt x="149702" y="378823"/>
                  </a:lnTo>
                  <a:lnTo>
                    <a:pt x="166163" y="360181"/>
                  </a:lnTo>
                  <a:lnTo>
                    <a:pt x="172199" y="337350"/>
                  </a:lnTo>
                  <a:lnTo>
                    <a:pt x="172199" y="58648"/>
                  </a:lnTo>
                  <a:lnTo>
                    <a:pt x="166163" y="35816"/>
                  </a:lnTo>
                  <a:lnTo>
                    <a:pt x="149702" y="17175"/>
                  </a:lnTo>
                  <a:lnTo>
                    <a:pt x="125291" y="4607"/>
                  </a:lnTo>
                  <a:lnTo>
                    <a:pt x="95402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7"/>
            <p:cNvSpPr/>
            <p:nvPr/>
          </p:nvSpPr>
          <p:spPr>
            <a:xfrm>
              <a:off x="0" y="288010"/>
              <a:ext cx="406400" cy="396240"/>
            </a:xfrm>
            <a:custGeom>
              <a:avLst/>
              <a:gdLst/>
              <a:ahLst/>
              <a:cxnLst/>
              <a:rect l="l" t="t" r="r" b="b"/>
              <a:pathLst>
                <a:path w="406400" h="396240">
                  <a:moveTo>
                    <a:pt x="406095" y="0"/>
                  </a:moveTo>
                  <a:lnTo>
                    <a:pt x="280758" y="0"/>
                  </a:lnTo>
                  <a:lnTo>
                    <a:pt x="0" y="198031"/>
                  </a:lnTo>
                  <a:lnTo>
                    <a:pt x="280758" y="395998"/>
                  </a:lnTo>
                  <a:lnTo>
                    <a:pt x="406133" y="395998"/>
                  </a:lnTo>
                  <a:lnTo>
                    <a:pt x="125387" y="197992"/>
                  </a:lnTo>
                  <a:lnTo>
                    <a:pt x="406095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8"/>
            <p:cNvSpPr/>
            <p:nvPr/>
          </p:nvSpPr>
          <p:spPr>
            <a:xfrm>
              <a:off x="251999" y="288010"/>
              <a:ext cx="406400" cy="396240"/>
            </a:xfrm>
            <a:custGeom>
              <a:avLst/>
              <a:gdLst/>
              <a:ahLst/>
              <a:cxnLst/>
              <a:rect l="l" t="t" r="r" b="b"/>
              <a:pathLst>
                <a:path w="406400" h="396240">
                  <a:moveTo>
                    <a:pt x="406095" y="0"/>
                  </a:moveTo>
                  <a:lnTo>
                    <a:pt x="280758" y="0"/>
                  </a:lnTo>
                  <a:lnTo>
                    <a:pt x="0" y="198031"/>
                  </a:lnTo>
                  <a:lnTo>
                    <a:pt x="280758" y="395998"/>
                  </a:lnTo>
                  <a:lnTo>
                    <a:pt x="406133" y="395998"/>
                  </a:lnTo>
                  <a:lnTo>
                    <a:pt x="125387" y="197992"/>
                  </a:lnTo>
                  <a:lnTo>
                    <a:pt x="406095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9"/>
            <p:cNvSpPr/>
            <p:nvPr/>
          </p:nvSpPr>
          <p:spPr>
            <a:xfrm>
              <a:off x="504000" y="288010"/>
              <a:ext cx="406400" cy="396240"/>
            </a:xfrm>
            <a:custGeom>
              <a:avLst/>
              <a:gdLst/>
              <a:ahLst/>
              <a:cxnLst/>
              <a:rect l="l" t="t" r="r" b="b"/>
              <a:pathLst>
                <a:path w="406400" h="396240">
                  <a:moveTo>
                    <a:pt x="406095" y="0"/>
                  </a:moveTo>
                  <a:lnTo>
                    <a:pt x="280758" y="0"/>
                  </a:lnTo>
                  <a:lnTo>
                    <a:pt x="0" y="198031"/>
                  </a:lnTo>
                  <a:lnTo>
                    <a:pt x="280758" y="395998"/>
                  </a:lnTo>
                  <a:lnTo>
                    <a:pt x="406133" y="395998"/>
                  </a:lnTo>
                  <a:lnTo>
                    <a:pt x="125387" y="197992"/>
                  </a:lnTo>
                  <a:lnTo>
                    <a:pt x="406095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10"/>
            <p:cNvSpPr/>
            <p:nvPr/>
          </p:nvSpPr>
          <p:spPr>
            <a:xfrm>
              <a:off x="756000" y="288010"/>
              <a:ext cx="406400" cy="396240"/>
            </a:xfrm>
            <a:custGeom>
              <a:avLst/>
              <a:gdLst/>
              <a:ahLst/>
              <a:cxnLst/>
              <a:rect l="l" t="t" r="r" b="b"/>
              <a:pathLst>
                <a:path w="406400" h="396240">
                  <a:moveTo>
                    <a:pt x="406095" y="0"/>
                  </a:moveTo>
                  <a:lnTo>
                    <a:pt x="280758" y="0"/>
                  </a:lnTo>
                  <a:lnTo>
                    <a:pt x="0" y="198031"/>
                  </a:lnTo>
                  <a:lnTo>
                    <a:pt x="280758" y="395998"/>
                  </a:lnTo>
                  <a:lnTo>
                    <a:pt x="406133" y="395998"/>
                  </a:lnTo>
                  <a:lnTo>
                    <a:pt x="125387" y="197992"/>
                  </a:lnTo>
                  <a:lnTo>
                    <a:pt x="406095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47" name="Группа 44"/>
            <p:cNvGrpSpPr/>
            <p:nvPr/>
          </p:nvGrpSpPr>
          <p:grpSpPr>
            <a:xfrm>
              <a:off x="990600" y="288010"/>
              <a:ext cx="6101715" cy="396240"/>
              <a:chOff x="990600" y="288010"/>
              <a:chExt cx="6101715" cy="396240"/>
            </a:xfrm>
          </p:grpSpPr>
          <p:sp>
            <p:nvSpPr>
              <p:cNvPr id="49" name="object 12"/>
              <p:cNvSpPr/>
              <p:nvPr/>
            </p:nvSpPr>
            <p:spPr>
              <a:xfrm>
                <a:off x="990600" y="288010"/>
                <a:ext cx="6101715" cy="396240"/>
              </a:xfrm>
              <a:custGeom>
                <a:avLst/>
                <a:gdLst/>
                <a:ahLst/>
                <a:cxnLst/>
                <a:rect l="l" t="t" r="r" b="b"/>
                <a:pathLst>
                  <a:path w="6101715" h="396240">
                    <a:moveTo>
                      <a:pt x="6028944" y="0"/>
                    </a:moveTo>
                    <a:lnTo>
                      <a:pt x="280758" y="0"/>
                    </a:lnTo>
                    <a:lnTo>
                      <a:pt x="0" y="198031"/>
                    </a:lnTo>
                    <a:lnTo>
                      <a:pt x="280758" y="395998"/>
                    </a:lnTo>
                    <a:lnTo>
                      <a:pt x="6028944" y="395998"/>
                    </a:lnTo>
                    <a:lnTo>
                      <a:pt x="6057141" y="391390"/>
                    </a:lnTo>
                    <a:lnTo>
                      <a:pt x="6080172" y="378823"/>
                    </a:lnTo>
                    <a:lnTo>
                      <a:pt x="6095702" y="360181"/>
                    </a:lnTo>
                    <a:lnTo>
                      <a:pt x="6101397" y="337350"/>
                    </a:lnTo>
                    <a:lnTo>
                      <a:pt x="6101397" y="58648"/>
                    </a:lnTo>
                    <a:lnTo>
                      <a:pt x="6095702" y="35816"/>
                    </a:lnTo>
                    <a:lnTo>
                      <a:pt x="6080172" y="17175"/>
                    </a:lnTo>
                    <a:lnTo>
                      <a:pt x="6057141" y="4607"/>
                    </a:lnTo>
                    <a:lnTo>
                      <a:pt x="6028944" y="0"/>
                    </a:lnTo>
                    <a:close/>
                  </a:path>
                </a:pathLst>
              </a:custGeom>
              <a:solidFill>
                <a:srgbClr val="00B8BE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50" name="object 13"/>
              <p:cNvSpPr/>
              <p:nvPr/>
            </p:nvSpPr>
            <p:spPr>
              <a:xfrm>
                <a:off x="6734556" y="342011"/>
                <a:ext cx="288290" cy="288290"/>
              </a:xfrm>
              <a:custGeom>
                <a:avLst/>
                <a:gdLst/>
                <a:ahLst/>
                <a:cxnLst/>
                <a:rect l="l" t="t" r="r" b="b"/>
                <a:pathLst>
                  <a:path w="288290" h="288290">
                    <a:moveTo>
                      <a:pt x="235673" y="0"/>
                    </a:moveTo>
                    <a:lnTo>
                      <a:pt x="52324" y="0"/>
                    </a:lnTo>
                    <a:lnTo>
                      <a:pt x="31953" y="4105"/>
                    </a:lnTo>
                    <a:lnTo>
                      <a:pt x="15322" y="15308"/>
                    </a:lnTo>
                    <a:lnTo>
                      <a:pt x="4110" y="31937"/>
                    </a:lnTo>
                    <a:lnTo>
                      <a:pt x="0" y="52324"/>
                    </a:lnTo>
                    <a:lnTo>
                      <a:pt x="0" y="235661"/>
                    </a:lnTo>
                    <a:lnTo>
                      <a:pt x="4110" y="256031"/>
                    </a:lnTo>
                    <a:lnTo>
                      <a:pt x="15322" y="272662"/>
                    </a:lnTo>
                    <a:lnTo>
                      <a:pt x="31953" y="283874"/>
                    </a:lnTo>
                    <a:lnTo>
                      <a:pt x="52324" y="287985"/>
                    </a:lnTo>
                    <a:lnTo>
                      <a:pt x="235673" y="287985"/>
                    </a:lnTo>
                    <a:lnTo>
                      <a:pt x="256038" y="283874"/>
                    </a:lnTo>
                    <a:lnTo>
                      <a:pt x="272670" y="272662"/>
                    </a:lnTo>
                    <a:lnTo>
                      <a:pt x="283885" y="256031"/>
                    </a:lnTo>
                    <a:lnTo>
                      <a:pt x="287997" y="235661"/>
                    </a:lnTo>
                    <a:lnTo>
                      <a:pt x="287997" y="52324"/>
                    </a:lnTo>
                    <a:lnTo>
                      <a:pt x="283885" y="31937"/>
                    </a:lnTo>
                    <a:lnTo>
                      <a:pt x="272670" y="15308"/>
                    </a:lnTo>
                    <a:lnTo>
                      <a:pt x="256038" y="4105"/>
                    </a:lnTo>
                    <a:lnTo>
                      <a:pt x="235673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51" name="object 14"/>
              <p:cNvSpPr txBox="1"/>
              <p:nvPr/>
            </p:nvSpPr>
            <p:spPr>
              <a:xfrm>
                <a:off x="6822147" y="381749"/>
                <a:ext cx="113030" cy="184666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spAutoFit/>
              </a:bodyPr>
              <a:lstStyle/>
              <a:p>
                <a:pPr marL="12700">
                  <a:lnSpc>
                    <a:spcPct val="100000"/>
                  </a:lnSpc>
                </a:pPr>
                <a:r>
                  <a:rPr lang="ru-RU" sz="1200" b="1" spc="25" dirty="0" smtClean="0">
                    <a:solidFill>
                      <a:srgbClr val="009DA2"/>
                    </a:solidFill>
                    <a:latin typeface="Gill Sans MT"/>
                    <a:cs typeface="Gill Sans MT"/>
                  </a:rPr>
                  <a:t>4</a:t>
                </a:r>
                <a:endParaRPr sz="1200" dirty="0">
                  <a:latin typeface="Gill Sans MT"/>
                  <a:cs typeface="Gill Sans MT"/>
                </a:endParaRPr>
              </a:p>
            </p:txBody>
          </p:sp>
        </p:grpSp>
        <p:sp>
          <p:nvSpPr>
            <p:cNvPr id="48" name="object 21"/>
            <p:cNvSpPr txBox="1"/>
            <p:nvPr/>
          </p:nvSpPr>
          <p:spPr>
            <a:xfrm>
              <a:off x="1276350" y="364210"/>
              <a:ext cx="5410200" cy="166712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12700" marR="5080">
                <a:lnSpc>
                  <a:spcPts val="1300"/>
                </a:lnSpc>
              </a:pPr>
              <a:r>
                <a:rPr lang="ru-RU" sz="1000" b="1" spc="-5" dirty="0" smtClean="0">
                  <a:solidFill>
                    <a:srgbClr val="FFFFFF"/>
                  </a:solidFill>
                  <a:latin typeface="Trebuchet MS"/>
                  <a:cs typeface="Trebuchet MS"/>
                </a:rPr>
                <a:t>ОСНОВНЫЕ </a:t>
              </a:r>
              <a:r>
                <a:rPr lang="ru-RU" sz="1000" b="1" spc="-20" dirty="0" smtClean="0">
                  <a:solidFill>
                    <a:srgbClr val="FFFFFF"/>
                  </a:solidFill>
                  <a:latin typeface="Trebuchet MS"/>
                  <a:cs typeface="Trebuchet MS"/>
                </a:rPr>
                <a:t>ПАРАМЕТРЫ БЮДЖЕТА</a:t>
              </a:r>
              <a:endParaRPr lang="ru-RU" sz="1000" dirty="0" smtClean="0">
                <a:latin typeface="Trebuchet MS"/>
                <a:cs typeface="Trebuchet MS"/>
              </a:endParaRPr>
            </a:p>
          </p:txBody>
        </p:sp>
      </p:grpSp>
      <p:pic>
        <p:nvPicPr>
          <p:cNvPr id="4098" name="Picture 2" descr="B:\Users\SOB\Desktop\Бюджет для граждан\Фото для бюджета\nizhnij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67350" y="1111250"/>
            <a:ext cx="2078906" cy="1371600"/>
          </a:xfrm>
          <a:prstGeom prst="rect">
            <a:avLst/>
          </a:prstGeom>
          <a:noFill/>
        </p:spPr>
      </p:pic>
      <p:pic>
        <p:nvPicPr>
          <p:cNvPr id="4099" name="Picture 3" descr="B:\Users\SOB\Desktop\Бюджет для граждан\Фото для бюджета\franchise-mypio-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81150" y="7435850"/>
            <a:ext cx="5105400" cy="27114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416000" y="12"/>
            <a:ext cx="323989" cy="1090799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17442" y="342011"/>
            <a:ext cx="288290" cy="288290"/>
          </a:xfrm>
          <a:custGeom>
            <a:avLst/>
            <a:gdLst/>
            <a:ahLst/>
            <a:cxnLst/>
            <a:rect l="l" t="t" r="r" b="b"/>
            <a:pathLst>
              <a:path w="288290" h="288290">
                <a:moveTo>
                  <a:pt x="235673" y="0"/>
                </a:moveTo>
                <a:lnTo>
                  <a:pt x="52324" y="0"/>
                </a:lnTo>
                <a:lnTo>
                  <a:pt x="31959" y="4105"/>
                </a:lnTo>
                <a:lnTo>
                  <a:pt x="15327" y="15308"/>
                </a:lnTo>
                <a:lnTo>
                  <a:pt x="4112" y="31937"/>
                </a:lnTo>
                <a:lnTo>
                  <a:pt x="0" y="52324"/>
                </a:lnTo>
                <a:lnTo>
                  <a:pt x="0" y="235661"/>
                </a:lnTo>
                <a:lnTo>
                  <a:pt x="4112" y="256031"/>
                </a:lnTo>
                <a:lnTo>
                  <a:pt x="15327" y="272662"/>
                </a:lnTo>
                <a:lnTo>
                  <a:pt x="31959" y="283874"/>
                </a:lnTo>
                <a:lnTo>
                  <a:pt x="52324" y="287985"/>
                </a:lnTo>
                <a:lnTo>
                  <a:pt x="235673" y="287985"/>
                </a:lnTo>
                <a:lnTo>
                  <a:pt x="256043" y="283874"/>
                </a:lnTo>
                <a:lnTo>
                  <a:pt x="272675" y="272662"/>
                </a:lnTo>
                <a:lnTo>
                  <a:pt x="283887" y="256031"/>
                </a:lnTo>
                <a:lnTo>
                  <a:pt x="287997" y="235661"/>
                </a:lnTo>
                <a:lnTo>
                  <a:pt x="287997" y="52324"/>
                </a:lnTo>
                <a:lnTo>
                  <a:pt x="283887" y="31937"/>
                </a:lnTo>
                <a:lnTo>
                  <a:pt x="272675" y="15308"/>
                </a:lnTo>
                <a:lnTo>
                  <a:pt x="256043" y="4105"/>
                </a:lnTo>
                <a:lnTo>
                  <a:pt x="23567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0" y="10420704"/>
            <a:ext cx="7740015" cy="0"/>
          </a:xfrm>
          <a:custGeom>
            <a:avLst/>
            <a:gdLst/>
            <a:ahLst/>
            <a:cxnLst/>
            <a:rect l="l" t="t" r="r" b="b"/>
            <a:pathLst>
              <a:path w="7740015">
                <a:moveTo>
                  <a:pt x="0" y="0"/>
                </a:moveTo>
                <a:lnTo>
                  <a:pt x="7739997" y="0"/>
                </a:lnTo>
              </a:path>
            </a:pathLst>
          </a:custGeom>
          <a:ln w="6350">
            <a:solidFill>
              <a:srgbClr val="8A8C8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0" y="10506590"/>
            <a:ext cx="7740015" cy="0"/>
          </a:xfrm>
          <a:custGeom>
            <a:avLst/>
            <a:gdLst/>
            <a:ahLst/>
            <a:cxnLst/>
            <a:rect l="l" t="t" r="r" b="b"/>
            <a:pathLst>
              <a:path w="7740015">
                <a:moveTo>
                  <a:pt x="0" y="0"/>
                </a:moveTo>
                <a:lnTo>
                  <a:pt x="7739997" y="0"/>
                </a:lnTo>
              </a:path>
            </a:pathLst>
          </a:custGeom>
          <a:ln w="6350">
            <a:solidFill>
              <a:srgbClr val="8A8C8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0" y="10597242"/>
            <a:ext cx="7740015" cy="0"/>
          </a:xfrm>
          <a:custGeom>
            <a:avLst/>
            <a:gdLst/>
            <a:ahLst/>
            <a:cxnLst/>
            <a:rect l="l" t="t" r="r" b="b"/>
            <a:pathLst>
              <a:path w="7740015">
                <a:moveTo>
                  <a:pt x="0" y="0"/>
                </a:moveTo>
                <a:lnTo>
                  <a:pt x="7739997" y="0"/>
                </a:lnTo>
              </a:path>
            </a:pathLst>
          </a:custGeom>
          <a:ln w="6350">
            <a:solidFill>
              <a:srgbClr val="8A8C8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0" y="10602008"/>
            <a:ext cx="5016500" cy="0"/>
          </a:xfrm>
          <a:custGeom>
            <a:avLst/>
            <a:gdLst/>
            <a:ahLst/>
            <a:cxnLst/>
            <a:rect l="l" t="t" r="r" b="b"/>
            <a:pathLst>
              <a:path w="5016500">
                <a:moveTo>
                  <a:pt x="0" y="0"/>
                </a:moveTo>
                <a:lnTo>
                  <a:pt x="5016138" y="0"/>
                </a:lnTo>
              </a:path>
            </a:pathLst>
          </a:custGeom>
          <a:ln w="36004">
            <a:solidFill>
              <a:srgbClr val="00A3A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0" y="10511356"/>
            <a:ext cx="4229735" cy="0"/>
          </a:xfrm>
          <a:custGeom>
            <a:avLst/>
            <a:gdLst/>
            <a:ahLst/>
            <a:cxnLst/>
            <a:rect l="l" t="t" r="r" b="b"/>
            <a:pathLst>
              <a:path w="4229735">
                <a:moveTo>
                  <a:pt x="0" y="0"/>
                </a:moveTo>
                <a:lnTo>
                  <a:pt x="4229411" y="0"/>
                </a:lnTo>
              </a:path>
            </a:pathLst>
          </a:custGeom>
          <a:ln w="36004">
            <a:solidFill>
              <a:srgbClr val="00B8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0" y="10420707"/>
            <a:ext cx="3446779" cy="0"/>
          </a:xfrm>
          <a:custGeom>
            <a:avLst/>
            <a:gdLst/>
            <a:ahLst/>
            <a:cxnLst/>
            <a:rect l="l" t="t" r="r" b="b"/>
            <a:pathLst>
              <a:path w="3446779">
                <a:moveTo>
                  <a:pt x="0" y="0"/>
                </a:moveTo>
                <a:lnTo>
                  <a:pt x="3446329" y="0"/>
                </a:lnTo>
              </a:path>
            </a:pathLst>
          </a:custGeom>
          <a:ln w="36004">
            <a:solidFill>
              <a:srgbClr val="A2DAD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 txBox="1"/>
          <p:nvPr/>
        </p:nvSpPr>
        <p:spPr>
          <a:xfrm>
            <a:off x="514350" y="5454650"/>
            <a:ext cx="6649720" cy="5539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ctr">
              <a:lnSpc>
                <a:spcPct val="100000"/>
              </a:lnSpc>
            </a:pPr>
            <a:r>
              <a:rPr b="1" spc="15" dirty="0">
                <a:latin typeface="Trebuchet MS"/>
                <a:cs typeface="Trebuchet MS"/>
              </a:rPr>
              <a:t>Безвозмездные </a:t>
            </a:r>
            <a:r>
              <a:rPr b="1" spc="-20" dirty="0">
                <a:latin typeface="Trebuchet MS"/>
                <a:cs typeface="Trebuchet MS"/>
              </a:rPr>
              <a:t>поступления </a:t>
            </a:r>
            <a:r>
              <a:rPr b="1" spc="15" dirty="0" err="1">
                <a:latin typeface="Trebuchet MS"/>
                <a:cs typeface="Trebuchet MS"/>
              </a:rPr>
              <a:t>из</a:t>
            </a:r>
            <a:r>
              <a:rPr b="1" spc="15" dirty="0">
                <a:latin typeface="Trebuchet MS"/>
                <a:cs typeface="Trebuchet MS"/>
              </a:rPr>
              <a:t> </a:t>
            </a:r>
            <a:r>
              <a:rPr lang="ru-RU" b="1" spc="-15" dirty="0" smtClean="0">
                <a:latin typeface="Trebuchet MS"/>
                <a:cs typeface="Trebuchet MS"/>
              </a:rPr>
              <a:t>областного </a:t>
            </a:r>
            <a:r>
              <a:rPr b="1" spc="5" smtClean="0">
                <a:latin typeface="Trebuchet MS"/>
                <a:cs typeface="Trebuchet MS"/>
              </a:rPr>
              <a:t>бюджета</a:t>
            </a:r>
            <a:r>
              <a:rPr lang="ru-RU" b="1" spc="5" dirty="0" smtClean="0">
                <a:latin typeface="Trebuchet MS"/>
                <a:cs typeface="Trebuchet MS"/>
              </a:rPr>
              <a:t>                                                           </a:t>
            </a:r>
          </a:p>
          <a:p>
            <a:pPr marL="12700" algn="r">
              <a:lnSpc>
                <a:spcPct val="100000"/>
              </a:lnSpc>
            </a:pPr>
            <a:r>
              <a:rPr lang="ru-RU" sz="1200" b="1" spc="5" dirty="0" smtClean="0">
                <a:latin typeface="Trebuchet MS"/>
                <a:cs typeface="Trebuchet MS"/>
              </a:rPr>
              <a:t>                                                                                 </a:t>
            </a:r>
            <a:r>
              <a:rPr lang="ru-RU" sz="1200" b="1" spc="-25" dirty="0" err="1" smtClean="0">
                <a:latin typeface="Trebuchet MS"/>
                <a:cs typeface="Trebuchet MS"/>
              </a:rPr>
              <a:t>тыс</a:t>
            </a:r>
            <a:r>
              <a:rPr sz="1200" b="1" spc="-25" dirty="0" smtClean="0">
                <a:latin typeface="Trebuchet MS"/>
                <a:cs typeface="Trebuchet MS"/>
              </a:rPr>
              <a:t>.</a:t>
            </a:r>
            <a:r>
              <a:rPr sz="1200" b="1" spc="-145" dirty="0" smtClean="0">
                <a:latin typeface="Trebuchet MS"/>
                <a:cs typeface="Trebuchet MS"/>
              </a:rPr>
              <a:t> </a:t>
            </a:r>
            <a:r>
              <a:rPr sz="1200" b="1" spc="-35" dirty="0">
                <a:latin typeface="Trebuchet MS"/>
                <a:cs typeface="Trebuchet MS"/>
              </a:rPr>
              <a:t>руб</a:t>
            </a:r>
            <a:r>
              <a:rPr b="1" spc="-35" dirty="0">
                <a:latin typeface="Trebuchet MS"/>
                <a:cs typeface="Trebuchet MS"/>
              </a:rPr>
              <a:t>.</a:t>
            </a:r>
            <a:endParaRPr dirty="0">
              <a:latin typeface="Trebuchet MS"/>
              <a:cs typeface="Trebuchet MS"/>
            </a:endParaRPr>
          </a:p>
        </p:txBody>
      </p:sp>
      <p:graphicFrame>
        <p:nvGraphicFramePr>
          <p:cNvPr id="40" name="object 22"/>
          <p:cNvGraphicFramePr>
            <a:graphicFrameLocks noGrp="1"/>
          </p:cNvGraphicFramePr>
          <p:nvPr/>
        </p:nvGraphicFramePr>
        <p:xfrm>
          <a:off x="514350" y="6064251"/>
          <a:ext cx="6858000" cy="421226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66758"/>
                <a:gridCol w="1577838"/>
                <a:gridCol w="1049820"/>
                <a:gridCol w="931792"/>
                <a:gridCol w="931792"/>
              </a:tblGrid>
              <a:tr h="79507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0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  <a:p>
                      <a:pPr marL="866140">
                        <a:lnSpc>
                          <a:spcPct val="100000"/>
                        </a:lnSpc>
                      </a:pPr>
                      <a:r>
                        <a:rPr sz="1400" b="1" spc="-15" dirty="0">
                          <a:solidFill>
                            <a:srgbClr val="FFFFFF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Наименование</a:t>
                      </a:r>
                      <a:r>
                        <a:rPr sz="1400" b="1" spc="-90" dirty="0">
                          <a:solidFill>
                            <a:srgbClr val="FFFFFF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 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показателя</a:t>
                      </a:r>
                      <a:endParaRPr sz="140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R w="6350">
                      <a:solidFill>
                        <a:srgbClr val="FFFFFF"/>
                      </a:solidFill>
                      <a:prstDash val="solid"/>
                    </a:lnR>
                    <a:solidFill>
                      <a:srgbClr val="00B8BE"/>
                    </a:solidFill>
                  </a:tcPr>
                </a:tc>
                <a:tc>
                  <a:txBody>
                    <a:bodyPr/>
                    <a:lstStyle/>
                    <a:p>
                      <a:pPr marL="153035" marR="68580" indent="-76835" algn="ctr">
                        <a:lnSpc>
                          <a:spcPts val="800"/>
                        </a:lnSpc>
                        <a:spcBef>
                          <a:spcPts val="240"/>
                        </a:spcBef>
                      </a:pPr>
                      <a:endParaRPr lang="ru-RU" sz="1400" b="1" dirty="0" smtClean="0">
                        <a:solidFill>
                          <a:srgbClr val="FFFFFF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  <a:p>
                      <a:pPr marL="153035" marR="68580" indent="-76835" algn="ctr">
                        <a:lnSpc>
                          <a:spcPts val="800"/>
                        </a:lnSpc>
                        <a:spcBef>
                          <a:spcPts val="240"/>
                        </a:spcBef>
                      </a:pPr>
                      <a:r>
                        <a:rPr sz="1400" b="1" smtClean="0">
                          <a:solidFill>
                            <a:srgbClr val="FFFFFF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Утве</a:t>
                      </a:r>
                      <a:r>
                        <a:rPr sz="1400" b="1" spc="-5" smtClean="0">
                          <a:solidFill>
                            <a:srgbClr val="FFFFFF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р</a:t>
                      </a:r>
                      <a:r>
                        <a:rPr sz="1400" b="1" smtClean="0">
                          <a:solidFill>
                            <a:srgbClr val="FFFFFF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жденные</a:t>
                      </a:r>
                      <a:endParaRPr lang="ru-RU" sz="1400" b="1" dirty="0" smtClean="0">
                        <a:solidFill>
                          <a:srgbClr val="FFFFFF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  <a:p>
                      <a:pPr marL="153035" marR="68580" indent="-76835" algn="ctr">
                        <a:lnSpc>
                          <a:spcPts val="800"/>
                        </a:lnSpc>
                        <a:spcBef>
                          <a:spcPts val="240"/>
                        </a:spcBef>
                      </a:pPr>
                      <a:endParaRPr lang="ru-RU" sz="1400" b="1" dirty="0" smtClean="0">
                        <a:solidFill>
                          <a:srgbClr val="FFFFFF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  <a:p>
                      <a:pPr marL="153035" marR="68580" indent="-76835" algn="ctr">
                        <a:lnSpc>
                          <a:spcPts val="800"/>
                        </a:lnSpc>
                        <a:spcBef>
                          <a:spcPts val="240"/>
                        </a:spcBef>
                      </a:pPr>
                      <a:r>
                        <a:rPr sz="1400" b="1" smtClean="0">
                          <a:solidFill>
                            <a:srgbClr val="FFFFFF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  </a:t>
                      </a:r>
                      <a:r>
                        <a:rPr sz="1400" b="1">
                          <a:solidFill>
                            <a:srgbClr val="FFFFFF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бюджетные  </a:t>
                      </a:r>
                      <a:endParaRPr lang="ru-RU" sz="1400" b="1" dirty="0" smtClean="0">
                        <a:solidFill>
                          <a:srgbClr val="FFFFFF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  <a:p>
                      <a:pPr marL="153035" marR="68580" indent="-76835" algn="ctr">
                        <a:lnSpc>
                          <a:spcPts val="800"/>
                        </a:lnSpc>
                        <a:spcBef>
                          <a:spcPts val="240"/>
                        </a:spcBef>
                      </a:pPr>
                      <a:endParaRPr lang="ru-RU" sz="1400" b="1" spc="-10" dirty="0" smtClean="0">
                        <a:solidFill>
                          <a:srgbClr val="FFFFFF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  <a:p>
                      <a:pPr marL="153035" marR="68580" indent="-76835" algn="ctr">
                        <a:lnSpc>
                          <a:spcPts val="800"/>
                        </a:lnSpc>
                        <a:spcBef>
                          <a:spcPts val="240"/>
                        </a:spcBef>
                      </a:pPr>
                      <a:r>
                        <a:rPr lang="ru-RU" sz="1400" b="1" spc="-10" dirty="0" smtClean="0">
                          <a:solidFill>
                            <a:srgbClr val="FFFFFF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   </a:t>
                      </a:r>
                      <a:r>
                        <a:rPr sz="1400" b="1" spc="-10" smtClean="0">
                          <a:solidFill>
                            <a:srgbClr val="FFFFFF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назначения</a:t>
                      </a:r>
                      <a:endParaRPr sz="140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solidFill>
                      <a:srgbClr val="00B8B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0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400" b="1" spc="-20" dirty="0">
                          <a:solidFill>
                            <a:srgbClr val="FFFFFF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Исполнено</a:t>
                      </a:r>
                      <a:endParaRPr sz="140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solidFill>
                      <a:srgbClr val="00B8B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400" b="1" spc="40" smtClean="0">
                          <a:solidFill>
                            <a:srgbClr val="FFFFFF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%</a:t>
                      </a:r>
                      <a:endParaRPr lang="ru-RU" sz="1400" b="1" spc="40" dirty="0" smtClean="0">
                        <a:solidFill>
                          <a:srgbClr val="FFFFFF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400" b="1" spc="-100" smtClean="0">
                          <a:solidFill>
                            <a:srgbClr val="FFFFFF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 </a:t>
                      </a:r>
                      <a:r>
                        <a:rPr sz="1400" b="1" spc="-25" smtClean="0">
                          <a:solidFill>
                            <a:srgbClr val="FFFFFF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исполне</a:t>
                      </a:r>
                      <a:r>
                        <a:rPr lang="ru-RU" sz="1400" b="1" spc="-25" dirty="0" smtClean="0">
                          <a:solidFill>
                            <a:srgbClr val="FFFFFF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-</a:t>
                      </a:r>
                      <a:r>
                        <a:rPr sz="1400" b="1" spc="-25" smtClean="0">
                          <a:solidFill>
                            <a:srgbClr val="FFFFFF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ния</a:t>
                      </a:r>
                      <a:endParaRPr sz="140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solidFill>
                      <a:srgbClr val="00B8B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80"/>
                        </a:lnSpc>
                        <a:spcBef>
                          <a:spcPts val="480"/>
                        </a:spcBef>
                      </a:pPr>
                      <a:endParaRPr lang="ru-RU" sz="1400" b="1" spc="-5" dirty="0" smtClean="0">
                        <a:solidFill>
                          <a:srgbClr val="FFFFFF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  <a:p>
                      <a:pPr algn="ctr">
                        <a:lnSpc>
                          <a:spcPts val="880"/>
                        </a:lnSpc>
                        <a:spcBef>
                          <a:spcPts val="480"/>
                        </a:spcBef>
                      </a:pPr>
                      <a:r>
                        <a:rPr sz="1400" b="1" spc="-5" smtClean="0">
                          <a:solidFill>
                            <a:srgbClr val="FFFFFF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Динамика</a:t>
                      </a:r>
                      <a:endParaRPr lang="ru-RU" sz="1400" b="1" spc="-5" dirty="0" smtClean="0">
                        <a:solidFill>
                          <a:srgbClr val="FFFFFF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  <a:p>
                      <a:pPr algn="ctr">
                        <a:lnSpc>
                          <a:spcPts val="880"/>
                        </a:lnSpc>
                        <a:spcBef>
                          <a:spcPts val="480"/>
                        </a:spcBef>
                      </a:pPr>
                      <a:endParaRPr sz="140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  <a:p>
                      <a:pPr algn="ctr">
                        <a:lnSpc>
                          <a:spcPts val="880"/>
                        </a:lnSpc>
                      </a:pPr>
                      <a:r>
                        <a:rPr sz="1400" b="1" spc="15">
                          <a:solidFill>
                            <a:srgbClr val="FFFFFF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к</a:t>
                      </a:r>
                      <a:r>
                        <a:rPr sz="1400" b="1" spc="-175">
                          <a:solidFill>
                            <a:srgbClr val="FFFFFF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 </a:t>
                      </a:r>
                      <a:r>
                        <a:rPr sz="1400" b="1" spc="-10" smtClean="0">
                          <a:solidFill>
                            <a:srgbClr val="FFFFFF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20</a:t>
                      </a:r>
                      <a:r>
                        <a:rPr lang="ru-RU" sz="1400" b="1" spc="-10" dirty="0" smtClean="0">
                          <a:solidFill>
                            <a:srgbClr val="FFFFFF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24 </a:t>
                      </a:r>
                    </a:p>
                    <a:p>
                      <a:pPr algn="ctr">
                        <a:lnSpc>
                          <a:spcPts val="880"/>
                        </a:lnSpc>
                      </a:pPr>
                      <a:endParaRPr lang="ru-RU" sz="1400" b="1" spc="-10" dirty="0" smtClean="0">
                        <a:solidFill>
                          <a:srgbClr val="FFFFFF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  <a:p>
                      <a:pPr algn="ctr">
                        <a:lnSpc>
                          <a:spcPts val="880"/>
                        </a:lnSpc>
                      </a:pPr>
                      <a:r>
                        <a:rPr sz="1400" b="1" spc="-10" smtClean="0">
                          <a:solidFill>
                            <a:srgbClr val="FFFFFF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 </a:t>
                      </a:r>
                      <a:r>
                        <a:rPr sz="1400" b="1" spc="-40" dirty="0">
                          <a:solidFill>
                            <a:srgbClr val="FFFFFF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году, </a:t>
                      </a:r>
                      <a:r>
                        <a:rPr sz="1400" b="1" spc="40" dirty="0">
                          <a:solidFill>
                            <a:srgbClr val="FFFFFF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%</a:t>
                      </a:r>
                      <a:endParaRPr sz="140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solidFill>
                      <a:srgbClr val="00B8BE"/>
                    </a:solidFill>
                  </a:tcPr>
                </a:tc>
              </a:tr>
              <a:tr h="253169"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400" b="1" spc="-40" dirty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Всего</a:t>
                      </a:r>
                      <a:endParaRPr sz="1400" b="1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B w="6350">
                      <a:solidFill>
                        <a:srgbClr val="00B8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lang="ru-RU" sz="1400" b="1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1 738 318</a:t>
                      </a:r>
                      <a:endParaRPr sz="1400" b="1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B w="6350">
                      <a:solidFill>
                        <a:srgbClr val="00B8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lang="ru-RU" sz="1400" b="1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1 737 149</a:t>
                      </a:r>
                      <a:endParaRPr sz="1400" b="1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lang="ru-RU" sz="1400" b="1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99,9</a:t>
                      </a:r>
                      <a:endParaRPr sz="1400" b="1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lang="ru-RU" sz="1400" b="1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-1 169</a:t>
                      </a:r>
                      <a:endParaRPr sz="1400" b="1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B w="6350">
                      <a:solidFill>
                        <a:srgbClr val="00B8BE"/>
                      </a:solidFill>
                      <a:prstDash val="solid"/>
                    </a:lnB>
                  </a:tcPr>
                </a:tc>
              </a:tr>
              <a:tr h="253169">
                <a:tc gridSpan="5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endParaRPr sz="140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rgbClr val="B9E3E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253186"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1400" spc="-30" dirty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Дотации</a:t>
                      </a:r>
                      <a:endParaRPr sz="140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lang="ru-RU" sz="1400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607 796</a:t>
                      </a:r>
                      <a:endParaRPr sz="140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lang="ru-RU" sz="1400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607 796</a:t>
                      </a:r>
                      <a:endParaRPr sz="140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lang="ru-RU" sz="1400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100</a:t>
                      </a:r>
                      <a:endParaRPr sz="140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lang="ru-RU" sz="1400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----</a:t>
                      </a:r>
                      <a:endParaRPr sz="140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</a:tcPr>
                </a:tc>
              </a:tr>
              <a:tr h="253169"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1400" spc="-60" dirty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Субсидии</a:t>
                      </a:r>
                      <a:endParaRPr sz="140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lang="ru-RU" sz="1400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525 491</a:t>
                      </a:r>
                      <a:endParaRPr sz="140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lang="ru-RU" sz="1400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525 491</a:t>
                      </a:r>
                      <a:endParaRPr sz="140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lang="ru-RU" sz="1400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100</a:t>
                      </a:r>
                      <a:endParaRPr sz="140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lang="ru-RU" sz="1400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----</a:t>
                      </a:r>
                      <a:endParaRPr sz="140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rgbClr val="B9E3E5"/>
                    </a:solidFill>
                  </a:tcPr>
                </a:tc>
              </a:tr>
              <a:tr h="253169"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1400" spc="-50" dirty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Субвенции</a:t>
                      </a:r>
                      <a:endParaRPr sz="140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lang="ru-RU" sz="1400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558 622</a:t>
                      </a:r>
                      <a:endParaRPr sz="140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lang="ru-RU" sz="1400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557 453</a:t>
                      </a:r>
                      <a:endParaRPr sz="140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lang="ru-RU" sz="1400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99,9</a:t>
                      </a:r>
                      <a:endParaRPr sz="140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lang="ru-RU" sz="1400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-1169</a:t>
                      </a:r>
                      <a:endParaRPr sz="140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</a:tcPr>
                </a:tc>
              </a:tr>
              <a:tr h="410772"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1400" spc="-15" dirty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Иные </a:t>
                      </a:r>
                      <a:r>
                        <a:rPr sz="1400" spc="-40" dirty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межбюджетные</a:t>
                      </a:r>
                      <a:r>
                        <a:rPr sz="1400" spc="-70" dirty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 </a:t>
                      </a:r>
                      <a:r>
                        <a:rPr sz="1400" spc="-40" dirty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трансферты</a:t>
                      </a:r>
                      <a:endParaRPr sz="140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lang="ru-RU" sz="1400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57 893</a:t>
                      </a:r>
                      <a:endParaRPr sz="140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lang="ru-RU" sz="1400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57 893</a:t>
                      </a:r>
                      <a:endParaRPr sz="140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lang="ru-RU" sz="1400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100</a:t>
                      </a:r>
                      <a:endParaRPr sz="140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lang="ru-RU" sz="1400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----</a:t>
                      </a:r>
                      <a:endParaRPr sz="140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E3E5"/>
                    </a:solidFill>
                  </a:tcPr>
                </a:tc>
              </a:tr>
              <a:tr h="1232316"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lang="ru-RU" sz="1400" spc="-50" dirty="0" smtClean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Доходы бюджетов бюджетной системы РФ от возврата остатка субсидий, субвенций и иных межбюджетных трансфертов,</a:t>
                      </a:r>
                      <a:r>
                        <a:rPr lang="ru-RU" sz="1400" spc="-50" baseline="0" dirty="0" smtClean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 имеющих целевое назначение, прошлых лет</a:t>
                      </a:r>
                      <a:endParaRPr sz="140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lang="ru-RU" sz="1400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3 661</a:t>
                      </a:r>
                      <a:endParaRPr sz="140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lang="ru-RU" sz="1400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3 661</a:t>
                      </a:r>
                      <a:endParaRPr sz="140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lang="ru-RU" sz="1400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100</a:t>
                      </a:r>
                      <a:endParaRPr sz="140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lang="ru-RU" sz="1400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----</a:t>
                      </a:r>
                      <a:endParaRPr sz="140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10772"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lang="ru-RU" sz="1400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Возврат остатков прошлых лет</a:t>
                      </a:r>
                      <a:endParaRPr sz="140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lang="ru-RU" sz="1400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-15 145</a:t>
                      </a:r>
                      <a:endParaRPr sz="140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lang="ru-RU" sz="1400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-15 145</a:t>
                      </a:r>
                      <a:endParaRPr sz="140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lang="ru-RU" sz="1400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100</a:t>
                      </a:r>
                      <a:endParaRPr sz="140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lang="ru-RU" sz="1400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----</a:t>
                      </a:r>
                      <a:endParaRPr sz="140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rgbClr val="B9E3E5"/>
                    </a:solidFill>
                  </a:tcPr>
                </a:tc>
              </a:tr>
            </a:tbl>
          </a:graphicData>
        </a:graphic>
      </p:graphicFrame>
      <p:sp>
        <p:nvSpPr>
          <p:cNvPr id="42" name="object 27"/>
          <p:cNvSpPr/>
          <p:nvPr/>
        </p:nvSpPr>
        <p:spPr>
          <a:xfrm>
            <a:off x="438150" y="5454650"/>
            <a:ext cx="6624320" cy="0"/>
          </a:xfrm>
          <a:custGeom>
            <a:avLst/>
            <a:gdLst/>
            <a:ahLst/>
            <a:cxnLst/>
            <a:rect l="l" t="t" r="r" b="b"/>
            <a:pathLst>
              <a:path w="6624320">
                <a:moveTo>
                  <a:pt x="0" y="0"/>
                </a:moveTo>
                <a:lnTo>
                  <a:pt x="6624002" y="0"/>
                </a:lnTo>
              </a:path>
            </a:pathLst>
          </a:custGeom>
          <a:ln w="9525">
            <a:solidFill>
              <a:srgbClr val="8A8C8E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Группа 30"/>
          <p:cNvGrpSpPr/>
          <p:nvPr/>
        </p:nvGrpSpPr>
        <p:grpSpPr>
          <a:xfrm>
            <a:off x="0" y="196850"/>
            <a:ext cx="7740523" cy="396240"/>
            <a:chOff x="0" y="288010"/>
            <a:chExt cx="7740523" cy="396240"/>
          </a:xfrm>
        </p:grpSpPr>
        <p:sp>
          <p:nvSpPr>
            <p:cNvPr id="33" name="object 3"/>
            <p:cNvSpPr/>
            <p:nvPr/>
          </p:nvSpPr>
          <p:spPr>
            <a:xfrm>
              <a:off x="7567803" y="288010"/>
              <a:ext cx="172720" cy="396240"/>
            </a:xfrm>
            <a:custGeom>
              <a:avLst/>
              <a:gdLst/>
              <a:ahLst/>
              <a:cxnLst/>
              <a:rect l="l" t="t" r="r" b="b"/>
              <a:pathLst>
                <a:path w="172720" h="396240">
                  <a:moveTo>
                    <a:pt x="95402" y="0"/>
                  </a:moveTo>
                  <a:lnTo>
                    <a:pt x="0" y="0"/>
                  </a:lnTo>
                  <a:lnTo>
                    <a:pt x="29889" y="4607"/>
                  </a:lnTo>
                  <a:lnTo>
                    <a:pt x="54300" y="17175"/>
                  </a:lnTo>
                  <a:lnTo>
                    <a:pt x="70760" y="35816"/>
                  </a:lnTo>
                  <a:lnTo>
                    <a:pt x="76796" y="58648"/>
                  </a:lnTo>
                  <a:lnTo>
                    <a:pt x="76796" y="337350"/>
                  </a:lnTo>
                  <a:lnTo>
                    <a:pt x="70760" y="360181"/>
                  </a:lnTo>
                  <a:lnTo>
                    <a:pt x="54300" y="378823"/>
                  </a:lnTo>
                  <a:lnTo>
                    <a:pt x="29889" y="391390"/>
                  </a:lnTo>
                  <a:lnTo>
                    <a:pt x="0" y="395998"/>
                  </a:lnTo>
                  <a:lnTo>
                    <a:pt x="95402" y="395998"/>
                  </a:lnTo>
                  <a:lnTo>
                    <a:pt x="125291" y="391390"/>
                  </a:lnTo>
                  <a:lnTo>
                    <a:pt x="149702" y="378823"/>
                  </a:lnTo>
                  <a:lnTo>
                    <a:pt x="166163" y="360181"/>
                  </a:lnTo>
                  <a:lnTo>
                    <a:pt x="172199" y="337350"/>
                  </a:lnTo>
                  <a:lnTo>
                    <a:pt x="172199" y="58648"/>
                  </a:lnTo>
                  <a:lnTo>
                    <a:pt x="166163" y="35816"/>
                  </a:lnTo>
                  <a:lnTo>
                    <a:pt x="149702" y="17175"/>
                  </a:lnTo>
                  <a:lnTo>
                    <a:pt x="125291" y="4607"/>
                  </a:lnTo>
                  <a:lnTo>
                    <a:pt x="95402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4"/>
            <p:cNvSpPr/>
            <p:nvPr/>
          </p:nvSpPr>
          <p:spPr>
            <a:xfrm>
              <a:off x="7376998" y="288010"/>
              <a:ext cx="172720" cy="396240"/>
            </a:xfrm>
            <a:custGeom>
              <a:avLst/>
              <a:gdLst/>
              <a:ahLst/>
              <a:cxnLst/>
              <a:rect l="l" t="t" r="r" b="b"/>
              <a:pathLst>
                <a:path w="172720" h="396240">
                  <a:moveTo>
                    <a:pt x="95402" y="0"/>
                  </a:moveTo>
                  <a:lnTo>
                    <a:pt x="0" y="0"/>
                  </a:lnTo>
                  <a:lnTo>
                    <a:pt x="29889" y="4607"/>
                  </a:lnTo>
                  <a:lnTo>
                    <a:pt x="54300" y="17175"/>
                  </a:lnTo>
                  <a:lnTo>
                    <a:pt x="70760" y="35816"/>
                  </a:lnTo>
                  <a:lnTo>
                    <a:pt x="76796" y="58648"/>
                  </a:lnTo>
                  <a:lnTo>
                    <a:pt x="76796" y="337350"/>
                  </a:lnTo>
                  <a:lnTo>
                    <a:pt x="70760" y="360181"/>
                  </a:lnTo>
                  <a:lnTo>
                    <a:pt x="54300" y="378823"/>
                  </a:lnTo>
                  <a:lnTo>
                    <a:pt x="29889" y="391390"/>
                  </a:lnTo>
                  <a:lnTo>
                    <a:pt x="0" y="395998"/>
                  </a:lnTo>
                  <a:lnTo>
                    <a:pt x="95402" y="395998"/>
                  </a:lnTo>
                  <a:lnTo>
                    <a:pt x="125291" y="391390"/>
                  </a:lnTo>
                  <a:lnTo>
                    <a:pt x="149702" y="378823"/>
                  </a:lnTo>
                  <a:lnTo>
                    <a:pt x="166163" y="360181"/>
                  </a:lnTo>
                  <a:lnTo>
                    <a:pt x="172199" y="337350"/>
                  </a:lnTo>
                  <a:lnTo>
                    <a:pt x="172199" y="58648"/>
                  </a:lnTo>
                  <a:lnTo>
                    <a:pt x="166163" y="35816"/>
                  </a:lnTo>
                  <a:lnTo>
                    <a:pt x="149702" y="17175"/>
                  </a:lnTo>
                  <a:lnTo>
                    <a:pt x="125291" y="4607"/>
                  </a:lnTo>
                  <a:lnTo>
                    <a:pt x="95402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5"/>
            <p:cNvSpPr/>
            <p:nvPr/>
          </p:nvSpPr>
          <p:spPr>
            <a:xfrm>
              <a:off x="7186193" y="288010"/>
              <a:ext cx="172720" cy="396240"/>
            </a:xfrm>
            <a:custGeom>
              <a:avLst/>
              <a:gdLst/>
              <a:ahLst/>
              <a:cxnLst/>
              <a:rect l="l" t="t" r="r" b="b"/>
              <a:pathLst>
                <a:path w="172720" h="396240">
                  <a:moveTo>
                    <a:pt x="95402" y="0"/>
                  </a:moveTo>
                  <a:lnTo>
                    <a:pt x="0" y="0"/>
                  </a:lnTo>
                  <a:lnTo>
                    <a:pt x="29889" y="4607"/>
                  </a:lnTo>
                  <a:lnTo>
                    <a:pt x="54300" y="17175"/>
                  </a:lnTo>
                  <a:lnTo>
                    <a:pt x="70760" y="35816"/>
                  </a:lnTo>
                  <a:lnTo>
                    <a:pt x="76796" y="58648"/>
                  </a:lnTo>
                  <a:lnTo>
                    <a:pt x="76796" y="337350"/>
                  </a:lnTo>
                  <a:lnTo>
                    <a:pt x="70760" y="360181"/>
                  </a:lnTo>
                  <a:lnTo>
                    <a:pt x="54300" y="378823"/>
                  </a:lnTo>
                  <a:lnTo>
                    <a:pt x="29889" y="391390"/>
                  </a:lnTo>
                  <a:lnTo>
                    <a:pt x="0" y="395998"/>
                  </a:lnTo>
                  <a:lnTo>
                    <a:pt x="95402" y="395998"/>
                  </a:lnTo>
                  <a:lnTo>
                    <a:pt x="125291" y="391390"/>
                  </a:lnTo>
                  <a:lnTo>
                    <a:pt x="149702" y="378823"/>
                  </a:lnTo>
                  <a:lnTo>
                    <a:pt x="166163" y="360181"/>
                  </a:lnTo>
                  <a:lnTo>
                    <a:pt x="172199" y="337350"/>
                  </a:lnTo>
                  <a:lnTo>
                    <a:pt x="172199" y="58648"/>
                  </a:lnTo>
                  <a:lnTo>
                    <a:pt x="166163" y="35816"/>
                  </a:lnTo>
                  <a:lnTo>
                    <a:pt x="149702" y="17175"/>
                  </a:lnTo>
                  <a:lnTo>
                    <a:pt x="125291" y="4607"/>
                  </a:lnTo>
                  <a:lnTo>
                    <a:pt x="95402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6"/>
            <p:cNvSpPr/>
            <p:nvPr/>
          </p:nvSpPr>
          <p:spPr>
            <a:xfrm>
              <a:off x="6995400" y="288010"/>
              <a:ext cx="172720" cy="396240"/>
            </a:xfrm>
            <a:custGeom>
              <a:avLst/>
              <a:gdLst/>
              <a:ahLst/>
              <a:cxnLst/>
              <a:rect l="l" t="t" r="r" b="b"/>
              <a:pathLst>
                <a:path w="172720" h="396240">
                  <a:moveTo>
                    <a:pt x="95402" y="0"/>
                  </a:moveTo>
                  <a:lnTo>
                    <a:pt x="0" y="0"/>
                  </a:lnTo>
                  <a:lnTo>
                    <a:pt x="29889" y="4607"/>
                  </a:lnTo>
                  <a:lnTo>
                    <a:pt x="54300" y="17175"/>
                  </a:lnTo>
                  <a:lnTo>
                    <a:pt x="70760" y="35816"/>
                  </a:lnTo>
                  <a:lnTo>
                    <a:pt x="76796" y="58648"/>
                  </a:lnTo>
                  <a:lnTo>
                    <a:pt x="76796" y="337350"/>
                  </a:lnTo>
                  <a:lnTo>
                    <a:pt x="70760" y="360181"/>
                  </a:lnTo>
                  <a:lnTo>
                    <a:pt x="54300" y="378823"/>
                  </a:lnTo>
                  <a:lnTo>
                    <a:pt x="29889" y="391390"/>
                  </a:lnTo>
                  <a:lnTo>
                    <a:pt x="0" y="395998"/>
                  </a:lnTo>
                  <a:lnTo>
                    <a:pt x="95402" y="395998"/>
                  </a:lnTo>
                  <a:lnTo>
                    <a:pt x="125291" y="391390"/>
                  </a:lnTo>
                  <a:lnTo>
                    <a:pt x="149702" y="378823"/>
                  </a:lnTo>
                  <a:lnTo>
                    <a:pt x="166163" y="360181"/>
                  </a:lnTo>
                  <a:lnTo>
                    <a:pt x="172199" y="337350"/>
                  </a:lnTo>
                  <a:lnTo>
                    <a:pt x="172199" y="58648"/>
                  </a:lnTo>
                  <a:lnTo>
                    <a:pt x="166163" y="35816"/>
                  </a:lnTo>
                  <a:lnTo>
                    <a:pt x="149702" y="17175"/>
                  </a:lnTo>
                  <a:lnTo>
                    <a:pt x="125291" y="4607"/>
                  </a:lnTo>
                  <a:lnTo>
                    <a:pt x="95402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7"/>
            <p:cNvSpPr/>
            <p:nvPr/>
          </p:nvSpPr>
          <p:spPr>
            <a:xfrm>
              <a:off x="0" y="288010"/>
              <a:ext cx="406400" cy="396240"/>
            </a:xfrm>
            <a:custGeom>
              <a:avLst/>
              <a:gdLst/>
              <a:ahLst/>
              <a:cxnLst/>
              <a:rect l="l" t="t" r="r" b="b"/>
              <a:pathLst>
                <a:path w="406400" h="396240">
                  <a:moveTo>
                    <a:pt x="406095" y="0"/>
                  </a:moveTo>
                  <a:lnTo>
                    <a:pt x="280758" y="0"/>
                  </a:lnTo>
                  <a:lnTo>
                    <a:pt x="0" y="198031"/>
                  </a:lnTo>
                  <a:lnTo>
                    <a:pt x="280758" y="395998"/>
                  </a:lnTo>
                  <a:lnTo>
                    <a:pt x="406133" y="395998"/>
                  </a:lnTo>
                  <a:lnTo>
                    <a:pt x="125387" y="197992"/>
                  </a:lnTo>
                  <a:lnTo>
                    <a:pt x="406095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8"/>
            <p:cNvSpPr/>
            <p:nvPr/>
          </p:nvSpPr>
          <p:spPr>
            <a:xfrm>
              <a:off x="251999" y="288010"/>
              <a:ext cx="406400" cy="396240"/>
            </a:xfrm>
            <a:custGeom>
              <a:avLst/>
              <a:gdLst/>
              <a:ahLst/>
              <a:cxnLst/>
              <a:rect l="l" t="t" r="r" b="b"/>
              <a:pathLst>
                <a:path w="406400" h="396240">
                  <a:moveTo>
                    <a:pt x="406095" y="0"/>
                  </a:moveTo>
                  <a:lnTo>
                    <a:pt x="280758" y="0"/>
                  </a:lnTo>
                  <a:lnTo>
                    <a:pt x="0" y="198031"/>
                  </a:lnTo>
                  <a:lnTo>
                    <a:pt x="280758" y="395998"/>
                  </a:lnTo>
                  <a:lnTo>
                    <a:pt x="406133" y="395998"/>
                  </a:lnTo>
                  <a:lnTo>
                    <a:pt x="125387" y="197992"/>
                  </a:lnTo>
                  <a:lnTo>
                    <a:pt x="406095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9"/>
            <p:cNvSpPr/>
            <p:nvPr/>
          </p:nvSpPr>
          <p:spPr>
            <a:xfrm>
              <a:off x="504000" y="288010"/>
              <a:ext cx="406400" cy="396240"/>
            </a:xfrm>
            <a:custGeom>
              <a:avLst/>
              <a:gdLst/>
              <a:ahLst/>
              <a:cxnLst/>
              <a:rect l="l" t="t" r="r" b="b"/>
              <a:pathLst>
                <a:path w="406400" h="396240">
                  <a:moveTo>
                    <a:pt x="406095" y="0"/>
                  </a:moveTo>
                  <a:lnTo>
                    <a:pt x="280758" y="0"/>
                  </a:lnTo>
                  <a:lnTo>
                    <a:pt x="0" y="198031"/>
                  </a:lnTo>
                  <a:lnTo>
                    <a:pt x="280758" y="395998"/>
                  </a:lnTo>
                  <a:lnTo>
                    <a:pt x="406133" y="395998"/>
                  </a:lnTo>
                  <a:lnTo>
                    <a:pt x="125387" y="197992"/>
                  </a:lnTo>
                  <a:lnTo>
                    <a:pt x="406095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10"/>
            <p:cNvSpPr/>
            <p:nvPr/>
          </p:nvSpPr>
          <p:spPr>
            <a:xfrm>
              <a:off x="756000" y="288010"/>
              <a:ext cx="406400" cy="396240"/>
            </a:xfrm>
            <a:custGeom>
              <a:avLst/>
              <a:gdLst/>
              <a:ahLst/>
              <a:cxnLst/>
              <a:rect l="l" t="t" r="r" b="b"/>
              <a:pathLst>
                <a:path w="406400" h="396240">
                  <a:moveTo>
                    <a:pt x="406095" y="0"/>
                  </a:moveTo>
                  <a:lnTo>
                    <a:pt x="280758" y="0"/>
                  </a:lnTo>
                  <a:lnTo>
                    <a:pt x="0" y="198031"/>
                  </a:lnTo>
                  <a:lnTo>
                    <a:pt x="280758" y="395998"/>
                  </a:lnTo>
                  <a:lnTo>
                    <a:pt x="406133" y="395998"/>
                  </a:lnTo>
                  <a:lnTo>
                    <a:pt x="125387" y="197992"/>
                  </a:lnTo>
                  <a:lnTo>
                    <a:pt x="406095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4" name="Группа 44"/>
            <p:cNvGrpSpPr/>
            <p:nvPr/>
          </p:nvGrpSpPr>
          <p:grpSpPr>
            <a:xfrm>
              <a:off x="990600" y="288010"/>
              <a:ext cx="6101715" cy="396240"/>
              <a:chOff x="990600" y="288010"/>
              <a:chExt cx="6101715" cy="396240"/>
            </a:xfrm>
          </p:grpSpPr>
          <p:sp>
            <p:nvSpPr>
              <p:cNvPr id="49" name="object 12"/>
              <p:cNvSpPr/>
              <p:nvPr/>
            </p:nvSpPr>
            <p:spPr>
              <a:xfrm>
                <a:off x="990600" y="288010"/>
                <a:ext cx="6101715" cy="396240"/>
              </a:xfrm>
              <a:custGeom>
                <a:avLst/>
                <a:gdLst/>
                <a:ahLst/>
                <a:cxnLst/>
                <a:rect l="l" t="t" r="r" b="b"/>
                <a:pathLst>
                  <a:path w="6101715" h="396240">
                    <a:moveTo>
                      <a:pt x="6028944" y="0"/>
                    </a:moveTo>
                    <a:lnTo>
                      <a:pt x="280758" y="0"/>
                    </a:lnTo>
                    <a:lnTo>
                      <a:pt x="0" y="198031"/>
                    </a:lnTo>
                    <a:lnTo>
                      <a:pt x="280758" y="395998"/>
                    </a:lnTo>
                    <a:lnTo>
                      <a:pt x="6028944" y="395998"/>
                    </a:lnTo>
                    <a:lnTo>
                      <a:pt x="6057141" y="391390"/>
                    </a:lnTo>
                    <a:lnTo>
                      <a:pt x="6080172" y="378823"/>
                    </a:lnTo>
                    <a:lnTo>
                      <a:pt x="6095702" y="360181"/>
                    </a:lnTo>
                    <a:lnTo>
                      <a:pt x="6101397" y="337350"/>
                    </a:lnTo>
                    <a:lnTo>
                      <a:pt x="6101397" y="58648"/>
                    </a:lnTo>
                    <a:lnTo>
                      <a:pt x="6095702" y="35816"/>
                    </a:lnTo>
                    <a:lnTo>
                      <a:pt x="6080172" y="17175"/>
                    </a:lnTo>
                    <a:lnTo>
                      <a:pt x="6057141" y="4607"/>
                    </a:lnTo>
                    <a:lnTo>
                      <a:pt x="6028944" y="0"/>
                    </a:lnTo>
                    <a:close/>
                  </a:path>
                </a:pathLst>
              </a:custGeom>
              <a:solidFill>
                <a:srgbClr val="00B8BE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50" name="object 13"/>
              <p:cNvSpPr/>
              <p:nvPr/>
            </p:nvSpPr>
            <p:spPr>
              <a:xfrm>
                <a:off x="6734556" y="342011"/>
                <a:ext cx="288290" cy="288290"/>
              </a:xfrm>
              <a:custGeom>
                <a:avLst/>
                <a:gdLst/>
                <a:ahLst/>
                <a:cxnLst/>
                <a:rect l="l" t="t" r="r" b="b"/>
                <a:pathLst>
                  <a:path w="288290" h="288290">
                    <a:moveTo>
                      <a:pt x="235673" y="0"/>
                    </a:moveTo>
                    <a:lnTo>
                      <a:pt x="52324" y="0"/>
                    </a:lnTo>
                    <a:lnTo>
                      <a:pt x="31953" y="4105"/>
                    </a:lnTo>
                    <a:lnTo>
                      <a:pt x="15322" y="15308"/>
                    </a:lnTo>
                    <a:lnTo>
                      <a:pt x="4110" y="31937"/>
                    </a:lnTo>
                    <a:lnTo>
                      <a:pt x="0" y="52324"/>
                    </a:lnTo>
                    <a:lnTo>
                      <a:pt x="0" y="235661"/>
                    </a:lnTo>
                    <a:lnTo>
                      <a:pt x="4110" y="256031"/>
                    </a:lnTo>
                    <a:lnTo>
                      <a:pt x="15322" y="272662"/>
                    </a:lnTo>
                    <a:lnTo>
                      <a:pt x="31953" y="283874"/>
                    </a:lnTo>
                    <a:lnTo>
                      <a:pt x="52324" y="287985"/>
                    </a:lnTo>
                    <a:lnTo>
                      <a:pt x="235673" y="287985"/>
                    </a:lnTo>
                    <a:lnTo>
                      <a:pt x="256038" y="283874"/>
                    </a:lnTo>
                    <a:lnTo>
                      <a:pt x="272670" y="272662"/>
                    </a:lnTo>
                    <a:lnTo>
                      <a:pt x="283885" y="256031"/>
                    </a:lnTo>
                    <a:lnTo>
                      <a:pt x="287997" y="235661"/>
                    </a:lnTo>
                    <a:lnTo>
                      <a:pt x="287997" y="52324"/>
                    </a:lnTo>
                    <a:lnTo>
                      <a:pt x="283885" y="31937"/>
                    </a:lnTo>
                    <a:lnTo>
                      <a:pt x="272670" y="15308"/>
                    </a:lnTo>
                    <a:lnTo>
                      <a:pt x="256038" y="4105"/>
                    </a:lnTo>
                    <a:lnTo>
                      <a:pt x="235673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51" name="object 14"/>
              <p:cNvSpPr txBox="1"/>
              <p:nvPr/>
            </p:nvSpPr>
            <p:spPr>
              <a:xfrm>
                <a:off x="6822147" y="381749"/>
                <a:ext cx="113030" cy="184666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spAutoFit/>
              </a:bodyPr>
              <a:lstStyle/>
              <a:p>
                <a:pPr marL="12700">
                  <a:lnSpc>
                    <a:spcPct val="100000"/>
                  </a:lnSpc>
                </a:pPr>
                <a:r>
                  <a:rPr lang="ru-RU" sz="1200" b="1" spc="25" dirty="0" smtClean="0">
                    <a:solidFill>
                      <a:srgbClr val="009DA2"/>
                    </a:solidFill>
                    <a:latin typeface="Gill Sans MT"/>
                    <a:cs typeface="Gill Sans MT"/>
                  </a:rPr>
                  <a:t>5</a:t>
                </a:r>
                <a:endParaRPr sz="1200" dirty="0">
                  <a:latin typeface="Gill Sans MT"/>
                  <a:cs typeface="Gill Sans MT"/>
                </a:endParaRPr>
              </a:p>
            </p:txBody>
          </p:sp>
        </p:grpSp>
        <p:sp>
          <p:nvSpPr>
            <p:cNvPr id="48" name="object 21"/>
            <p:cNvSpPr txBox="1"/>
            <p:nvPr/>
          </p:nvSpPr>
          <p:spPr>
            <a:xfrm>
              <a:off x="1276350" y="364210"/>
              <a:ext cx="5410200" cy="166712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12700" marR="5080">
                <a:lnSpc>
                  <a:spcPts val="1300"/>
                </a:lnSpc>
              </a:pPr>
              <a:r>
                <a:rPr lang="ru-RU" sz="1000" b="1" spc="-5" dirty="0" smtClean="0">
                  <a:solidFill>
                    <a:srgbClr val="FFFFFF"/>
                  </a:solidFill>
                  <a:latin typeface="Trebuchet MS"/>
                  <a:cs typeface="Trebuchet MS"/>
                </a:rPr>
                <a:t>ОСНОВНЫЕ </a:t>
              </a:r>
              <a:r>
                <a:rPr lang="ru-RU" sz="1000" b="1" spc="-20" dirty="0" smtClean="0">
                  <a:solidFill>
                    <a:srgbClr val="FFFFFF"/>
                  </a:solidFill>
                  <a:latin typeface="Trebuchet MS"/>
                  <a:cs typeface="Trebuchet MS"/>
                </a:rPr>
                <a:t>ПАРАМЕТРЫ БЮДЖЕТА</a:t>
              </a:r>
              <a:endParaRPr lang="ru-RU" sz="1000" dirty="0" smtClean="0">
                <a:latin typeface="Trebuchet MS"/>
                <a:cs typeface="Trebuchet MS"/>
              </a:endParaRPr>
            </a:p>
          </p:txBody>
        </p:sp>
      </p:grpSp>
      <p:pic>
        <p:nvPicPr>
          <p:cNvPr id="5122" name="Picture 2" descr="B:\Users\SOB\Desktop\Бюджет для граждан\Фото для бюджета\01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9550" y="882650"/>
            <a:ext cx="7086600" cy="4419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349250"/>
            <a:ext cx="324002" cy="1090799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734556" y="342011"/>
            <a:ext cx="288290" cy="288290"/>
          </a:xfrm>
          <a:custGeom>
            <a:avLst/>
            <a:gdLst/>
            <a:ahLst/>
            <a:cxnLst/>
            <a:rect l="l" t="t" r="r" b="b"/>
            <a:pathLst>
              <a:path w="288290" h="288290">
                <a:moveTo>
                  <a:pt x="235673" y="0"/>
                </a:moveTo>
                <a:lnTo>
                  <a:pt x="52324" y="0"/>
                </a:lnTo>
                <a:lnTo>
                  <a:pt x="31953" y="4105"/>
                </a:lnTo>
                <a:lnTo>
                  <a:pt x="15322" y="15308"/>
                </a:lnTo>
                <a:lnTo>
                  <a:pt x="4110" y="31937"/>
                </a:lnTo>
                <a:lnTo>
                  <a:pt x="0" y="52324"/>
                </a:lnTo>
                <a:lnTo>
                  <a:pt x="0" y="235661"/>
                </a:lnTo>
                <a:lnTo>
                  <a:pt x="4110" y="256031"/>
                </a:lnTo>
                <a:lnTo>
                  <a:pt x="15322" y="272662"/>
                </a:lnTo>
                <a:lnTo>
                  <a:pt x="31953" y="283874"/>
                </a:lnTo>
                <a:lnTo>
                  <a:pt x="52324" y="287985"/>
                </a:lnTo>
                <a:lnTo>
                  <a:pt x="235673" y="287985"/>
                </a:lnTo>
                <a:lnTo>
                  <a:pt x="256038" y="283874"/>
                </a:lnTo>
                <a:lnTo>
                  <a:pt x="272670" y="272662"/>
                </a:lnTo>
                <a:lnTo>
                  <a:pt x="283885" y="256031"/>
                </a:lnTo>
                <a:lnTo>
                  <a:pt x="287997" y="235661"/>
                </a:lnTo>
                <a:lnTo>
                  <a:pt x="287997" y="52324"/>
                </a:lnTo>
                <a:lnTo>
                  <a:pt x="283885" y="31937"/>
                </a:lnTo>
                <a:lnTo>
                  <a:pt x="272670" y="15308"/>
                </a:lnTo>
                <a:lnTo>
                  <a:pt x="256038" y="4105"/>
                </a:lnTo>
                <a:lnTo>
                  <a:pt x="23567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0" y="10420704"/>
            <a:ext cx="7740015" cy="0"/>
          </a:xfrm>
          <a:custGeom>
            <a:avLst/>
            <a:gdLst/>
            <a:ahLst/>
            <a:cxnLst/>
            <a:rect l="l" t="t" r="r" b="b"/>
            <a:pathLst>
              <a:path w="7740015">
                <a:moveTo>
                  <a:pt x="0" y="0"/>
                </a:moveTo>
                <a:lnTo>
                  <a:pt x="7740001" y="0"/>
                </a:lnTo>
              </a:path>
            </a:pathLst>
          </a:custGeom>
          <a:ln w="6350">
            <a:solidFill>
              <a:srgbClr val="8A8C8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0" y="10506590"/>
            <a:ext cx="7740015" cy="0"/>
          </a:xfrm>
          <a:custGeom>
            <a:avLst/>
            <a:gdLst/>
            <a:ahLst/>
            <a:cxnLst/>
            <a:rect l="l" t="t" r="r" b="b"/>
            <a:pathLst>
              <a:path w="7740015">
                <a:moveTo>
                  <a:pt x="0" y="0"/>
                </a:moveTo>
                <a:lnTo>
                  <a:pt x="7740001" y="0"/>
                </a:lnTo>
              </a:path>
            </a:pathLst>
          </a:custGeom>
          <a:ln w="6350">
            <a:solidFill>
              <a:srgbClr val="8A8C8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0" y="10597242"/>
            <a:ext cx="7740015" cy="0"/>
          </a:xfrm>
          <a:custGeom>
            <a:avLst/>
            <a:gdLst/>
            <a:ahLst/>
            <a:cxnLst/>
            <a:rect l="l" t="t" r="r" b="b"/>
            <a:pathLst>
              <a:path w="7740015">
                <a:moveTo>
                  <a:pt x="0" y="0"/>
                </a:moveTo>
                <a:lnTo>
                  <a:pt x="7740001" y="0"/>
                </a:lnTo>
              </a:path>
            </a:pathLst>
          </a:custGeom>
          <a:ln w="6350">
            <a:solidFill>
              <a:srgbClr val="8A8C8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723857" y="10602008"/>
            <a:ext cx="5016500" cy="0"/>
          </a:xfrm>
          <a:custGeom>
            <a:avLst/>
            <a:gdLst/>
            <a:ahLst/>
            <a:cxnLst/>
            <a:rect l="l" t="t" r="r" b="b"/>
            <a:pathLst>
              <a:path w="5016500">
                <a:moveTo>
                  <a:pt x="0" y="0"/>
                </a:moveTo>
                <a:lnTo>
                  <a:pt x="5016144" y="0"/>
                </a:lnTo>
              </a:path>
            </a:pathLst>
          </a:custGeom>
          <a:ln w="36004">
            <a:solidFill>
              <a:srgbClr val="00A3A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3510584" y="10511356"/>
            <a:ext cx="4229735" cy="0"/>
          </a:xfrm>
          <a:custGeom>
            <a:avLst/>
            <a:gdLst/>
            <a:ahLst/>
            <a:cxnLst/>
            <a:rect l="l" t="t" r="r" b="b"/>
            <a:pathLst>
              <a:path w="4229734">
                <a:moveTo>
                  <a:pt x="0" y="0"/>
                </a:moveTo>
                <a:lnTo>
                  <a:pt x="4229417" y="0"/>
                </a:lnTo>
              </a:path>
            </a:pathLst>
          </a:custGeom>
          <a:ln w="36004">
            <a:solidFill>
              <a:srgbClr val="00B8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4293666" y="10420707"/>
            <a:ext cx="3446779" cy="0"/>
          </a:xfrm>
          <a:custGeom>
            <a:avLst/>
            <a:gdLst/>
            <a:ahLst/>
            <a:cxnLst/>
            <a:rect l="l" t="t" r="r" b="b"/>
            <a:pathLst>
              <a:path w="3446779">
                <a:moveTo>
                  <a:pt x="0" y="0"/>
                </a:moveTo>
                <a:lnTo>
                  <a:pt x="3446335" y="0"/>
                </a:lnTo>
              </a:path>
            </a:pathLst>
          </a:custGeom>
          <a:ln w="36004">
            <a:solidFill>
              <a:srgbClr val="A2DAD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 txBox="1"/>
          <p:nvPr/>
        </p:nvSpPr>
        <p:spPr>
          <a:xfrm>
            <a:off x="1440586" y="390741"/>
            <a:ext cx="2564765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-5" dirty="0">
                <a:solidFill>
                  <a:srgbClr val="FFFFFF"/>
                </a:solidFill>
                <a:latin typeface="Trebuchet MS"/>
                <a:cs typeface="Trebuchet MS"/>
              </a:rPr>
              <a:t>ОСНОВНЫЕ ПАРАМЕТРЫ</a:t>
            </a:r>
            <a:r>
              <a:rPr sz="1200" b="1" spc="-20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b="1" spc="-45" dirty="0" smtClean="0">
                <a:solidFill>
                  <a:srgbClr val="FFFFFF"/>
                </a:solidFill>
                <a:latin typeface="Trebuchet MS"/>
                <a:cs typeface="Trebuchet MS"/>
              </a:rPr>
              <a:t>БДЖЕТА</a:t>
            </a:r>
            <a:endParaRPr sz="1200" dirty="0">
              <a:latin typeface="Trebuchet MS"/>
              <a:cs typeface="Trebuchet MS"/>
            </a:endParaRPr>
          </a:p>
        </p:txBody>
      </p:sp>
      <p:graphicFrame>
        <p:nvGraphicFramePr>
          <p:cNvPr id="197" name="object 23"/>
          <p:cNvGraphicFramePr>
            <a:graphicFrameLocks noGrp="1"/>
          </p:cNvGraphicFramePr>
          <p:nvPr/>
        </p:nvGraphicFramePr>
        <p:xfrm>
          <a:off x="514350" y="2406650"/>
          <a:ext cx="7010401" cy="26060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28800"/>
                <a:gridCol w="914400"/>
                <a:gridCol w="914400"/>
                <a:gridCol w="838200"/>
                <a:gridCol w="685800"/>
                <a:gridCol w="609600"/>
                <a:gridCol w="609600"/>
                <a:gridCol w="609601"/>
              </a:tblGrid>
              <a:tr h="196445"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marL="307975" indent="-30797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000" b="1" spc="-1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Наименование</a:t>
                      </a:r>
                      <a:r>
                        <a:rPr sz="1000" b="1" spc="-9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0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показателя</a:t>
                      </a:r>
                      <a:endParaRPr sz="10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R w="6350">
                      <a:solidFill>
                        <a:srgbClr val="FFFFFF"/>
                      </a:solidFill>
                      <a:prstDash val="solid"/>
                    </a:lnR>
                    <a:solidFill>
                      <a:srgbClr val="00B8BE"/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pPr marL="182563" marR="205104" indent="0" algn="ctr">
                        <a:lnSpc>
                          <a:spcPts val="800"/>
                        </a:lnSpc>
                      </a:pPr>
                      <a:r>
                        <a:rPr lang="ru-RU" sz="1000" b="1" spc="10" dirty="0" smtClean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Решение о бюджете</a:t>
                      </a:r>
                      <a:endParaRPr sz="10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00B8BE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marL="53975" marR="46990" algn="ctr">
                        <a:lnSpc>
                          <a:spcPts val="800"/>
                        </a:lnSpc>
                      </a:pPr>
                      <a:r>
                        <a:rPr sz="1000" b="1" smtClean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У</a:t>
                      </a:r>
                      <a:r>
                        <a:rPr sz="1000" b="1" spc="-10" smtClean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т</a:t>
                      </a:r>
                      <a:r>
                        <a:rPr sz="1000" b="1" smtClean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очнен</a:t>
                      </a:r>
                      <a:r>
                        <a:rPr lang="en-US" sz="1000" b="1" dirty="0" smtClean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-</a:t>
                      </a:r>
                      <a:r>
                        <a:rPr sz="1000" b="1" smtClean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ная  </a:t>
                      </a:r>
                      <a:r>
                        <a:rPr sz="100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сводная  </a:t>
                      </a:r>
                      <a:r>
                        <a:rPr sz="1000" b="1" spc="-10" smtClean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бю</a:t>
                      </a:r>
                      <a:r>
                        <a:rPr sz="1000" b="1" smtClean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д</a:t>
                      </a:r>
                      <a:r>
                        <a:rPr sz="1000" b="1" spc="-10" smtClean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ж</a:t>
                      </a:r>
                      <a:r>
                        <a:rPr sz="1000" b="1" spc="-5" smtClean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е</a:t>
                      </a:r>
                      <a:r>
                        <a:rPr sz="1000" b="1" smtClean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т</a:t>
                      </a:r>
                      <a:r>
                        <a:rPr lang="en-US" sz="1000" b="1" dirty="0" smtClean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-</a:t>
                      </a:r>
                      <a:r>
                        <a:rPr sz="1000" b="1" smtClean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ная  </a:t>
                      </a:r>
                      <a:r>
                        <a:rPr sz="1000" b="1" spc="-1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роспись</a:t>
                      </a:r>
                      <a:endParaRPr sz="10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solidFill>
                      <a:srgbClr val="00B8BE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474663" indent="-474663"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000" b="1" spc="-1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Изменение </a:t>
                      </a:r>
                      <a:r>
                        <a:rPr sz="1000" b="1" spc="-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основных</a:t>
                      </a:r>
                      <a:r>
                        <a:rPr sz="1000" b="1" spc="-8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000" b="1" spc="-1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характеристик</a:t>
                      </a:r>
                      <a:endParaRPr sz="10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00B8B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288464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R w="6350">
                      <a:solidFill>
                        <a:srgbClr val="FFFFFF"/>
                      </a:solidFill>
                      <a:prstDash val="solid"/>
                    </a:lnR>
                    <a:solidFill>
                      <a:srgbClr val="00B8BE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00B8BE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solidFill>
                      <a:srgbClr val="00B8BE"/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pPr marL="447040" marR="107314" indent="-332740">
                        <a:lnSpc>
                          <a:spcPts val="800"/>
                        </a:lnSpc>
                        <a:spcBef>
                          <a:spcPts val="215"/>
                        </a:spcBef>
                      </a:pPr>
                      <a:endParaRPr lang="ru-RU" sz="1000" b="1" spc="10" dirty="0" smtClean="0">
                        <a:solidFill>
                          <a:srgbClr val="FFFFFF"/>
                        </a:solidFill>
                        <a:latin typeface="Trebuchet MS"/>
                        <a:cs typeface="Trebuchet MS"/>
                      </a:endParaRPr>
                    </a:p>
                    <a:p>
                      <a:pPr marL="0" marR="107314" indent="0" algn="ctr">
                        <a:lnSpc>
                          <a:spcPts val="800"/>
                        </a:lnSpc>
                        <a:spcBef>
                          <a:spcPts val="215"/>
                        </a:spcBef>
                      </a:pPr>
                      <a:r>
                        <a:rPr lang="ru-RU" sz="1000" b="1" spc="10" dirty="0" smtClean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Решение </a:t>
                      </a:r>
                      <a:r>
                        <a:rPr sz="1000" b="1" spc="15" dirty="0" smtClean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в</a:t>
                      </a:r>
                      <a:r>
                        <a:rPr sz="1000" b="1" spc="-125" dirty="0" smtClean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000" b="1" spc="-1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окончательной  </a:t>
                      </a:r>
                      <a:r>
                        <a:rPr sz="1000" b="1" spc="-1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редакции</a:t>
                      </a:r>
                      <a:endParaRPr sz="10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00B8BE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2" gridSpan="2">
                  <a:txBody>
                    <a:bodyPr/>
                    <a:lstStyle/>
                    <a:p>
                      <a:pPr marL="191770" marR="177800" indent="-9525">
                        <a:lnSpc>
                          <a:spcPts val="800"/>
                        </a:lnSpc>
                        <a:spcBef>
                          <a:spcPts val="215"/>
                        </a:spcBef>
                      </a:pPr>
                      <a:endParaRPr lang="ru-RU" sz="1000" b="1" spc="-10" dirty="0" smtClean="0">
                        <a:solidFill>
                          <a:srgbClr val="FFFFFF"/>
                        </a:solidFill>
                        <a:latin typeface="Trebuchet MS"/>
                        <a:cs typeface="Trebuchet MS"/>
                      </a:endParaRPr>
                    </a:p>
                    <a:p>
                      <a:pPr marL="0" marR="177800" indent="0" algn="ctr">
                        <a:lnSpc>
                          <a:spcPts val="800"/>
                        </a:lnSpc>
                        <a:spcBef>
                          <a:spcPts val="215"/>
                        </a:spcBef>
                      </a:pPr>
                      <a:r>
                        <a:rPr sz="1000" b="1" spc="-10" dirty="0" err="1" smtClean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Уточненная</a:t>
                      </a:r>
                      <a:r>
                        <a:rPr sz="1000" b="1" spc="-105" dirty="0" smtClean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0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сводная  бюджетная</a:t>
                      </a:r>
                      <a:r>
                        <a:rPr sz="1000" b="1" spc="-12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000" b="1" spc="-1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роспись</a:t>
                      </a:r>
                      <a:endParaRPr sz="10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00B8BE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38544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57785" algn="ctr">
                        <a:lnSpc>
                          <a:spcPts val="880"/>
                        </a:lnSpc>
                        <a:spcBef>
                          <a:spcPts val="55"/>
                        </a:spcBef>
                      </a:pPr>
                      <a:endParaRPr lang="ru-RU" sz="1000" b="1" spc="-20" dirty="0" smtClean="0">
                        <a:solidFill>
                          <a:srgbClr val="FFFFFF"/>
                        </a:solidFill>
                        <a:latin typeface="Trebuchet MS"/>
                        <a:cs typeface="Trebuchet MS"/>
                      </a:endParaRPr>
                    </a:p>
                    <a:p>
                      <a:pPr marL="57785" algn="ctr">
                        <a:lnSpc>
                          <a:spcPts val="880"/>
                        </a:lnSpc>
                        <a:spcBef>
                          <a:spcPts val="55"/>
                        </a:spcBef>
                      </a:pPr>
                      <a:r>
                        <a:rPr lang="ru-RU" sz="1000" b="1" spc="-20" dirty="0" smtClean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19</a:t>
                      </a:r>
                      <a:r>
                        <a:rPr sz="1000" b="1" spc="-20" smtClean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.12.20</a:t>
                      </a:r>
                      <a:r>
                        <a:rPr lang="en-US" sz="1000" b="1" spc="-20" dirty="0" smtClean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2</a:t>
                      </a:r>
                      <a:r>
                        <a:rPr lang="ru-RU" sz="1000" b="1" spc="-20" dirty="0" smtClean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4</a:t>
                      </a:r>
                      <a:endParaRPr sz="1000" dirty="0">
                        <a:latin typeface="Trebuchet MS"/>
                        <a:cs typeface="Trebuchet MS"/>
                      </a:endParaRPr>
                    </a:p>
                    <a:p>
                      <a:pPr marL="47625" algn="ctr">
                        <a:lnSpc>
                          <a:spcPts val="880"/>
                        </a:lnSpc>
                      </a:pPr>
                      <a:r>
                        <a:rPr sz="1000" b="1" spc="10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№</a:t>
                      </a:r>
                      <a:r>
                        <a:rPr sz="1000" b="1" spc="-12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lang="ru-RU" sz="1000" b="1" spc="-120" dirty="0" smtClean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355</a:t>
                      </a:r>
                      <a:endParaRPr sz="10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solidFill>
                      <a:srgbClr val="00B8BE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57785">
                        <a:lnSpc>
                          <a:spcPts val="880"/>
                        </a:lnSpc>
                        <a:spcBef>
                          <a:spcPts val="55"/>
                        </a:spcBef>
                      </a:pPr>
                      <a:endParaRPr lang="ru-RU" sz="1000" b="1" spc="-20" dirty="0" smtClean="0">
                        <a:solidFill>
                          <a:srgbClr val="FFFFFF"/>
                        </a:solidFill>
                        <a:latin typeface="Trebuchet MS"/>
                        <a:cs typeface="Trebuchet MS"/>
                      </a:endParaRPr>
                    </a:p>
                    <a:p>
                      <a:pPr marL="57785" algn="ctr">
                        <a:lnSpc>
                          <a:spcPts val="880"/>
                        </a:lnSpc>
                        <a:spcBef>
                          <a:spcPts val="55"/>
                        </a:spcBef>
                      </a:pPr>
                      <a:r>
                        <a:rPr lang="ru-RU" sz="1000" b="1" spc="-20" dirty="0" smtClean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29</a:t>
                      </a:r>
                      <a:r>
                        <a:rPr sz="1000" b="1" spc="-20" smtClean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.</a:t>
                      </a:r>
                      <a:r>
                        <a:rPr lang="ru-RU" sz="1000" b="1" spc="-20" dirty="0" smtClean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12</a:t>
                      </a:r>
                      <a:r>
                        <a:rPr sz="1000" b="1" spc="-20" smtClean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.20</a:t>
                      </a:r>
                      <a:r>
                        <a:rPr lang="ru-RU" sz="1000" b="1" spc="-20" dirty="0" smtClean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25</a:t>
                      </a:r>
                      <a:endParaRPr sz="1000" dirty="0">
                        <a:latin typeface="Trebuchet MS"/>
                        <a:cs typeface="Trebuchet MS"/>
                      </a:endParaRPr>
                    </a:p>
                    <a:p>
                      <a:pPr marL="47625" algn="ctr">
                        <a:lnSpc>
                          <a:spcPts val="880"/>
                        </a:lnSpc>
                      </a:pPr>
                      <a:r>
                        <a:rPr sz="1000" b="1" spc="10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№</a:t>
                      </a:r>
                      <a:r>
                        <a:rPr sz="1000" b="1" spc="-12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lang="ru-RU" sz="1000" b="1" spc="-120" dirty="0" smtClean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456</a:t>
                      </a:r>
                      <a:endParaRPr sz="10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solidFill>
                      <a:srgbClr val="00B8BE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7264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R w="6350">
                      <a:solidFill>
                        <a:srgbClr val="FFFFFF"/>
                      </a:solidFill>
                      <a:prstDash val="solid"/>
                    </a:lnR>
                    <a:solidFill>
                      <a:srgbClr val="00B8BE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57785" algn="ctr">
                        <a:lnSpc>
                          <a:spcPts val="880"/>
                        </a:lnSpc>
                        <a:spcBef>
                          <a:spcPts val="55"/>
                        </a:spcBef>
                      </a:pPr>
                      <a:endParaRPr sz="11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solidFill>
                      <a:srgbClr val="00B8BE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57785">
                        <a:lnSpc>
                          <a:spcPts val="880"/>
                        </a:lnSpc>
                        <a:spcBef>
                          <a:spcPts val="55"/>
                        </a:spcBef>
                      </a:pPr>
                      <a:endParaRPr sz="11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solidFill>
                      <a:srgbClr val="00B8BE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solidFill>
                      <a:srgbClr val="00B8B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1000" b="1" spc="1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+/-</a:t>
                      </a:r>
                      <a:endParaRPr sz="10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solidFill>
                      <a:srgbClr val="00B8B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1000" b="1" dirty="0">
                          <a:solidFill>
                            <a:srgbClr val="FFFFFF"/>
                          </a:solidFill>
                          <a:latin typeface="Gill Sans MT"/>
                          <a:cs typeface="Gill Sans MT"/>
                        </a:rPr>
                        <a:t>%</a:t>
                      </a:r>
                      <a:endParaRPr sz="1000" dirty="0">
                        <a:latin typeface="Gill Sans MT"/>
                        <a:cs typeface="Gill Sans MT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solidFill>
                      <a:srgbClr val="00B8B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1000" b="1" spc="1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+/-</a:t>
                      </a:r>
                      <a:endParaRPr sz="10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solidFill>
                      <a:srgbClr val="00B8B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1000" b="1" dirty="0">
                          <a:solidFill>
                            <a:srgbClr val="FFFFFF"/>
                          </a:solidFill>
                          <a:latin typeface="Gill Sans MT"/>
                          <a:cs typeface="Gill Sans MT"/>
                        </a:rPr>
                        <a:t>%</a:t>
                      </a:r>
                      <a:endParaRPr sz="1000" dirty="0">
                        <a:latin typeface="Gill Sans MT"/>
                        <a:cs typeface="Gill Sans MT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T w="6350">
                      <a:solidFill>
                        <a:srgbClr val="FFFFFF"/>
                      </a:solidFill>
                      <a:prstDash val="solid"/>
                    </a:lnT>
                    <a:solidFill>
                      <a:srgbClr val="00B8BE"/>
                    </a:solidFill>
                  </a:tcPr>
                </a:tc>
              </a:tr>
              <a:tr h="166255"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200" b="1" spc="-5" dirty="0">
                          <a:solidFill>
                            <a:srgbClr val="231F20"/>
                          </a:solidFill>
                          <a:latin typeface="Century Gothic"/>
                          <a:cs typeface="Century Gothic"/>
                        </a:rPr>
                        <a:t>Доходы</a:t>
                      </a:r>
                      <a:r>
                        <a:rPr sz="1200" b="1" spc="-85" dirty="0">
                          <a:solidFill>
                            <a:srgbClr val="231F20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200" b="1" spc="-35" dirty="0">
                          <a:solidFill>
                            <a:srgbClr val="231F20"/>
                          </a:solidFill>
                          <a:latin typeface="Century Gothic"/>
                          <a:cs typeface="Century Gothic"/>
                        </a:rPr>
                        <a:t>всего</a:t>
                      </a:r>
                      <a:endParaRPr sz="1200" b="1">
                        <a:latin typeface="Century Gothic"/>
                        <a:cs typeface="Century Gothic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B w="6350">
                      <a:solidFill>
                        <a:srgbClr val="00B8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lang="ru-RU" sz="1050" b="1" dirty="0" smtClean="0">
                          <a:latin typeface="Century Gothic"/>
                          <a:cs typeface="Century Gothic"/>
                        </a:rPr>
                        <a:t>2 208 560</a:t>
                      </a:r>
                      <a:endParaRPr sz="1050" b="1" dirty="0">
                        <a:latin typeface="Century Gothic"/>
                        <a:cs typeface="Century Gothic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B w="6350">
                      <a:solidFill>
                        <a:srgbClr val="00B8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lang="ru-RU" sz="1050" b="1" dirty="0" smtClean="0">
                          <a:latin typeface="Century Gothic"/>
                          <a:cs typeface="Century Gothic"/>
                        </a:rPr>
                        <a:t>2 246 849</a:t>
                      </a:r>
                      <a:endParaRPr sz="1050" b="1" dirty="0">
                        <a:latin typeface="Century Gothic"/>
                        <a:cs typeface="Century Gothic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B w="6350">
                      <a:solidFill>
                        <a:srgbClr val="00B8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x</a:t>
                      </a:r>
                      <a:endParaRPr sz="1200" b="1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B w="6350">
                      <a:solidFill>
                        <a:srgbClr val="00B8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lang="ru-RU" sz="1050" b="1" dirty="0" smtClean="0">
                          <a:latin typeface="Century Gothic"/>
                          <a:cs typeface="Century Gothic"/>
                        </a:rPr>
                        <a:t>+38 289</a:t>
                      </a:r>
                      <a:endParaRPr sz="1050" b="1" dirty="0">
                        <a:latin typeface="Century Gothic"/>
                        <a:cs typeface="Century Gothic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B w="6350">
                      <a:solidFill>
                        <a:srgbClr val="00B8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lang="ru-RU" sz="1050" b="1" dirty="0" smtClean="0">
                          <a:latin typeface="Century Gothic"/>
                          <a:cs typeface="Century Gothic"/>
                        </a:rPr>
                        <a:t>101,7</a:t>
                      </a:r>
                      <a:endParaRPr sz="1050" b="1" dirty="0">
                        <a:latin typeface="Century Gothic"/>
                        <a:cs typeface="Century Gothic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B w="6350">
                      <a:solidFill>
                        <a:srgbClr val="00B8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200" b="1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x</a:t>
                      </a:r>
                      <a:endParaRPr sz="1200" b="1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B w="6350">
                      <a:solidFill>
                        <a:srgbClr val="00B8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200" b="1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x</a:t>
                      </a:r>
                      <a:endParaRPr sz="1200" b="1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B w="6350">
                      <a:solidFill>
                        <a:srgbClr val="00B8BE"/>
                      </a:solidFill>
                      <a:prstDash val="solid"/>
                    </a:lnB>
                  </a:tcPr>
                </a:tc>
              </a:tr>
              <a:tr h="332509">
                <a:tc>
                  <a:txBody>
                    <a:bodyPr/>
                    <a:lstStyle/>
                    <a:p>
                      <a:pPr marL="140335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1200" spc="-15" dirty="0">
                          <a:solidFill>
                            <a:srgbClr val="231F20"/>
                          </a:solidFill>
                          <a:latin typeface="Century Gothic"/>
                          <a:cs typeface="Century Gothic"/>
                        </a:rPr>
                        <a:t>Налоговые </a:t>
                      </a:r>
                      <a:r>
                        <a:rPr sz="1200" spc="-40" dirty="0">
                          <a:solidFill>
                            <a:srgbClr val="231F20"/>
                          </a:solidFill>
                          <a:latin typeface="Century Gothic"/>
                          <a:cs typeface="Century Gothic"/>
                        </a:rPr>
                        <a:t>и </a:t>
                      </a:r>
                      <a:r>
                        <a:rPr sz="1200" spc="-30" dirty="0">
                          <a:solidFill>
                            <a:srgbClr val="231F20"/>
                          </a:solidFill>
                          <a:latin typeface="Century Gothic"/>
                          <a:cs typeface="Century Gothic"/>
                        </a:rPr>
                        <a:t>неналоговые</a:t>
                      </a:r>
                      <a:r>
                        <a:rPr sz="1200" spc="-65" dirty="0">
                          <a:solidFill>
                            <a:srgbClr val="231F20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200" dirty="0">
                          <a:solidFill>
                            <a:srgbClr val="231F20"/>
                          </a:solidFill>
                          <a:latin typeface="Century Gothic"/>
                          <a:cs typeface="Century Gothic"/>
                        </a:rPr>
                        <a:t>доходы</a:t>
                      </a:r>
                      <a:endParaRPr sz="1200">
                        <a:latin typeface="Century Gothic"/>
                        <a:cs typeface="Century Gothic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lang="ru-RU" sz="1050" dirty="0" smtClean="0">
                          <a:latin typeface="Century Gothic"/>
                          <a:cs typeface="Century Gothic"/>
                        </a:rPr>
                        <a:t>478 648</a:t>
                      </a:r>
                      <a:endParaRPr sz="1050" dirty="0">
                        <a:latin typeface="Century Gothic"/>
                        <a:cs typeface="Century Gothic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lang="ru-RU" sz="1050" dirty="0" smtClean="0">
                          <a:latin typeface="Century Gothic"/>
                          <a:cs typeface="Century Gothic"/>
                        </a:rPr>
                        <a:t>508 531</a:t>
                      </a:r>
                      <a:endParaRPr sz="1050" dirty="0">
                        <a:latin typeface="Century Gothic"/>
                        <a:cs typeface="Century Gothic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x</a:t>
                      </a:r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lang="ru-RU" sz="1050" dirty="0" smtClean="0">
                          <a:latin typeface="Century Gothic"/>
                          <a:cs typeface="Century Gothic"/>
                        </a:rPr>
                        <a:t>+29 883</a:t>
                      </a:r>
                      <a:endParaRPr sz="1050" dirty="0">
                        <a:latin typeface="Century Gothic"/>
                        <a:cs typeface="Century Gothic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lang="ru-RU" sz="1050" dirty="0" smtClean="0">
                          <a:latin typeface="Century Gothic"/>
                          <a:cs typeface="Century Gothic"/>
                        </a:rPr>
                        <a:t>106,2</a:t>
                      </a:r>
                      <a:endParaRPr sz="1050" dirty="0">
                        <a:latin typeface="Century Gothic"/>
                        <a:cs typeface="Century Gothic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12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x</a:t>
                      </a:r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12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x</a:t>
                      </a:r>
                      <a:endParaRPr sz="12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rgbClr val="B9E3E5"/>
                    </a:solidFill>
                  </a:tcPr>
                </a:tc>
              </a:tr>
              <a:tr h="332509">
                <a:tc>
                  <a:txBody>
                    <a:bodyPr/>
                    <a:lstStyle/>
                    <a:p>
                      <a:pPr marL="140335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1200" dirty="0">
                          <a:solidFill>
                            <a:srgbClr val="231F20"/>
                          </a:solidFill>
                          <a:latin typeface="Century Gothic"/>
                          <a:cs typeface="Century Gothic"/>
                        </a:rPr>
                        <a:t>Безвозмездные</a:t>
                      </a:r>
                      <a:r>
                        <a:rPr sz="1200" spc="-90" dirty="0">
                          <a:solidFill>
                            <a:srgbClr val="231F20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200" spc="-20" dirty="0">
                          <a:solidFill>
                            <a:srgbClr val="231F20"/>
                          </a:solidFill>
                          <a:latin typeface="Century Gothic"/>
                          <a:cs typeface="Century Gothic"/>
                        </a:rPr>
                        <a:t>поступления</a:t>
                      </a:r>
                      <a:endParaRPr sz="1200" dirty="0">
                        <a:latin typeface="Century Gothic"/>
                        <a:cs typeface="Century Gothic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lang="ru-RU" sz="1050" dirty="0" smtClean="0">
                          <a:latin typeface="Century Gothic"/>
                          <a:cs typeface="Century Gothic"/>
                        </a:rPr>
                        <a:t>1 729 912</a:t>
                      </a:r>
                      <a:endParaRPr sz="1050" dirty="0">
                        <a:latin typeface="Century Gothic"/>
                        <a:cs typeface="Century Gothic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lang="ru-RU" sz="1050" dirty="0" smtClean="0">
                          <a:latin typeface="Century Gothic"/>
                          <a:cs typeface="Century Gothic"/>
                        </a:rPr>
                        <a:t>1 738 318</a:t>
                      </a:r>
                      <a:endParaRPr sz="1050" dirty="0">
                        <a:latin typeface="Century Gothic"/>
                        <a:cs typeface="Century Gothic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x</a:t>
                      </a:r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lang="ru-RU" sz="1050" dirty="0" smtClean="0">
                          <a:latin typeface="Century Gothic"/>
                          <a:cs typeface="Century Gothic"/>
                        </a:rPr>
                        <a:t>+8 406</a:t>
                      </a:r>
                      <a:endParaRPr sz="1050" dirty="0">
                        <a:latin typeface="Century Gothic"/>
                        <a:cs typeface="Century Gothic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lang="ru-RU" sz="1050" dirty="0" smtClean="0">
                          <a:latin typeface="Century Gothic"/>
                          <a:cs typeface="Century Gothic"/>
                        </a:rPr>
                        <a:t>100,5</a:t>
                      </a:r>
                      <a:endParaRPr sz="1050" dirty="0">
                        <a:latin typeface="Century Gothic"/>
                        <a:cs typeface="Century Gothic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12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x</a:t>
                      </a:r>
                      <a:endParaRPr sz="12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12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x</a:t>
                      </a:r>
                      <a:endParaRPr sz="12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6255"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1200" b="1" spc="-20" dirty="0">
                          <a:solidFill>
                            <a:srgbClr val="231F20"/>
                          </a:solidFill>
                          <a:latin typeface="Century Gothic"/>
                          <a:cs typeface="Century Gothic"/>
                        </a:rPr>
                        <a:t>Расходы</a:t>
                      </a:r>
                      <a:r>
                        <a:rPr sz="1200" b="1" spc="-90" dirty="0">
                          <a:solidFill>
                            <a:srgbClr val="231F20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200" b="1" spc="-35" dirty="0">
                          <a:solidFill>
                            <a:srgbClr val="231F20"/>
                          </a:solidFill>
                          <a:latin typeface="Century Gothic"/>
                          <a:cs typeface="Century Gothic"/>
                        </a:rPr>
                        <a:t>всего</a:t>
                      </a:r>
                      <a:endParaRPr sz="1200" b="1">
                        <a:latin typeface="Century Gothic"/>
                        <a:cs typeface="Century Gothic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lang="ru-RU" sz="1050" b="1" dirty="0" smtClean="0">
                          <a:latin typeface="Century Gothic"/>
                          <a:cs typeface="Century Gothic"/>
                        </a:rPr>
                        <a:t>2 208 560</a:t>
                      </a:r>
                      <a:endParaRPr sz="1050" b="1" dirty="0">
                        <a:latin typeface="Century Gothic"/>
                        <a:cs typeface="Century Gothic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lang="ru-RU" sz="1050" b="1" dirty="0" smtClean="0">
                          <a:latin typeface="Century Gothic"/>
                          <a:cs typeface="Century Gothic"/>
                        </a:rPr>
                        <a:t>2 252 413</a:t>
                      </a:r>
                      <a:endParaRPr sz="1050" b="1" dirty="0">
                        <a:latin typeface="Century Gothic"/>
                        <a:cs typeface="Century Gothic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18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1" dirty="0" smtClean="0">
                          <a:latin typeface="Century Gothic"/>
                          <a:cs typeface="Century Gothic"/>
                        </a:rPr>
                        <a:t>2 252 413</a:t>
                      </a:r>
                      <a:endParaRPr sz="1050" b="1" dirty="0">
                        <a:latin typeface="Century Gothic"/>
                        <a:cs typeface="Century Gothic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lang="ru-RU" sz="1050" b="1" dirty="0" smtClean="0">
                          <a:latin typeface="Century Gothic"/>
                          <a:cs typeface="Century Gothic"/>
                        </a:rPr>
                        <a:t>43 853</a:t>
                      </a:r>
                      <a:endParaRPr sz="1050" b="1" dirty="0">
                        <a:latin typeface="Century Gothic"/>
                        <a:cs typeface="Century Gothic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lang="ru-RU" sz="1050" b="1" dirty="0" smtClean="0">
                          <a:latin typeface="Century Gothic"/>
                          <a:cs typeface="Century Gothic"/>
                        </a:rPr>
                        <a:t>102</a:t>
                      </a:r>
                      <a:endParaRPr sz="1050" b="1" dirty="0">
                        <a:latin typeface="Century Gothic"/>
                        <a:cs typeface="Century Gothic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lang="ru-RU" sz="1050" b="1" dirty="0" smtClean="0">
                          <a:latin typeface="Century Gothic"/>
                          <a:cs typeface="Century Gothic"/>
                        </a:rPr>
                        <a:t>43 853</a:t>
                      </a:r>
                      <a:endParaRPr sz="1050" b="1" dirty="0">
                        <a:latin typeface="Century Gothic"/>
                        <a:cs typeface="Century Gothic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lang="ru-RU" sz="1050" b="1" dirty="0" smtClean="0">
                          <a:latin typeface="Century Gothic"/>
                          <a:cs typeface="Century Gothic"/>
                        </a:rPr>
                        <a:t>102</a:t>
                      </a:r>
                      <a:endParaRPr sz="1050" b="1" dirty="0">
                        <a:latin typeface="Century Gothic"/>
                        <a:cs typeface="Century Gothic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rgbClr val="B9E3E5"/>
                    </a:solidFill>
                  </a:tcPr>
                </a:tc>
              </a:tr>
              <a:tr h="332509"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1200" spc="-40" dirty="0">
                          <a:solidFill>
                            <a:srgbClr val="231F20"/>
                          </a:solidFill>
                          <a:latin typeface="Century Gothic"/>
                          <a:cs typeface="Century Gothic"/>
                        </a:rPr>
                        <a:t>Дефицит </a:t>
                      </a:r>
                      <a:r>
                        <a:rPr sz="1200" spc="-10" dirty="0">
                          <a:solidFill>
                            <a:srgbClr val="231F20"/>
                          </a:solidFill>
                          <a:latin typeface="Century Gothic"/>
                          <a:cs typeface="Century Gothic"/>
                        </a:rPr>
                        <a:t>(-), </a:t>
                      </a:r>
                      <a:r>
                        <a:rPr sz="1200" spc="-45" dirty="0">
                          <a:solidFill>
                            <a:srgbClr val="231F20"/>
                          </a:solidFill>
                          <a:latin typeface="Century Gothic"/>
                          <a:cs typeface="Century Gothic"/>
                        </a:rPr>
                        <a:t>профицит</a:t>
                      </a:r>
                      <a:r>
                        <a:rPr sz="1200" spc="-85" dirty="0">
                          <a:solidFill>
                            <a:srgbClr val="231F20"/>
                          </a:solidFill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sz="1200" spc="-30" dirty="0">
                          <a:solidFill>
                            <a:srgbClr val="231F20"/>
                          </a:solidFill>
                          <a:latin typeface="Century Gothic"/>
                          <a:cs typeface="Century Gothic"/>
                        </a:rPr>
                        <a:t>(+)</a:t>
                      </a:r>
                      <a:endParaRPr sz="1200">
                        <a:latin typeface="Century Gothic"/>
                        <a:cs typeface="Century Gothic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lang="ru-RU" sz="1050" dirty="0" smtClean="0">
                          <a:latin typeface="Century Gothic"/>
                          <a:cs typeface="Century Gothic"/>
                        </a:rPr>
                        <a:t>0</a:t>
                      </a:r>
                      <a:endParaRPr sz="1050" dirty="0">
                        <a:latin typeface="Century Gothic"/>
                        <a:cs typeface="Century Gothic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lang="ru-RU" sz="1050" dirty="0" smtClean="0">
                          <a:latin typeface="Century Gothic"/>
                          <a:cs typeface="Century Gothic"/>
                        </a:rPr>
                        <a:t>-5 564</a:t>
                      </a:r>
                      <a:endParaRPr sz="1050" dirty="0">
                        <a:latin typeface="Century Gothic"/>
                        <a:cs typeface="Century Gothic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lang="en-US" sz="1200" dirty="0" smtClean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X</a:t>
                      </a:r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1200" smtClean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x</a:t>
                      </a:r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1200" smtClean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x</a:t>
                      </a:r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12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x</a:t>
                      </a:r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12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x</a:t>
                      </a:r>
                      <a:endParaRPr sz="12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198" name="object 33"/>
          <p:cNvSpPr txBox="1"/>
          <p:nvPr/>
        </p:nvSpPr>
        <p:spPr>
          <a:xfrm>
            <a:off x="438150" y="1339850"/>
            <a:ext cx="6781800" cy="42319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ctr">
              <a:lnSpc>
                <a:spcPts val="1100"/>
              </a:lnSpc>
            </a:pPr>
            <a:r>
              <a:rPr b="1" spc="-20" dirty="0">
                <a:latin typeface="Trebuchet MS"/>
                <a:cs typeface="Trebuchet MS"/>
              </a:rPr>
              <a:t>Изменение </a:t>
            </a:r>
            <a:r>
              <a:rPr b="1" spc="-5">
                <a:latin typeface="Trebuchet MS"/>
                <a:cs typeface="Trebuchet MS"/>
              </a:rPr>
              <a:t>основных </a:t>
            </a:r>
            <a:r>
              <a:rPr b="1" spc="-10" smtClean="0">
                <a:latin typeface="Trebuchet MS"/>
                <a:cs typeface="Trebuchet MS"/>
              </a:rPr>
              <a:t>характеристик </a:t>
            </a:r>
            <a:r>
              <a:rPr lang="ru-RU" b="1" spc="-15" dirty="0" smtClean="0">
                <a:latin typeface="Trebuchet MS"/>
                <a:cs typeface="Trebuchet MS"/>
              </a:rPr>
              <a:t>местного</a:t>
            </a:r>
            <a:r>
              <a:rPr b="1" spc="-15" dirty="0" smtClean="0">
                <a:latin typeface="Trebuchet MS"/>
                <a:cs typeface="Trebuchet MS"/>
              </a:rPr>
              <a:t> </a:t>
            </a:r>
            <a:r>
              <a:rPr b="1" spc="5">
                <a:latin typeface="Trebuchet MS"/>
                <a:cs typeface="Trebuchet MS"/>
              </a:rPr>
              <a:t>бюджета</a:t>
            </a:r>
            <a:r>
              <a:rPr b="1" spc="-180">
                <a:latin typeface="Trebuchet MS"/>
                <a:cs typeface="Trebuchet MS"/>
              </a:rPr>
              <a:t> </a:t>
            </a:r>
            <a:endParaRPr lang="en-US" b="1" spc="-180" dirty="0" smtClean="0">
              <a:latin typeface="Trebuchet MS"/>
              <a:cs typeface="Trebuchet MS"/>
            </a:endParaRPr>
          </a:p>
          <a:p>
            <a:pPr marL="12700" marR="5080" algn="ctr">
              <a:lnSpc>
                <a:spcPts val="1100"/>
              </a:lnSpc>
            </a:pPr>
            <a:endParaRPr lang="en-US" b="1" spc="-180" dirty="0" smtClean="0">
              <a:latin typeface="Trebuchet MS"/>
              <a:cs typeface="Trebuchet MS"/>
            </a:endParaRPr>
          </a:p>
          <a:p>
            <a:pPr marL="12700" marR="5080" algn="ctr">
              <a:lnSpc>
                <a:spcPts val="1100"/>
              </a:lnSpc>
            </a:pPr>
            <a:r>
              <a:rPr b="1" spc="-15" smtClean="0">
                <a:latin typeface="Trebuchet MS"/>
                <a:cs typeface="Trebuchet MS"/>
              </a:rPr>
              <a:t>относительно  </a:t>
            </a:r>
            <a:r>
              <a:rPr b="1" spc="-15" dirty="0">
                <a:latin typeface="Trebuchet MS"/>
                <a:cs typeface="Trebuchet MS"/>
              </a:rPr>
              <a:t>первоначально </a:t>
            </a:r>
            <a:r>
              <a:rPr b="1" spc="-5" dirty="0">
                <a:latin typeface="Trebuchet MS"/>
                <a:cs typeface="Trebuchet MS"/>
              </a:rPr>
              <a:t>утвержденных</a:t>
            </a:r>
            <a:r>
              <a:rPr b="1" spc="-150" dirty="0">
                <a:latin typeface="Trebuchet MS"/>
                <a:cs typeface="Trebuchet MS"/>
              </a:rPr>
              <a:t> </a:t>
            </a:r>
            <a:r>
              <a:rPr b="1" spc="-10" dirty="0">
                <a:latin typeface="Trebuchet MS"/>
                <a:cs typeface="Trebuchet MS"/>
              </a:rPr>
              <a:t>показателей</a:t>
            </a:r>
            <a:endParaRPr dirty="0">
              <a:latin typeface="Trebuchet MS"/>
              <a:cs typeface="Trebuchet MS"/>
            </a:endParaRPr>
          </a:p>
        </p:txBody>
      </p:sp>
      <p:sp>
        <p:nvSpPr>
          <p:cNvPr id="199" name="object 38"/>
          <p:cNvSpPr txBox="1"/>
          <p:nvPr/>
        </p:nvSpPr>
        <p:spPr>
          <a:xfrm>
            <a:off x="6610350" y="1949450"/>
            <a:ext cx="762000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ru-RU" sz="1000" b="1" spc="-25" dirty="0" err="1" smtClean="0">
                <a:latin typeface="Trebuchet MS"/>
                <a:cs typeface="Trebuchet MS"/>
              </a:rPr>
              <a:t>тыс</a:t>
            </a:r>
            <a:r>
              <a:rPr sz="1000" b="1" spc="-25" dirty="0" smtClean="0">
                <a:latin typeface="Trebuchet MS"/>
                <a:cs typeface="Trebuchet MS"/>
              </a:rPr>
              <a:t>.</a:t>
            </a:r>
            <a:r>
              <a:rPr sz="1000" b="1" spc="-145" dirty="0" smtClean="0">
                <a:latin typeface="Trebuchet MS"/>
                <a:cs typeface="Trebuchet MS"/>
              </a:rPr>
              <a:t> </a:t>
            </a:r>
            <a:r>
              <a:rPr sz="1000" b="1" spc="-35" dirty="0">
                <a:latin typeface="Trebuchet MS"/>
                <a:cs typeface="Trebuchet MS"/>
              </a:rPr>
              <a:t>руб.</a:t>
            </a:r>
            <a:endParaRPr sz="1000" dirty="0">
              <a:latin typeface="Trebuchet MS"/>
              <a:cs typeface="Trebuchet MS"/>
            </a:endParaRPr>
          </a:p>
        </p:txBody>
      </p:sp>
      <p:grpSp>
        <p:nvGrpSpPr>
          <p:cNvPr id="64" name="Группа 63"/>
          <p:cNvGrpSpPr/>
          <p:nvPr/>
        </p:nvGrpSpPr>
        <p:grpSpPr>
          <a:xfrm>
            <a:off x="0" y="196850"/>
            <a:ext cx="7740523" cy="396240"/>
            <a:chOff x="0" y="288010"/>
            <a:chExt cx="7740523" cy="396240"/>
          </a:xfrm>
        </p:grpSpPr>
        <p:sp>
          <p:nvSpPr>
            <p:cNvPr id="65" name="object 3"/>
            <p:cNvSpPr/>
            <p:nvPr/>
          </p:nvSpPr>
          <p:spPr>
            <a:xfrm>
              <a:off x="7567803" y="288010"/>
              <a:ext cx="172720" cy="396240"/>
            </a:xfrm>
            <a:custGeom>
              <a:avLst/>
              <a:gdLst/>
              <a:ahLst/>
              <a:cxnLst/>
              <a:rect l="l" t="t" r="r" b="b"/>
              <a:pathLst>
                <a:path w="172720" h="396240">
                  <a:moveTo>
                    <a:pt x="95402" y="0"/>
                  </a:moveTo>
                  <a:lnTo>
                    <a:pt x="0" y="0"/>
                  </a:lnTo>
                  <a:lnTo>
                    <a:pt x="29889" y="4607"/>
                  </a:lnTo>
                  <a:lnTo>
                    <a:pt x="54300" y="17175"/>
                  </a:lnTo>
                  <a:lnTo>
                    <a:pt x="70760" y="35816"/>
                  </a:lnTo>
                  <a:lnTo>
                    <a:pt x="76796" y="58648"/>
                  </a:lnTo>
                  <a:lnTo>
                    <a:pt x="76796" y="337350"/>
                  </a:lnTo>
                  <a:lnTo>
                    <a:pt x="70760" y="360181"/>
                  </a:lnTo>
                  <a:lnTo>
                    <a:pt x="54300" y="378823"/>
                  </a:lnTo>
                  <a:lnTo>
                    <a:pt x="29889" y="391390"/>
                  </a:lnTo>
                  <a:lnTo>
                    <a:pt x="0" y="395998"/>
                  </a:lnTo>
                  <a:lnTo>
                    <a:pt x="95402" y="395998"/>
                  </a:lnTo>
                  <a:lnTo>
                    <a:pt x="125291" y="391390"/>
                  </a:lnTo>
                  <a:lnTo>
                    <a:pt x="149702" y="378823"/>
                  </a:lnTo>
                  <a:lnTo>
                    <a:pt x="166163" y="360181"/>
                  </a:lnTo>
                  <a:lnTo>
                    <a:pt x="172199" y="337350"/>
                  </a:lnTo>
                  <a:lnTo>
                    <a:pt x="172199" y="58648"/>
                  </a:lnTo>
                  <a:lnTo>
                    <a:pt x="166163" y="35816"/>
                  </a:lnTo>
                  <a:lnTo>
                    <a:pt x="149702" y="17175"/>
                  </a:lnTo>
                  <a:lnTo>
                    <a:pt x="125291" y="4607"/>
                  </a:lnTo>
                  <a:lnTo>
                    <a:pt x="95402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4"/>
            <p:cNvSpPr/>
            <p:nvPr/>
          </p:nvSpPr>
          <p:spPr>
            <a:xfrm>
              <a:off x="7376998" y="288010"/>
              <a:ext cx="172720" cy="396240"/>
            </a:xfrm>
            <a:custGeom>
              <a:avLst/>
              <a:gdLst/>
              <a:ahLst/>
              <a:cxnLst/>
              <a:rect l="l" t="t" r="r" b="b"/>
              <a:pathLst>
                <a:path w="172720" h="396240">
                  <a:moveTo>
                    <a:pt x="95402" y="0"/>
                  </a:moveTo>
                  <a:lnTo>
                    <a:pt x="0" y="0"/>
                  </a:lnTo>
                  <a:lnTo>
                    <a:pt x="29889" y="4607"/>
                  </a:lnTo>
                  <a:lnTo>
                    <a:pt x="54300" y="17175"/>
                  </a:lnTo>
                  <a:lnTo>
                    <a:pt x="70760" y="35816"/>
                  </a:lnTo>
                  <a:lnTo>
                    <a:pt x="76796" y="58648"/>
                  </a:lnTo>
                  <a:lnTo>
                    <a:pt x="76796" y="337350"/>
                  </a:lnTo>
                  <a:lnTo>
                    <a:pt x="70760" y="360181"/>
                  </a:lnTo>
                  <a:lnTo>
                    <a:pt x="54300" y="378823"/>
                  </a:lnTo>
                  <a:lnTo>
                    <a:pt x="29889" y="391390"/>
                  </a:lnTo>
                  <a:lnTo>
                    <a:pt x="0" y="395998"/>
                  </a:lnTo>
                  <a:lnTo>
                    <a:pt x="95402" y="395998"/>
                  </a:lnTo>
                  <a:lnTo>
                    <a:pt x="125291" y="391390"/>
                  </a:lnTo>
                  <a:lnTo>
                    <a:pt x="149702" y="378823"/>
                  </a:lnTo>
                  <a:lnTo>
                    <a:pt x="166163" y="360181"/>
                  </a:lnTo>
                  <a:lnTo>
                    <a:pt x="172199" y="337350"/>
                  </a:lnTo>
                  <a:lnTo>
                    <a:pt x="172199" y="58648"/>
                  </a:lnTo>
                  <a:lnTo>
                    <a:pt x="166163" y="35816"/>
                  </a:lnTo>
                  <a:lnTo>
                    <a:pt x="149702" y="17175"/>
                  </a:lnTo>
                  <a:lnTo>
                    <a:pt x="125291" y="4607"/>
                  </a:lnTo>
                  <a:lnTo>
                    <a:pt x="95402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5"/>
            <p:cNvSpPr/>
            <p:nvPr/>
          </p:nvSpPr>
          <p:spPr>
            <a:xfrm>
              <a:off x="7186193" y="288010"/>
              <a:ext cx="172720" cy="396240"/>
            </a:xfrm>
            <a:custGeom>
              <a:avLst/>
              <a:gdLst/>
              <a:ahLst/>
              <a:cxnLst/>
              <a:rect l="l" t="t" r="r" b="b"/>
              <a:pathLst>
                <a:path w="172720" h="396240">
                  <a:moveTo>
                    <a:pt x="95402" y="0"/>
                  </a:moveTo>
                  <a:lnTo>
                    <a:pt x="0" y="0"/>
                  </a:lnTo>
                  <a:lnTo>
                    <a:pt x="29889" y="4607"/>
                  </a:lnTo>
                  <a:lnTo>
                    <a:pt x="54300" y="17175"/>
                  </a:lnTo>
                  <a:lnTo>
                    <a:pt x="70760" y="35816"/>
                  </a:lnTo>
                  <a:lnTo>
                    <a:pt x="76796" y="58648"/>
                  </a:lnTo>
                  <a:lnTo>
                    <a:pt x="76796" y="337350"/>
                  </a:lnTo>
                  <a:lnTo>
                    <a:pt x="70760" y="360181"/>
                  </a:lnTo>
                  <a:lnTo>
                    <a:pt x="54300" y="378823"/>
                  </a:lnTo>
                  <a:lnTo>
                    <a:pt x="29889" y="391390"/>
                  </a:lnTo>
                  <a:lnTo>
                    <a:pt x="0" y="395998"/>
                  </a:lnTo>
                  <a:lnTo>
                    <a:pt x="95402" y="395998"/>
                  </a:lnTo>
                  <a:lnTo>
                    <a:pt x="125291" y="391390"/>
                  </a:lnTo>
                  <a:lnTo>
                    <a:pt x="149702" y="378823"/>
                  </a:lnTo>
                  <a:lnTo>
                    <a:pt x="166163" y="360181"/>
                  </a:lnTo>
                  <a:lnTo>
                    <a:pt x="172199" y="337350"/>
                  </a:lnTo>
                  <a:lnTo>
                    <a:pt x="172199" y="58648"/>
                  </a:lnTo>
                  <a:lnTo>
                    <a:pt x="166163" y="35816"/>
                  </a:lnTo>
                  <a:lnTo>
                    <a:pt x="149702" y="17175"/>
                  </a:lnTo>
                  <a:lnTo>
                    <a:pt x="125291" y="4607"/>
                  </a:lnTo>
                  <a:lnTo>
                    <a:pt x="95402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"/>
            <p:cNvSpPr/>
            <p:nvPr/>
          </p:nvSpPr>
          <p:spPr>
            <a:xfrm>
              <a:off x="6995400" y="288010"/>
              <a:ext cx="172720" cy="396240"/>
            </a:xfrm>
            <a:custGeom>
              <a:avLst/>
              <a:gdLst/>
              <a:ahLst/>
              <a:cxnLst/>
              <a:rect l="l" t="t" r="r" b="b"/>
              <a:pathLst>
                <a:path w="172720" h="396240">
                  <a:moveTo>
                    <a:pt x="95402" y="0"/>
                  </a:moveTo>
                  <a:lnTo>
                    <a:pt x="0" y="0"/>
                  </a:lnTo>
                  <a:lnTo>
                    <a:pt x="29889" y="4607"/>
                  </a:lnTo>
                  <a:lnTo>
                    <a:pt x="54300" y="17175"/>
                  </a:lnTo>
                  <a:lnTo>
                    <a:pt x="70760" y="35816"/>
                  </a:lnTo>
                  <a:lnTo>
                    <a:pt x="76796" y="58648"/>
                  </a:lnTo>
                  <a:lnTo>
                    <a:pt x="76796" y="337350"/>
                  </a:lnTo>
                  <a:lnTo>
                    <a:pt x="70760" y="360181"/>
                  </a:lnTo>
                  <a:lnTo>
                    <a:pt x="54300" y="378823"/>
                  </a:lnTo>
                  <a:lnTo>
                    <a:pt x="29889" y="391390"/>
                  </a:lnTo>
                  <a:lnTo>
                    <a:pt x="0" y="395998"/>
                  </a:lnTo>
                  <a:lnTo>
                    <a:pt x="95402" y="395998"/>
                  </a:lnTo>
                  <a:lnTo>
                    <a:pt x="125291" y="391390"/>
                  </a:lnTo>
                  <a:lnTo>
                    <a:pt x="149702" y="378823"/>
                  </a:lnTo>
                  <a:lnTo>
                    <a:pt x="166163" y="360181"/>
                  </a:lnTo>
                  <a:lnTo>
                    <a:pt x="172199" y="337350"/>
                  </a:lnTo>
                  <a:lnTo>
                    <a:pt x="172199" y="58648"/>
                  </a:lnTo>
                  <a:lnTo>
                    <a:pt x="166163" y="35816"/>
                  </a:lnTo>
                  <a:lnTo>
                    <a:pt x="149702" y="17175"/>
                  </a:lnTo>
                  <a:lnTo>
                    <a:pt x="125291" y="4607"/>
                  </a:lnTo>
                  <a:lnTo>
                    <a:pt x="95402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7"/>
            <p:cNvSpPr/>
            <p:nvPr/>
          </p:nvSpPr>
          <p:spPr>
            <a:xfrm>
              <a:off x="0" y="288010"/>
              <a:ext cx="406400" cy="396240"/>
            </a:xfrm>
            <a:custGeom>
              <a:avLst/>
              <a:gdLst/>
              <a:ahLst/>
              <a:cxnLst/>
              <a:rect l="l" t="t" r="r" b="b"/>
              <a:pathLst>
                <a:path w="406400" h="396240">
                  <a:moveTo>
                    <a:pt x="406095" y="0"/>
                  </a:moveTo>
                  <a:lnTo>
                    <a:pt x="280758" y="0"/>
                  </a:lnTo>
                  <a:lnTo>
                    <a:pt x="0" y="198031"/>
                  </a:lnTo>
                  <a:lnTo>
                    <a:pt x="280758" y="395998"/>
                  </a:lnTo>
                  <a:lnTo>
                    <a:pt x="406133" y="395998"/>
                  </a:lnTo>
                  <a:lnTo>
                    <a:pt x="125387" y="197992"/>
                  </a:lnTo>
                  <a:lnTo>
                    <a:pt x="406095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8"/>
            <p:cNvSpPr/>
            <p:nvPr/>
          </p:nvSpPr>
          <p:spPr>
            <a:xfrm>
              <a:off x="251999" y="288010"/>
              <a:ext cx="406400" cy="396240"/>
            </a:xfrm>
            <a:custGeom>
              <a:avLst/>
              <a:gdLst/>
              <a:ahLst/>
              <a:cxnLst/>
              <a:rect l="l" t="t" r="r" b="b"/>
              <a:pathLst>
                <a:path w="406400" h="396240">
                  <a:moveTo>
                    <a:pt x="406095" y="0"/>
                  </a:moveTo>
                  <a:lnTo>
                    <a:pt x="280758" y="0"/>
                  </a:lnTo>
                  <a:lnTo>
                    <a:pt x="0" y="198031"/>
                  </a:lnTo>
                  <a:lnTo>
                    <a:pt x="280758" y="395998"/>
                  </a:lnTo>
                  <a:lnTo>
                    <a:pt x="406133" y="395998"/>
                  </a:lnTo>
                  <a:lnTo>
                    <a:pt x="125387" y="197992"/>
                  </a:lnTo>
                  <a:lnTo>
                    <a:pt x="406095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9"/>
            <p:cNvSpPr/>
            <p:nvPr/>
          </p:nvSpPr>
          <p:spPr>
            <a:xfrm>
              <a:off x="504000" y="288010"/>
              <a:ext cx="406400" cy="396240"/>
            </a:xfrm>
            <a:custGeom>
              <a:avLst/>
              <a:gdLst/>
              <a:ahLst/>
              <a:cxnLst/>
              <a:rect l="l" t="t" r="r" b="b"/>
              <a:pathLst>
                <a:path w="406400" h="396240">
                  <a:moveTo>
                    <a:pt x="406095" y="0"/>
                  </a:moveTo>
                  <a:lnTo>
                    <a:pt x="280758" y="0"/>
                  </a:lnTo>
                  <a:lnTo>
                    <a:pt x="0" y="198031"/>
                  </a:lnTo>
                  <a:lnTo>
                    <a:pt x="280758" y="395998"/>
                  </a:lnTo>
                  <a:lnTo>
                    <a:pt x="406133" y="395998"/>
                  </a:lnTo>
                  <a:lnTo>
                    <a:pt x="125387" y="197992"/>
                  </a:lnTo>
                  <a:lnTo>
                    <a:pt x="406095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10"/>
            <p:cNvSpPr/>
            <p:nvPr/>
          </p:nvSpPr>
          <p:spPr>
            <a:xfrm>
              <a:off x="756000" y="288010"/>
              <a:ext cx="406400" cy="396240"/>
            </a:xfrm>
            <a:custGeom>
              <a:avLst/>
              <a:gdLst/>
              <a:ahLst/>
              <a:cxnLst/>
              <a:rect l="l" t="t" r="r" b="b"/>
              <a:pathLst>
                <a:path w="406400" h="396240">
                  <a:moveTo>
                    <a:pt x="406095" y="0"/>
                  </a:moveTo>
                  <a:lnTo>
                    <a:pt x="280758" y="0"/>
                  </a:lnTo>
                  <a:lnTo>
                    <a:pt x="0" y="198031"/>
                  </a:lnTo>
                  <a:lnTo>
                    <a:pt x="280758" y="395998"/>
                  </a:lnTo>
                  <a:lnTo>
                    <a:pt x="406133" y="395998"/>
                  </a:lnTo>
                  <a:lnTo>
                    <a:pt x="125387" y="197992"/>
                  </a:lnTo>
                  <a:lnTo>
                    <a:pt x="406095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73" name="Группа 44"/>
            <p:cNvGrpSpPr/>
            <p:nvPr/>
          </p:nvGrpSpPr>
          <p:grpSpPr>
            <a:xfrm>
              <a:off x="990600" y="288010"/>
              <a:ext cx="6101715" cy="396240"/>
              <a:chOff x="990600" y="288010"/>
              <a:chExt cx="6101715" cy="396240"/>
            </a:xfrm>
          </p:grpSpPr>
          <p:sp>
            <p:nvSpPr>
              <p:cNvPr id="75" name="object 12"/>
              <p:cNvSpPr/>
              <p:nvPr/>
            </p:nvSpPr>
            <p:spPr>
              <a:xfrm>
                <a:off x="990600" y="288010"/>
                <a:ext cx="6101715" cy="396240"/>
              </a:xfrm>
              <a:custGeom>
                <a:avLst/>
                <a:gdLst/>
                <a:ahLst/>
                <a:cxnLst/>
                <a:rect l="l" t="t" r="r" b="b"/>
                <a:pathLst>
                  <a:path w="6101715" h="396240">
                    <a:moveTo>
                      <a:pt x="6028944" y="0"/>
                    </a:moveTo>
                    <a:lnTo>
                      <a:pt x="280758" y="0"/>
                    </a:lnTo>
                    <a:lnTo>
                      <a:pt x="0" y="198031"/>
                    </a:lnTo>
                    <a:lnTo>
                      <a:pt x="280758" y="395998"/>
                    </a:lnTo>
                    <a:lnTo>
                      <a:pt x="6028944" y="395998"/>
                    </a:lnTo>
                    <a:lnTo>
                      <a:pt x="6057141" y="391390"/>
                    </a:lnTo>
                    <a:lnTo>
                      <a:pt x="6080172" y="378823"/>
                    </a:lnTo>
                    <a:lnTo>
                      <a:pt x="6095702" y="360181"/>
                    </a:lnTo>
                    <a:lnTo>
                      <a:pt x="6101397" y="337350"/>
                    </a:lnTo>
                    <a:lnTo>
                      <a:pt x="6101397" y="58648"/>
                    </a:lnTo>
                    <a:lnTo>
                      <a:pt x="6095702" y="35816"/>
                    </a:lnTo>
                    <a:lnTo>
                      <a:pt x="6080172" y="17175"/>
                    </a:lnTo>
                    <a:lnTo>
                      <a:pt x="6057141" y="4607"/>
                    </a:lnTo>
                    <a:lnTo>
                      <a:pt x="6028944" y="0"/>
                    </a:lnTo>
                    <a:close/>
                  </a:path>
                </a:pathLst>
              </a:custGeom>
              <a:solidFill>
                <a:srgbClr val="00B8BE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76" name="object 13"/>
              <p:cNvSpPr/>
              <p:nvPr/>
            </p:nvSpPr>
            <p:spPr>
              <a:xfrm>
                <a:off x="6734556" y="342011"/>
                <a:ext cx="288290" cy="288290"/>
              </a:xfrm>
              <a:custGeom>
                <a:avLst/>
                <a:gdLst/>
                <a:ahLst/>
                <a:cxnLst/>
                <a:rect l="l" t="t" r="r" b="b"/>
                <a:pathLst>
                  <a:path w="288290" h="288290">
                    <a:moveTo>
                      <a:pt x="235673" y="0"/>
                    </a:moveTo>
                    <a:lnTo>
                      <a:pt x="52324" y="0"/>
                    </a:lnTo>
                    <a:lnTo>
                      <a:pt x="31953" y="4105"/>
                    </a:lnTo>
                    <a:lnTo>
                      <a:pt x="15322" y="15308"/>
                    </a:lnTo>
                    <a:lnTo>
                      <a:pt x="4110" y="31937"/>
                    </a:lnTo>
                    <a:lnTo>
                      <a:pt x="0" y="52324"/>
                    </a:lnTo>
                    <a:lnTo>
                      <a:pt x="0" y="235661"/>
                    </a:lnTo>
                    <a:lnTo>
                      <a:pt x="4110" y="256031"/>
                    </a:lnTo>
                    <a:lnTo>
                      <a:pt x="15322" y="272662"/>
                    </a:lnTo>
                    <a:lnTo>
                      <a:pt x="31953" y="283874"/>
                    </a:lnTo>
                    <a:lnTo>
                      <a:pt x="52324" y="287985"/>
                    </a:lnTo>
                    <a:lnTo>
                      <a:pt x="235673" y="287985"/>
                    </a:lnTo>
                    <a:lnTo>
                      <a:pt x="256038" y="283874"/>
                    </a:lnTo>
                    <a:lnTo>
                      <a:pt x="272670" y="272662"/>
                    </a:lnTo>
                    <a:lnTo>
                      <a:pt x="283885" y="256031"/>
                    </a:lnTo>
                    <a:lnTo>
                      <a:pt x="287997" y="235661"/>
                    </a:lnTo>
                    <a:lnTo>
                      <a:pt x="287997" y="52324"/>
                    </a:lnTo>
                    <a:lnTo>
                      <a:pt x="283885" y="31937"/>
                    </a:lnTo>
                    <a:lnTo>
                      <a:pt x="272670" y="15308"/>
                    </a:lnTo>
                    <a:lnTo>
                      <a:pt x="256038" y="4105"/>
                    </a:lnTo>
                    <a:lnTo>
                      <a:pt x="235673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77" name="object 14"/>
              <p:cNvSpPr txBox="1"/>
              <p:nvPr/>
            </p:nvSpPr>
            <p:spPr>
              <a:xfrm>
                <a:off x="6822147" y="381749"/>
                <a:ext cx="113030" cy="184666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spAutoFit/>
              </a:bodyPr>
              <a:lstStyle/>
              <a:p>
                <a:pPr marL="12700">
                  <a:lnSpc>
                    <a:spcPct val="100000"/>
                  </a:lnSpc>
                </a:pPr>
                <a:r>
                  <a:rPr lang="ru-RU" sz="1200" b="1" spc="25" dirty="0" smtClean="0">
                    <a:solidFill>
                      <a:srgbClr val="009DA2"/>
                    </a:solidFill>
                    <a:latin typeface="Gill Sans MT"/>
                    <a:cs typeface="Gill Sans MT"/>
                  </a:rPr>
                  <a:t>6</a:t>
                </a:r>
                <a:endParaRPr lang="en-US" sz="1200" b="1" spc="25" dirty="0">
                  <a:solidFill>
                    <a:srgbClr val="009DA2"/>
                  </a:solidFill>
                  <a:latin typeface="Gill Sans MT"/>
                  <a:cs typeface="Gill Sans MT"/>
                </a:endParaRPr>
              </a:p>
            </p:txBody>
          </p:sp>
        </p:grpSp>
        <p:sp>
          <p:nvSpPr>
            <p:cNvPr id="74" name="object 21"/>
            <p:cNvSpPr txBox="1"/>
            <p:nvPr/>
          </p:nvSpPr>
          <p:spPr>
            <a:xfrm>
              <a:off x="1276350" y="364210"/>
              <a:ext cx="5410200" cy="166712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12700" marR="5080">
                <a:lnSpc>
                  <a:spcPts val="1300"/>
                </a:lnSpc>
              </a:pPr>
              <a:r>
                <a:rPr lang="ru-RU" sz="1000" b="1" spc="-5" dirty="0" smtClean="0">
                  <a:solidFill>
                    <a:srgbClr val="FFFFFF"/>
                  </a:solidFill>
                  <a:latin typeface="Trebuchet MS"/>
                  <a:cs typeface="Trebuchet MS"/>
                </a:rPr>
                <a:t>ОСНОВНЫЕ </a:t>
              </a:r>
              <a:r>
                <a:rPr lang="ru-RU" sz="1000" b="1" spc="-20" dirty="0" smtClean="0">
                  <a:solidFill>
                    <a:srgbClr val="FFFFFF"/>
                  </a:solidFill>
                  <a:latin typeface="Trebuchet MS"/>
                  <a:cs typeface="Trebuchet MS"/>
                </a:rPr>
                <a:t>ПАРАМЕТРЫ БЮДЖЕТА</a:t>
              </a:r>
              <a:endParaRPr lang="ru-RU" sz="1000" dirty="0" smtClean="0">
                <a:latin typeface="Trebuchet MS"/>
                <a:cs typeface="Trebuchet MS"/>
              </a:endParaRPr>
            </a:p>
          </p:txBody>
        </p:sp>
      </p:grpSp>
      <p:cxnSp>
        <p:nvCxnSpPr>
          <p:cNvPr id="85" name="Прямая соединительная линия 84"/>
          <p:cNvCxnSpPr/>
          <p:nvPr/>
        </p:nvCxnSpPr>
        <p:spPr>
          <a:xfrm rot="5400000" flipH="1" flipV="1">
            <a:off x="2152650" y="6940550"/>
            <a:ext cx="228600" cy="152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146" name="Picture 2" descr="B:\Users\SOB\Desktop\Бюджет для граждан\Фото для бюджета\1592675035_bel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19150" y="6140450"/>
            <a:ext cx="6553200" cy="3276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349250"/>
            <a:ext cx="324002" cy="1090799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734556" y="342011"/>
            <a:ext cx="288290" cy="288290"/>
          </a:xfrm>
          <a:custGeom>
            <a:avLst/>
            <a:gdLst/>
            <a:ahLst/>
            <a:cxnLst/>
            <a:rect l="l" t="t" r="r" b="b"/>
            <a:pathLst>
              <a:path w="288290" h="288290">
                <a:moveTo>
                  <a:pt x="235673" y="0"/>
                </a:moveTo>
                <a:lnTo>
                  <a:pt x="52324" y="0"/>
                </a:lnTo>
                <a:lnTo>
                  <a:pt x="31953" y="4105"/>
                </a:lnTo>
                <a:lnTo>
                  <a:pt x="15322" y="15308"/>
                </a:lnTo>
                <a:lnTo>
                  <a:pt x="4110" y="31937"/>
                </a:lnTo>
                <a:lnTo>
                  <a:pt x="0" y="52324"/>
                </a:lnTo>
                <a:lnTo>
                  <a:pt x="0" y="235661"/>
                </a:lnTo>
                <a:lnTo>
                  <a:pt x="4110" y="256031"/>
                </a:lnTo>
                <a:lnTo>
                  <a:pt x="15322" y="272662"/>
                </a:lnTo>
                <a:lnTo>
                  <a:pt x="31953" y="283874"/>
                </a:lnTo>
                <a:lnTo>
                  <a:pt x="52324" y="287985"/>
                </a:lnTo>
                <a:lnTo>
                  <a:pt x="235673" y="287985"/>
                </a:lnTo>
                <a:lnTo>
                  <a:pt x="256038" y="283874"/>
                </a:lnTo>
                <a:lnTo>
                  <a:pt x="272670" y="272662"/>
                </a:lnTo>
                <a:lnTo>
                  <a:pt x="283885" y="256031"/>
                </a:lnTo>
                <a:lnTo>
                  <a:pt x="287997" y="235661"/>
                </a:lnTo>
                <a:lnTo>
                  <a:pt x="287997" y="52324"/>
                </a:lnTo>
                <a:lnTo>
                  <a:pt x="283885" y="31937"/>
                </a:lnTo>
                <a:lnTo>
                  <a:pt x="272670" y="15308"/>
                </a:lnTo>
                <a:lnTo>
                  <a:pt x="256038" y="4105"/>
                </a:lnTo>
                <a:lnTo>
                  <a:pt x="23567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0" y="10420704"/>
            <a:ext cx="7740015" cy="0"/>
          </a:xfrm>
          <a:custGeom>
            <a:avLst/>
            <a:gdLst/>
            <a:ahLst/>
            <a:cxnLst/>
            <a:rect l="l" t="t" r="r" b="b"/>
            <a:pathLst>
              <a:path w="7740015">
                <a:moveTo>
                  <a:pt x="0" y="0"/>
                </a:moveTo>
                <a:lnTo>
                  <a:pt x="7740001" y="0"/>
                </a:lnTo>
              </a:path>
            </a:pathLst>
          </a:custGeom>
          <a:ln w="6350">
            <a:solidFill>
              <a:srgbClr val="8A8C8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0" y="10506590"/>
            <a:ext cx="7740015" cy="0"/>
          </a:xfrm>
          <a:custGeom>
            <a:avLst/>
            <a:gdLst/>
            <a:ahLst/>
            <a:cxnLst/>
            <a:rect l="l" t="t" r="r" b="b"/>
            <a:pathLst>
              <a:path w="7740015">
                <a:moveTo>
                  <a:pt x="0" y="0"/>
                </a:moveTo>
                <a:lnTo>
                  <a:pt x="7740001" y="0"/>
                </a:lnTo>
              </a:path>
            </a:pathLst>
          </a:custGeom>
          <a:ln w="6350">
            <a:solidFill>
              <a:srgbClr val="8A8C8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0" y="10597242"/>
            <a:ext cx="7740015" cy="0"/>
          </a:xfrm>
          <a:custGeom>
            <a:avLst/>
            <a:gdLst/>
            <a:ahLst/>
            <a:cxnLst/>
            <a:rect l="l" t="t" r="r" b="b"/>
            <a:pathLst>
              <a:path w="7740015">
                <a:moveTo>
                  <a:pt x="0" y="0"/>
                </a:moveTo>
                <a:lnTo>
                  <a:pt x="7740001" y="0"/>
                </a:lnTo>
              </a:path>
            </a:pathLst>
          </a:custGeom>
          <a:ln w="6350">
            <a:solidFill>
              <a:srgbClr val="8A8C8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723857" y="10602008"/>
            <a:ext cx="5016500" cy="0"/>
          </a:xfrm>
          <a:custGeom>
            <a:avLst/>
            <a:gdLst/>
            <a:ahLst/>
            <a:cxnLst/>
            <a:rect l="l" t="t" r="r" b="b"/>
            <a:pathLst>
              <a:path w="5016500">
                <a:moveTo>
                  <a:pt x="0" y="0"/>
                </a:moveTo>
                <a:lnTo>
                  <a:pt x="5016144" y="0"/>
                </a:lnTo>
              </a:path>
            </a:pathLst>
          </a:custGeom>
          <a:ln w="36004">
            <a:solidFill>
              <a:srgbClr val="00A3A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3510584" y="10511356"/>
            <a:ext cx="4229735" cy="0"/>
          </a:xfrm>
          <a:custGeom>
            <a:avLst/>
            <a:gdLst/>
            <a:ahLst/>
            <a:cxnLst/>
            <a:rect l="l" t="t" r="r" b="b"/>
            <a:pathLst>
              <a:path w="4229734">
                <a:moveTo>
                  <a:pt x="0" y="0"/>
                </a:moveTo>
                <a:lnTo>
                  <a:pt x="4229417" y="0"/>
                </a:lnTo>
              </a:path>
            </a:pathLst>
          </a:custGeom>
          <a:ln w="36004">
            <a:solidFill>
              <a:srgbClr val="00B8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4293666" y="10420707"/>
            <a:ext cx="3446779" cy="0"/>
          </a:xfrm>
          <a:custGeom>
            <a:avLst/>
            <a:gdLst/>
            <a:ahLst/>
            <a:cxnLst/>
            <a:rect l="l" t="t" r="r" b="b"/>
            <a:pathLst>
              <a:path w="3446779">
                <a:moveTo>
                  <a:pt x="0" y="0"/>
                </a:moveTo>
                <a:lnTo>
                  <a:pt x="3446335" y="0"/>
                </a:lnTo>
              </a:path>
            </a:pathLst>
          </a:custGeom>
          <a:ln w="36004">
            <a:solidFill>
              <a:srgbClr val="A2DAD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 txBox="1"/>
          <p:nvPr/>
        </p:nvSpPr>
        <p:spPr>
          <a:xfrm>
            <a:off x="1440586" y="390741"/>
            <a:ext cx="2564765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-5" dirty="0">
                <a:solidFill>
                  <a:srgbClr val="FFFFFF"/>
                </a:solidFill>
                <a:latin typeface="Trebuchet MS"/>
                <a:cs typeface="Trebuchet MS"/>
              </a:rPr>
              <a:t>ОСНОВНЫЕ ПАРАМЕТРЫ</a:t>
            </a:r>
            <a:r>
              <a:rPr sz="1200" b="1" spc="-20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b="1" spc="-45" dirty="0" smtClean="0">
                <a:solidFill>
                  <a:srgbClr val="FFFFFF"/>
                </a:solidFill>
                <a:latin typeface="Trebuchet MS"/>
                <a:cs typeface="Trebuchet MS"/>
              </a:rPr>
              <a:t>БДЖЕТА</a:t>
            </a:r>
            <a:endParaRPr sz="1200" dirty="0">
              <a:latin typeface="Trebuchet MS"/>
              <a:cs typeface="Trebuchet MS"/>
            </a:endParaRPr>
          </a:p>
        </p:txBody>
      </p:sp>
      <p:sp>
        <p:nvSpPr>
          <p:cNvPr id="206" name="object 102"/>
          <p:cNvSpPr txBox="1"/>
          <p:nvPr/>
        </p:nvSpPr>
        <p:spPr>
          <a:xfrm>
            <a:off x="514350" y="958850"/>
            <a:ext cx="6781800" cy="2462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ctr">
              <a:lnSpc>
                <a:spcPct val="100000"/>
              </a:lnSpc>
            </a:pPr>
            <a:r>
              <a:rPr sz="1600" b="1" dirty="0">
                <a:latin typeface="Trebuchet MS"/>
                <a:cs typeface="Trebuchet MS"/>
              </a:rPr>
              <a:t>Структура </a:t>
            </a:r>
            <a:r>
              <a:rPr sz="1600" b="1" err="1">
                <a:latin typeface="Trebuchet MS"/>
                <a:cs typeface="Trebuchet MS"/>
              </a:rPr>
              <a:t>доходов</a:t>
            </a:r>
            <a:r>
              <a:rPr sz="1600" b="1">
                <a:latin typeface="Trebuchet MS"/>
                <a:cs typeface="Trebuchet MS"/>
              </a:rPr>
              <a:t> </a:t>
            </a:r>
            <a:r>
              <a:rPr sz="1600" b="1" spc="5" smtClean="0">
                <a:latin typeface="Trebuchet MS"/>
                <a:cs typeface="Trebuchet MS"/>
              </a:rPr>
              <a:t>бюджета</a:t>
            </a:r>
            <a:r>
              <a:rPr lang="en-US" sz="1600" b="1" spc="5" dirty="0" smtClean="0">
                <a:latin typeface="Trebuchet MS"/>
                <a:cs typeface="Trebuchet MS"/>
              </a:rPr>
              <a:t> </a:t>
            </a:r>
            <a:r>
              <a:rPr lang="ru-RU" sz="1600" b="1" spc="5" dirty="0" smtClean="0">
                <a:latin typeface="Trebuchet MS"/>
                <a:cs typeface="Trebuchet MS"/>
              </a:rPr>
              <a:t>Шалинского муниципального округа</a:t>
            </a:r>
            <a:endParaRPr sz="1600" dirty="0">
              <a:latin typeface="Trebuchet MS"/>
              <a:cs typeface="Trebuchet MS"/>
            </a:endParaRPr>
          </a:p>
        </p:txBody>
      </p:sp>
      <p:grpSp>
        <p:nvGrpSpPr>
          <p:cNvPr id="3" name="Группа 87"/>
          <p:cNvGrpSpPr/>
          <p:nvPr/>
        </p:nvGrpSpPr>
        <p:grpSpPr>
          <a:xfrm>
            <a:off x="133350" y="1797050"/>
            <a:ext cx="7340851" cy="4038601"/>
            <a:chOff x="-446988" y="6358659"/>
            <a:chExt cx="8371528" cy="3946814"/>
          </a:xfrm>
        </p:grpSpPr>
        <p:grpSp>
          <p:nvGrpSpPr>
            <p:cNvPr id="4" name="Группа 86"/>
            <p:cNvGrpSpPr/>
            <p:nvPr/>
          </p:nvGrpSpPr>
          <p:grpSpPr>
            <a:xfrm>
              <a:off x="-446988" y="6358659"/>
              <a:ext cx="8371528" cy="3946814"/>
              <a:chOff x="-446988" y="6358659"/>
              <a:chExt cx="8371528" cy="3946814"/>
            </a:xfrm>
          </p:grpSpPr>
          <p:graphicFrame>
            <p:nvGraphicFramePr>
              <p:cNvPr id="207" name="Диаграмма 206"/>
              <p:cNvGraphicFramePr/>
              <p:nvPr/>
            </p:nvGraphicFramePr>
            <p:xfrm>
              <a:off x="4419339" y="6358659"/>
              <a:ext cx="3505201" cy="3872345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3"/>
              </a:graphicData>
            </a:graphic>
          </p:graphicFrame>
          <p:graphicFrame>
            <p:nvGraphicFramePr>
              <p:cNvPr id="208" name="Диаграмма 207"/>
              <p:cNvGraphicFramePr/>
              <p:nvPr/>
            </p:nvGraphicFramePr>
            <p:xfrm>
              <a:off x="-446988" y="6507595"/>
              <a:ext cx="3505200" cy="3797878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4"/>
              </a:graphicData>
            </a:graphic>
          </p:graphicFrame>
        </p:grpSp>
        <p:grpSp>
          <p:nvGrpSpPr>
            <p:cNvPr id="5" name="Группа 242"/>
            <p:cNvGrpSpPr/>
            <p:nvPr/>
          </p:nvGrpSpPr>
          <p:grpSpPr>
            <a:xfrm>
              <a:off x="2221886" y="6433127"/>
              <a:ext cx="2805745" cy="2457450"/>
              <a:chOff x="2096245" y="5899727"/>
              <a:chExt cx="2805745" cy="2457450"/>
            </a:xfrm>
          </p:grpSpPr>
          <p:grpSp>
            <p:nvGrpSpPr>
              <p:cNvPr id="6" name="Группа 193"/>
              <p:cNvGrpSpPr/>
              <p:nvPr/>
            </p:nvGrpSpPr>
            <p:grpSpPr>
              <a:xfrm>
                <a:off x="2121230" y="7091218"/>
                <a:ext cx="2557478" cy="165430"/>
                <a:chOff x="2293060" y="3725527"/>
                <a:chExt cx="2557478" cy="165430"/>
              </a:xfrm>
            </p:grpSpPr>
            <p:sp>
              <p:nvSpPr>
                <p:cNvPr id="227" name="object 53"/>
                <p:cNvSpPr/>
                <p:nvPr/>
              </p:nvSpPr>
              <p:spPr>
                <a:xfrm>
                  <a:off x="2350829" y="3725527"/>
                  <a:ext cx="960735" cy="14893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12469" h="142239">
                      <a:moveTo>
                        <a:pt x="712114" y="0"/>
                      </a:moveTo>
                      <a:lnTo>
                        <a:pt x="74777" y="0"/>
                      </a:lnTo>
                      <a:lnTo>
                        <a:pt x="0" y="70942"/>
                      </a:lnTo>
                      <a:lnTo>
                        <a:pt x="74777" y="141859"/>
                      </a:lnTo>
                      <a:lnTo>
                        <a:pt x="712114" y="141859"/>
                      </a:lnTo>
                      <a:lnTo>
                        <a:pt x="712114" y="0"/>
                      </a:lnTo>
                      <a:close/>
                    </a:path>
                  </a:pathLst>
                </a:custGeom>
                <a:solidFill>
                  <a:srgbClr val="00B0F0"/>
                </a:solidFill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  <p:sp>
              <p:nvSpPr>
                <p:cNvPr id="228" name="object 60"/>
                <p:cNvSpPr/>
                <p:nvPr/>
              </p:nvSpPr>
              <p:spPr>
                <a:xfrm>
                  <a:off x="3261133" y="3725527"/>
                  <a:ext cx="1489588" cy="14893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12470" h="142239">
                      <a:moveTo>
                        <a:pt x="637336" y="0"/>
                      </a:moveTo>
                      <a:lnTo>
                        <a:pt x="0" y="0"/>
                      </a:lnTo>
                      <a:lnTo>
                        <a:pt x="0" y="141859"/>
                      </a:lnTo>
                      <a:lnTo>
                        <a:pt x="637336" y="141859"/>
                      </a:lnTo>
                      <a:lnTo>
                        <a:pt x="712114" y="70942"/>
                      </a:lnTo>
                      <a:lnTo>
                        <a:pt x="637336" y="0"/>
                      </a:lnTo>
                      <a:close/>
                    </a:path>
                  </a:pathLst>
                </a:custGeom>
                <a:solidFill>
                  <a:srgbClr val="00B0F0"/>
                </a:solidFill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  <p:sp>
              <p:nvSpPr>
                <p:cNvPr id="229" name="object 61"/>
                <p:cNvSpPr txBox="1"/>
                <p:nvPr/>
              </p:nvSpPr>
              <p:spPr>
                <a:xfrm>
                  <a:off x="2293060" y="3725527"/>
                  <a:ext cx="2557478" cy="165430"/>
                </a:xfrm>
                <a:prstGeom prst="rect">
                  <a:avLst/>
                </a:prstGeom>
              </p:spPr>
              <p:txBody>
                <a:bodyPr vert="horz" wrap="square" lIns="0" tIns="0" rIns="0" bIns="0" rtlCol="0">
                  <a:spAutoFit/>
                </a:bodyPr>
                <a:lstStyle/>
                <a:p>
                  <a:pPr marL="12700" algn="ctr">
                    <a:lnSpc>
                      <a:spcPct val="100000"/>
                    </a:lnSpc>
                  </a:pPr>
                  <a:r>
                    <a:rPr sz="1100" spc="20" dirty="0">
                      <a:solidFill>
                        <a:srgbClr val="231F20"/>
                      </a:solidFill>
                      <a:latin typeface="Arial Narrow"/>
                      <a:cs typeface="Arial Narrow"/>
                    </a:rPr>
                    <a:t>Налог </a:t>
                  </a:r>
                  <a:r>
                    <a:rPr sz="1100" spc="20" dirty="0" err="1">
                      <a:solidFill>
                        <a:srgbClr val="231F20"/>
                      </a:solidFill>
                      <a:latin typeface="Arial Narrow"/>
                      <a:cs typeface="Arial Narrow"/>
                    </a:rPr>
                    <a:t>на</a:t>
                  </a:r>
                  <a:r>
                    <a:rPr sz="1100" spc="20" dirty="0">
                      <a:solidFill>
                        <a:srgbClr val="231F20"/>
                      </a:solidFill>
                      <a:latin typeface="Arial Narrow"/>
                      <a:cs typeface="Arial Narrow"/>
                    </a:rPr>
                    <a:t> </a:t>
                  </a:r>
                  <a:r>
                    <a:rPr lang="ru-RU" sz="1100" spc="30" dirty="0" smtClean="0">
                      <a:solidFill>
                        <a:srgbClr val="231F20"/>
                      </a:solidFill>
                      <a:latin typeface="Arial Narrow"/>
                      <a:cs typeface="Arial Narrow"/>
                    </a:rPr>
                    <a:t>доходы физических лиц</a:t>
                  </a:r>
                  <a:endParaRPr sz="1100" dirty="0">
                    <a:latin typeface="Arial Narrow"/>
                    <a:cs typeface="Arial Narrow"/>
                  </a:endParaRPr>
                </a:p>
              </p:txBody>
            </p:sp>
          </p:grpSp>
          <p:grpSp>
            <p:nvGrpSpPr>
              <p:cNvPr id="7" name="Группа 194"/>
              <p:cNvGrpSpPr/>
              <p:nvPr/>
            </p:nvGrpSpPr>
            <p:grpSpPr>
              <a:xfrm>
                <a:off x="2427264" y="7389091"/>
                <a:ext cx="1903362" cy="165430"/>
                <a:chOff x="2599094" y="4023400"/>
                <a:chExt cx="1903362" cy="165430"/>
              </a:xfrm>
            </p:grpSpPr>
            <p:sp>
              <p:nvSpPr>
                <p:cNvPr id="224" name="object 47"/>
                <p:cNvSpPr/>
                <p:nvPr/>
              </p:nvSpPr>
              <p:spPr>
                <a:xfrm>
                  <a:off x="2599094" y="4023400"/>
                  <a:ext cx="712469" cy="14893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12469" h="142239">
                      <a:moveTo>
                        <a:pt x="712114" y="0"/>
                      </a:moveTo>
                      <a:lnTo>
                        <a:pt x="74777" y="0"/>
                      </a:lnTo>
                      <a:lnTo>
                        <a:pt x="0" y="70942"/>
                      </a:lnTo>
                      <a:lnTo>
                        <a:pt x="74777" y="141859"/>
                      </a:lnTo>
                      <a:lnTo>
                        <a:pt x="712114" y="141859"/>
                      </a:lnTo>
                      <a:lnTo>
                        <a:pt x="712114" y="0"/>
                      </a:lnTo>
                      <a:close/>
                    </a:path>
                  </a:pathLst>
                </a:custGeom>
                <a:solidFill>
                  <a:srgbClr val="B5CD85"/>
                </a:solidFill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  <p:sp>
              <p:nvSpPr>
                <p:cNvPr id="225" name="object 54"/>
                <p:cNvSpPr/>
                <p:nvPr/>
              </p:nvSpPr>
              <p:spPr>
                <a:xfrm>
                  <a:off x="3261133" y="4023400"/>
                  <a:ext cx="1241323" cy="14893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12470" h="142239">
                      <a:moveTo>
                        <a:pt x="637336" y="0"/>
                      </a:moveTo>
                      <a:lnTo>
                        <a:pt x="0" y="0"/>
                      </a:lnTo>
                      <a:lnTo>
                        <a:pt x="0" y="141859"/>
                      </a:lnTo>
                      <a:lnTo>
                        <a:pt x="637336" y="141859"/>
                      </a:lnTo>
                      <a:lnTo>
                        <a:pt x="712114" y="70942"/>
                      </a:lnTo>
                      <a:lnTo>
                        <a:pt x="637336" y="0"/>
                      </a:lnTo>
                      <a:close/>
                    </a:path>
                  </a:pathLst>
                </a:custGeom>
                <a:solidFill>
                  <a:srgbClr val="B5CD85"/>
                </a:solidFill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  <p:sp>
              <p:nvSpPr>
                <p:cNvPr id="226" name="object 62"/>
                <p:cNvSpPr txBox="1"/>
                <p:nvPr/>
              </p:nvSpPr>
              <p:spPr>
                <a:xfrm>
                  <a:off x="2847359" y="4023400"/>
                  <a:ext cx="1451611" cy="165430"/>
                </a:xfrm>
                <a:prstGeom prst="rect">
                  <a:avLst/>
                </a:prstGeom>
              </p:spPr>
              <p:txBody>
                <a:bodyPr vert="horz" wrap="square" lIns="0" tIns="0" rIns="0" bIns="0" rtlCol="0">
                  <a:spAutoFit/>
                </a:bodyPr>
                <a:lstStyle/>
                <a:p>
                  <a:pPr marL="12700" algn="ctr">
                    <a:lnSpc>
                      <a:spcPct val="100000"/>
                    </a:lnSpc>
                  </a:pPr>
                  <a:r>
                    <a:rPr lang="ru-RU" sz="1100" spc="20" dirty="0" smtClean="0">
                      <a:solidFill>
                        <a:srgbClr val="231F20"/>
                      </a:solidFill>
                      <a:latin typeface="Arial Narrow"/>
                      <a:cs typeface="Arial Narrow"/>
                    </a:rPr>
                    <a:t>Акцизы</a:t>
                  </a:r>
                  <a:endParaRPr sz="1100" dirty="0">
                    <a:latin typeface="Arial Narrow"/>
                    <a:cs typeface="Arial Narrow"/>
                  </a:endParaRPr>
                </a:p>
              </p:txBody>
            </p:sp>
          </p:grpSp>
          <p:grpSp>
            <p:nvGrpSpPr>
              <p:cNvPr id="8" name="Группа 195"/>
              <p:cNvGrpSpPr/>
              <p:nvPr/>
            </p:nvGrpSpPr>
            <p:grpSpPr>
              <a:xfrm>
                <a:off x="2468824" y="7984836"/>
                <a:ext cx="1936514" cy="372341"/>
                <a:chOff x="2640654" y="4619145"/>
                <a:chExt cx="1936514" cy="372341"/>
              </a:xfrm>
            </p:grpSpPr>
            <p:sp>
              <p:nvSpPr>
                <p:cNvPr id="221" name="object 48"/>
                <p:cNvSpPr/>
                <p:nvPr/>
              </p:nvSpPr>
              <p:spPr>
                <a:xfrm>
                  <a:off x="2640654" y="4619145"/>
                  <a:ext cx="795226" cy="3723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12469" h="142239">
                      <a:moveTo>
                        <a:pt x="712114" y="0"/>
                      </a:moveTo>
                      <a:lnTo>
                        <a:pt x="74777" y="0"/>
                      </a:lnTo>
                      <a:lnTo>
                        <a:pt x="0" y="70942"/>
                      </a:lnTo>
                      <a:lnTo>
                        <a:pt x="74777" y="141859"/>
                      </a:lnTo>
                      <a:lnTo>
                        <a:pt x="712114" y="141859"/>
                      </a:lnTo>
                      <a:lnTo>
                        <a:pt x="712114" y="0"/>
                      </a:lnTo>
                      <a:close/>
                    </a:path>
                  </a:pathLst>
                </a:custGeom>
                <a:solidFill>
                  <a:srgbClr val="FFC000"/>
                </a:solidFill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  <p:sp>
              <p:nvSpPr>
                <p:cNvPr id="222" name="object 55"/>
                <p:cNvSpPr/>
                <p:nvPr/>
              </p:nvSpPr>
              <p:spPr>
                <a:xfrm>
                  <a:off x="3335844" y="4619145"/>
                  <a:ext cx="1241324" cy="3723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12470" h="142239">
                      <a:moveTo>
                        <a:pt x="637336" y="0"/>
                      </a:moveTo>
                      <a:lnTo>
                        <a:pt x="0" y="0"/>
                      </a:lnTo>
                      <a:lnTo>
                        <a:pt x="0" y="141859"/>
                      </a:lnTo>
                      <a:lnTo>
                        <a:pt x="637336" y="141859"/>
                      </a:lnTo>
                      <a:lnTo>
                        <a:pt x="712114" y="70942"/>
                      </a:lnTo>
                      <a:lnTo>
                        <a:pt x="637336" y="0"/>
                      </a:lnTo>
                      <a:close/>
                    </a:path>
                  </a:pathLst>
                </a:custGeom>
                <a:solidFill>
                  <a:srgbClr val="FFC000"/>
                </a:solidFill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  <p:sp>
              <p:nvSpPr>
                <p:cNvPr id="223" name="object 64"/>
                <p:cNvSpPr txBox="1"/>
                <p:nvPr/>
              </p:nvSpPr>
              <p:spPr>
                <a:xfrm>
                  <a:off x="2681848" y="4619145"/>
                  <a:ext cx="1828800" cy="330860"/>
                </a:xfrm>
                <a:prstGeom prst="rect">
                  <a:avLst/>
                </a:prstGeom>
              </p:spPr>
              <p:txBody>
                <a:bodyPr vert="horz" wrap="square" lIns="0" tIns="0" rIns="0" bIns="0" rtlCol="0">
                  <a:spAutoFit/>
                </a:bodyPr>
                <a:lstStyle/>
                <a:p>
                  <a:pPr marL="12700" algn="ctr">
                    <a:lnSpc>
                      <a:spcPct val="100000"/>
                    </a:lnSpc>
                  </a:pPr>
                  <a:r>
                    <a:rPr sz="1100" spc="20" dirty="0">
                      <a:solidFill>
                        <a:srgbClr val="231F20"/>
                      </a:solidFill>
                      <a:latin typeface="Arial Narrow"/>
                      <a:cs typeface="Arial Narrow"/>
                    </a:rPr>
                    <a:t>Налоги </a:t>
                  </a:r>
                  <a:r>
                    <a:rPr sz="1100" spc="20" err="1">
                      <a:solidFill>
                        <a:srgbClr val="231F20"/>
                      </a:solidFill>
                      <a:latin typeface="Arial Narrow"/>
                      <a:cs typeface="Arial Narrow"/>
                    </a:rPr>
                    <a:t>на</a:t>
                  </a:r>
                  <a:r>
                    <a:rPr sz="1100" spc="-85">
                      <a:solidFill>
                        <a:srgbClr val="231F20"/>
                      </a:solidFill>
                      <a:latin typeface="Arial Narrow"/>
                      <a:cs typeface="Arial Narrow"/>
                    </a:rPr>
                    <a:t> </a:t>
                  </a:r>
                  <a:r>
                    <a:rPr lang="ru-RU" sz="1100" spc="35" dirty="0" smtClean="0">
                      <a:solidFill>
                        <a:srgbClr val="231F20"/>
                      </a:solidFill>
                      <a:latin typeface="Arial Narrow"/>
                      <a:cs typeface="Arial Narrow"/>
                    </a:rPr>
                    <a:t>совокупный доход </a:t>
                  </a:r>
                  <a:endParaRPr sz="1100" dirty="0">
                    <a:latin typeface="Arial Narrow"/>
                    <a:cs typeface="Arial Narrow"/>
                  </a:endParaRPr>
                </a:p>
              </p:txBody>
            </p:sp>
          </p:grpSp>
          <p:grpSp>
            <p:nvGrpSpPr>
              <p:cNvPr id="9" name="Группа 199"/>
              <p:cNvGrpSpPr/>
              <p:nvPr/>
            </p:nvGrpSpPr>
            <p:grpSpPr>
              <a:xfrm>
                <a:off x="2096245" y="6793345"/>
                <a:ext cx="2805745" cy="165430"/>
                <a:chOff x="2268075" y="3427654"/>
                <a:chExt cx="2805745" cy="165430"/>
              </a:xfrm>
            </p:grpSpPr>
            <p:sp>
              <p:nvSpPr>
                <p:cNvPr id="218" name="object 49"/>
                <p:cNvSpPr/>
                <p:nvPr/>
              </p:nvSpPr>
              <p:spPr>
                <a:xfrm>
                  <a:off x="2268075" y="3427654"/>
                  <a:ext cx="960734" cy="1489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12469" h="142239">
                      <a:moveTo>
                        <a:pt x="712114" y="0"/>
                      </a:moveTo>
                      <a:lnTo>
                        <a:pt x="74777" y="0"/>
                      </a:lnTo>
                      <a:lnTo>
                        <a:pt x="0" y="70942"/>
                      </a:lnTo>
                      <a:lnTo>
                        <a:pt x="74777" y="141859"/>
                      </a:lnTo>
                      <a:lnTo>
                        <a:pt x="712114" y="141859"/>
                      </a:lnTo>
                      <a:lnTo>
                        <a:pt x="712114" y="0"/>
                      </a:lnTo>
                      <a:close/>
                    </a:path>
                  </a:pathLst>
                </a:custGeom>
                <a:solidFill>
                  <a:srgbClr val="00B050"/>
                </a:solidFill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  <p:sp>
              <p:nvSpPr>
                <p:cNvPr id="219" name="object 56"/>
                <p:cNvSpPr/>
                <p:nvPr/>
              </p:nvSpPr>
              <p:spPr>
                <a:xfrm>
                  <a:off x="3178378" y="3427654"/>
                  <a:ext cx="1655097" cy="14893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12470" h="142239">
                      <a:moveTo>
                        <a:pt x="637336" y="0"/>
                      </a:moveTo>
                      <a:lnTo>
                        <a:pt x="0" y="0"/>
                      </a:lnTo>
                      <a:lnTo>
                        <a:pt x="0" y="141859"/>
                      </a:lnTo>
                      <a:lnTo>
                        <a:pt x="637336" y="141859"/>
                      </a:lnTo>
                      <a:lnTo>
                        <a:pt x="712114" y="70942"/>
                      </a:lnTo>
                      <a:lnTo>
                        <a:pt x="637336" y="0"/>
                      </a:lnTo>
                      <a:close/>
                    </a:path>
                  </a:pathLst>
                </a:custGeom>
                <a:solidFill>
                  <a:srgbClr val="00B050"/>
                </a:solidFill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  <p:sp>
              <p:nvSpPr>
                <p:cNvPr id="220" name="object 65"/>
                <p:cNvSpPr txBox="1"/>
                <p:nvPr/>
              </p:nvSpPr>
              <p:spPr>
                <a:xfrm>
                  <a:off x="2350829" y="3427655"/>
                  <a:ext cx="2722991" cy="165429"/>
                </a:xfrm>
                <a:prstGeom prst="rect">
                  <a:avLst/>
                </a:prstGeom>
              </p:spPr>
              <p:txBody>
                <a:bodyPr vert="horz" wrap="square" lIns="0" tIns="0" rIns="0" bIns="0" rtlCol="0">
                  <a:spAutoFit/>
                </a:bodyPr>
                <a:lstStyle/>
                <a:p>
                  <a:pPr marL="12700">
                    <a:lnSpc>
                      <a:spcPct val="100000"/>
                    </a:lnSpc>
                  </a:pPr>
                  <a:r>
                    <a:rPr sz="1100" spc="20" dirty="0">
                      <a:solidFill>
                        <a:srgbClr val="231F20"/>
                      </a:solidFill>
                      <a:latin typeface="Arial Narrow"/>
                      <a:cs typeface="Arial Narrow"/>
                    </a:rPr>
                    <a:t>Налоги </a:t>
                  </a:r>
                  <a:r>
                    <a:rPr sz="1100" spc="20" dirty="0" err="1">
                      <a:solidFill>
                        <a:srgbClr val="231F20"/>
                      </a:solidFill>
                      <a:latin typeface="Arial Narrow"/>
                      <a:cs typeface="Arial Narrow"/>
                    </a:rPr>
                    <a:t>на</a:t>
                  </a:r>
                  <a:r>
                    <a:rPr sz="1100" spc="20" dirty="0">
                      <a:solidFill>
                        <a:srgbClr val="231F20"/>
                      </a:solidFill>
                      <a:latin typeface="Arial Narrow"/>
                      <a:cs typeface="Arial Narrow"/>
                    </a:rPr>
                    <a:t> </a:t>
                  </a:r>
                  <a:r>
                    <a:rPr lang="ru-RU" sz="1100" spc="40" dirty="0" smtClean="0">
                      <a:solidFill>
                        <a:srgbClr val="231F20"/>
                      </a:solidFill>
                      <a:latin typeface="Arial Narrow"/>
                      <a:cs typeface="Arial Narrow"/>
                    </a:rPr>
                    <a:t>имущество физических лиц</a:t>
                  </a:r>
                  <a:endParaRPr sz="1100" dirty="0">
                    <a:latin typeface="Arial Narrow"/>
                    <a:cs typeface="Arial Narrow"/>
                  </a:endParaRPr>
                </a:p>
              </p:txBody>
            </p:sp>
          </p:grpSp>
          <p:grpSp>
            <p:nvGrpSpPr>
              <p:cNvPr id="10" name="Группа 200"/>
              <p:cNvGrpSpPr/>
              <p:nvPr/>
            </p:nvGrpSpPr>
            <p:grpSpPr>
              <a:xfrm>
                <a:off x="2427264" y="7686964"/>
                <a:ext cx="1986117" cy="165430"/>
                <a:chOff x="2599094" y="4321273"/>
                <a:chExt cx="1986117" cy="165430"/>
              </a:xfrm>
            </p:grpSpPr>
            <p:sp>
              <p:nvSpPr>
                <p:cNvPr id="215" name="object 50"/>
                <p:cNvSpPr/>
                <p:nvPr/>
              </p:nvSpPr>
              <p:spPr>
                <a:xfrm>
                  <a:off x="2599094" y="4321273"/>
                  <a:ext cx="795224" cy="14893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12469" h="142239">
                      <a:moveTo>
                        <a:pt x="712114" y="0"/>
                      </a:moveTo>
                      <a:lnTo>
                        <a:pt x="74777" y="0"/>
                      </a:lnTo>
                      <a:lnTo>
                        <a:pt x="0" y="70942"/>
                      </a:lnTo>
                      <a:lnTo>
                        <a:pt x="74777" y="141859"/>
                      </a:lnTo>
                      <a:lnTo>
                        <a:pt x="712114" y="141859"/>
                      </a:lnTo>
                      <a:lnTo>
                        <a:pt x="712114" y="0"/>
                      </a:lnTo>
                      <a:close/>
                    </a:path>
                  </a:pathLst>
                </a:custGeom>
                <a:solidFill>
                  <a:srgbClr val="FA6D2E"/>
                </a:solidFill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  <p:sp>
              <p:nvSpPr>
                <p:cNvPr id="216" name="object 57"/>
                <p:cNvSpPr/>
                <p:nvPr/>
              </p:nvSpPr>
              <p:spPr>
                <a:xfrm>
                  <a:off x="3343888" y="4321273"/>
                  <a:ext cx="1241323" cy="14893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12470" h="142239">
                      <a:moveTo>
                        <a:pt x="637336" y="0"/>
                      </a:moveTo>
                      <a:lnTo>
                        <a:pt x="0" y="0"/>
                      </a:lnTo>
                      <a:lnTo>
                        <a:pt x="0" y="141859"/>
                      </a:lnTo>
                      <a:lnTo>
                        <a:pt x="637336" y="141859"/>
                      </a:lnTo>
                      <a:lnTo>
                        <a:pt x="712114" y="70942"/>
                      </a:lnTo>
                      <a:lnTo>
                        <a:pt x="637336" y="0"/>
                      </a:lnTo>
                      <a:close/>
                    </a:path>
                  </a:pathLst>
                </a:custGeom>
                <a:solidFill>
                  <a:srgbClr val="FA6D2E"/>
                </a:solidFill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  <p:sp>
              <p:nvSpPr>
                <p:cNvPr id="217" name="object 66"/>
                <p:cNvSpPr txBox="1"/>
                <p:nvPr/>
              </p:nvSpPr>
              <p:spPr>
                <a:xfrm>
                  <a:off x="3095623" y="4321273"/>
                  <a:ext cx="1057199" cy="165430"/>
                </a:xfrm>
                <a:prstGeom prst="rect">
                  <a:avLst/>
                </a:prstGeom>
              </p:spPr>
              <p:txBody>
                <a:bodyPr vert="horz" wrap="square" lIns="0" tIns="0" rIns="0" bIns="0" rtlCol="0">
                  <a:spAutoFit/>
                </a:bodyPr>
                <a:lstStyle/>
                <a:p>
                  <a:pPr marL="12700" algn="ctr">
                    <a:lnSpc>
                      <a:spcPct val="100000"/>
                    </a:lnSpc>
                  </a:pPr>
                  <a:r>
                    <a:rPr lang="ru-RU" sz="1100" spc="40" dirty="0" smtClean="0">
                      <a:solidFill>
                        <a:srgbClr val="231F20"/>
                      </a:solidFill>
                      <a:latin typeface="Arial Narrow"/>
                      <a:cs typeface="Arial Narrow"/>
                    </a:rPr>
                    <a:t>Госпошлина</a:t>
                  </a:r>
                  <a:endParaRPr sz="1100" dirty="0">
                    <a:latin typeface="Arial Narrow"/>
                    <a:cs typeface="Arial Narrow"/>
                  </a:endParaRPr>
                </a:p>
              </p:txBody>
            </p:sp>
          </p:grpSp>
          <p:grpSp>
            <p:nvGrpSpPr>
              <p:cNvPr id="11" name="Группа 200"/>
              <p:cNvGrpSpPr/>
              <p:nvPr/>
            </p:nvGrpSpPr>
            <p:grpSpPr>
              <a:xfrm>
                <a:off x="2096245" y="6569940"/>
                <a:ext cx="2565400" cy="165431"/>
                <a:chOff x="2268075" y="3028290"/>
                <a:chExt cx="2565400" cy="165431"/>
              </a:xfrm>
            </p:grpSpPr>
            <p:sp>
              <p:nvSpPr>
                <p:cNvPr id="231" name="object 50"/>
                <p:cNvSpPr/>
                <p:nvPr/>
              </p:nvSpPr>
              <p:spPr>
                <a:xfrm>
                  <a:off x="2268075" y="3028290"/>
                  <a:ext cx="960733" cy="14893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12469" h="142239">
                      <a:moveTo>
                        <a:pt x="712114" y="0"/>
                      </a:moveTo>
                      <a:lnTo>
                        <a:pt x="74777" y="0"/>
                      </a:lnTo>
                      <a:lnTo>
                        <a:pt x="0" y="70942"/>
                      </a:lnTo>
                      <a:lnTo>
                        <a:pt x="74777" y="141859"/>
                      </a:lnTo>
                      <a:lnTo>
                        <a:pt x="712114" y="141859"/>
                      </a:lnTo>
                      <a:lnTo>
                        <a:pt x="712114" y="0"/>
                      </a:lnTo>
                      <a:close/>
                    </a:path>
                  </a:pathLst>
                </a:custGeom>
                <a:solidFill>
                  <a:srgbClr val="8B86EE"/>
                </a:solidFill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  <p:sp>
              <p:nvSpPr>
                <p:cNvPr id="232" name="object 57"/>
                <p:cNvSpPr/>
                <p:nvPr/>
              </p:nvSpPr>
              <p:spPr>
                <a:xfrm>
                  <a:off x="3178378" y="3028291"/>
                  <a:ext cx="1655097" cy="14893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12470" h="142239">
                      <a:moveTo>
                        <a:pt x="637336" y="0"/>
                      </a:moveTo>
                      <a:lnTo>
                        <a:pt x="0" y="0"/>
                      </a:lnTo>
                      <a:lnTo>
                        <a:pt x="0" y="141859"/>
                      </a:lnTo>
                      <a:lnTo>
                        <a:pt x="637336" y="141859"/>
                      </a:lnTo>
                      <a:lnTo>
                        <a:pt x="712114" y="70942"/>
                      </a:lnTo>
                      <a:lnTo>
                        <a:pt x="637336" y="0"/>
                      </a:lnTo>
                      <a:close/>
                    </a:path>
                  </a:pathLst>
                </a:custGeom>
                <a:solidFill>
                  <a:srgbClr val="8B86EE"/>
                </a:solidFill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  <p:sp>
              <p:nvSpPr>
                <p:cNvPr id="233" name="object 66"/>
                <p:cNvSpPr txBox="1"/>
                <p:nvPr/>
              </p:nvSpPr>
              <p:spPr>
                <a:xfrm>
                  <a:off x="2516340" y="3028291"/>
                  <a:ext cx="1981202" cy="165430"/>
                </a:xfrm>
                <a:prstGeom prst="rect">
                  <a:avLst/>
                </a:prstGeom>
              </p:spPr>
              <p:txBody>
                <a:bodyPr vert="horz" wrap="square" lIns="0" tIns="0" rIns="0" bIns="0" rtlCol="0">
                  <a:spAutoFit/>
                </a:bodyPr>
                <a:lstStyle/>
                <a:p>
                  <a:pPr marL="12700" algn="ctr">
                    <a:lnSpc>
                      <a:spcPct val="100000"/>
                    </a:lnSpc>
                  </a:pPr>
                  <a:r>
                    <a:rPr lang="ru-RU" sz="1100" spc="40" dirty="0" smtClean="0">
                      <a:solidFill>
                        <a:srgbClr val="231F20"/>
                      </a:solidFill>
                      <a:latin typeface="Arial Narrow"/>
                      <a:cs typeface="Arial Narrow"/>
                    </a:rPr>
                    <a:t>Земельный налог</a:t>
                  </a:r>
                  <a:endParaRPr sz="1100" dirty="0">
                    <a:latin typeface="Arial Narrow"/>
                    <a:cs typeface="Arial Narrow"/>
                  </a:endParaRPr>
                </a:p>
              </p:txBody>
            </p:sp>
          </p:grpSp>
          <p:grpSp>
            <p:nvGrpSpPr>
              <p:cNvPr id="12" name="Группа 200"/>
              <p:cNvGrpSpPr/>
              <p:nvPr/>
            </p:nvGrpSpPr>
            <p:grpSpPr>
              <a:xfrm>
                <a:off x="2096245" y="6272068"/>
                <a:ext cx="2565400" cy="165430"/>
                <a:chOff x="2268075" y="2561218"/>
                <a:chExt cx="2565400" cy="165430"/>
              </a:xfrm>
            </p:grpSpPr>
            <p:sp>
              <p:nvSpPr>
                <p:cNvPr id="235" name="object 50"/>
                <p:cNvSpPr/>
                <p:nvPr/>
              </p:nvSpPr>
              <p:spPr>
                <a:xfrm>
                  <a:off x="2268075" y="2561218"/>
                  <a:ext cx="1126242" cy="1489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12469" h="142239">
                      <a:moveTo>
                        <a:pt x="712114" y="0"/>
                      </a:moveTo>
                      <a:lnTo>
                        <a:pt x="74777" y="0"/>
                      </a:lnTo>
                      <a:lnTo>
                        <a:pt x="0" y="70942"/>
                      </a:lnTo>
                      <a:lnTo>
                        <a:pt x="74777" y="141859"/>
                      </a:lnTo>
                      <a:lnTo>
                        <a:pt x="712114" y="141859"/>
                      </a:lnTo>
                      <a:lnTo>
                        <a:pt x="712114" y="0"/>
                      </a:lnTo>
                      <a:close/>
                    </a:path>
                  </a:pathLst>
                </a:custGeom>
                <a:solidFill>
                  <a:srgbClr val="B29288"/>
                </a:solidFill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  <p:sp>
              <p:nvSpPr>
                <p:cNvPr id="236" name="object 57"/>
                <p:cNvSpPr/>
                <p:nvPr/>
              </p:nvSpPr>
              <p:spPr>
                <a:xfrm>
                  <a:off x="3343888" y="2561219"/>
                  <a:ext cx="1489587" cy="14893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12470" h="142239">
                      <a:moveTo>
                        <a:pt x="637336" y="0"/>
                      </a:moveTo>
                      <a:lnTo>
                        <a:pt x="0" y="0"/>
                      </a:lnTo>
                      <a:lnTo>
                        <a:pt x="0" y="141859"/>
                      </a:lnTo>
                      <a:lnTo>
                        <a:pt x="637336" y="141859"/>
                      </a:lnTo>
                      <a:lnTo>
                        <a:pt x="712114" y="70942"/>
                      </a:lnTo>
                      <a:lnTo>
                        <a:pt x="637336" y="0"/>
                      </a:lnTo>
                      <a:close/>
                    </a:path>
                  </a:pathLst>
                </a:custGeom>
                <a:solidFill>
                  <a:srgbClr val="B29288"/>
                </a:solidFill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  <p:sp>
              <p:nvSpPr>
                <p:cNvPr id="237" name="object 66"/>
                <p:cNvSpPr txBox="1"/>
                <p:nvPr/>
              </p:nvSpPr>
              <p:spPr>
                <a:xfrm>
                  <a:off x="2681849" y="2561218"/>
                  <a:ext cx="1769453" cy="165430"/>
                </a:xfrm>
                <a:prstGeom prst="rect">
                  <a:avLst/>
                </a:prstGeom>
              </p:spPr>
              <p:txBody>
                <a:bodyPr vert="horz" wrap="square" lIns="0" tIns="0" rIns="0" bIns="0" rtlCol="0">
                  <a:spAutoFit/>
                </a:bodyPr>
                <a:lstStyle/>
                <a:p>
                  <a:pPr marL="12700" algn="ctr">
                    <a:lnSpc>
                      <a:spcPct val="100000"/>
                    </a:lnSpc>
                  </a:pPr>
                  <a:r>
                    <a:rPr lang="ru-RU" sz="1100" spc="40" dirty="0" smtClean="0">
                      <a:solidFill>
                        <a:srgbClr val="231F20"/>
                      </a:solidFill>
                      <a:latin typeface="Arial Narrow"/>
                      <a:cs typeface="Arial Narrow"/>
                    </a:rPr>
                    <a:t>Неналоговые доходы</a:t>
                  </a:r>
                  <a:endParaRPr sz="1100" dirty="0">
                    <a:latin typeface="Arial Narrow"/>
                    <a:cs typeface="Arial Narrow"/>
                  </a:endParaRPr>
                </a:p>
              </p:txBody>
            </p:sp>
          </p:grpSp>
          <p:grpSp>
            <p:nvGrpSpPr>
              <p:cNvPr id="14" name="Группа 200"/>
              <p:cNvGrpSpPr/>
              <p:nvPr/>
            </p:nvGrpSpPr>
            <p:grpSpPr>
              <a:xfrm>
                <a:off x="2261754" y="5899727"/>
                <a:ext cx="2234380" cy="165430"/>
                <a:chOff x="2433584" y="2016067"/>
                <a:chExt cx="2234380" cy="165430"/>
              </a:xfrm>
            </p:grpSpPr>
            <p:sp>
              <p:nvSpPr>
                <p:cNvPr id="240" name="object 50"/>
                <p:cNvSpPr/>
                <p:nvPr/>
              </p:nvSpPr>
              <p:spPr>
                <a:xfrm>
                  <a:off x="2433584" y="2016067"/>
                  <a:ext cx="877980" cy="14893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12469" h="142239">
                      <a:moveTo>
                        <a:pt x="712114" y="0"/>
                      </a:moveTo>
                      <a:lnTo>
                        <a:pt x="74777" y="0"/>
                      </a:lnTo>
                      <a:lnTo>
                        <a:pt x="0" y="70942"/>
                      </a:lnTo>
                      <a:lnTo>
                        <a:pt x="74777" y="141859"/>
                      </a:lnTo>
                      <a:lnTo>
                        <a:pt x="712114" y="141859"/>
                      </a:lnTo>
                      <a:lnTo>
                        <a:pt x="712114" y="0"/>
                      </a:lnTo>
                      <a:close/>
                    </a:path>
                  </a:pathLst>
                </a:custGeom>
                <a:solidFill>
                  <a:schemeClr val="bg2">
                    <a:lumMod val="90000"/>
                  </a:schemeClr>
                </a:solidFill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  <p:sp>
              <p:nvSpPr>
                <p:cNvPr id="241" name="object 57"/>
                <p:cNvSpPr/>
                <p:nvPr/>
              </p:nvSpPr>
              <p:spPr>
                <a:xfrm>
                  <a:off x="3261132" y="2016067"/>
                  <a:ext cx="1406832" cy="14893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12470" h="142239">
                      <a:moveTo>
                        <a:pt x="637336" y="0"/>
                      </a:moveTo>
                      <a:lnTo>
                        <a:pt x="0" y="0"/>
                      </a:lnTo>
                      <a:lnTo>
                        <a:pt x="0" y="141859"/>
                      </a:lnTo>
                      <a:lnTo>
                        <a:pt x="637336" y="141859"/>
                      </a:lnTo>
                      <a:lnTo>
                        <a:pt x="712114" y="70942"/>
                      </a:lnTo>
                      <a:lnTo>
                        <a:pt x="637336" y="0"/>
                      </a:lnTo>
                      <a:close/>
                    </a:path>
                  </a:pathLst>
                </a:custGeom>
                <a:solidFill>
                  <a:schemeClr val="bg2">
                    <a:lumMod val="90000"/>
                  </a:schemeClr>
                </a:solidFill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  <p:sp>
              <p:nvSpPr>
                <p:cNvPr id="242" name="object 66"/>
                <p:cNvSpPr txBox="1"/>
                <p:nvPr/>
              </p:nvSpPr>
              <p:spPr>
                <a:xfrm>
                  <a:off x="2433584" y="2016068"/>
                  <a:ext cx="2068871" cy="165429"/>
                </a:xfrm>
                <a:prstGeom prst="rect">
                  <a:avLst/>
                </a:prstGeom>
              </p:spPr>
              <p:txBody>
                <a:bodyPr vert="horz" wrap="square" lIns="0" tIns="0" rIns="0" bIns="0" rtlCol="0">
                  <a:spAutoFit/>
                </a:bodyPr>
                <a:lstStyle/>
                <a:p>
                  <a:pPr marL="12700" algn="ctr">
                    <a:lnSpc>
                      <a:spcPct val="100000"/>
                    </a:lnSpc>
                  </a:pPr>
                  <a:r>
                    <a:rPr lang="ru-RU" sz="1100" spc="40" dirty="0" smtClean="0">
                      <a:solidFill>
                        <a:srgbClr val="231F20"/>
                      </a:solidFill>
                      <a:latin typeface="Arial Narrow"/>
                      <a:cs typeface="Arial Narrow"/>
                    </a:rPr>
                    <a:t>Безвозмездные поступления</a:t>
                  </a:r>
                  <a:endParaRPr sz="1100" dirty="0">
                    <a:latin typeface="Arial Narrow"/>
                    <a:cs typeface="Arial Narrow"/>
                  </a:endParaRPr>
                </a:p>
              </p:txBody>
            </p:sp>
          </p:grpSp>
        </p:grpSp>
      </p:grpSp>
      <p:grpSp>
        <p:nvGrpSpPr>
          <p:cNvPr id="21" name="Группа 63"/>
          <p:cNvGrpSpPr/>
          <p:nvPr/>
        </p:nvGrpSpPr>
        <p:grpSpPr>
          <a:xfrm>
            <a:off x="0" y="196850"/>
            <a:ext cx="7740523" cy="396240"/>
            <a:chOff x="0" y="288010"/>
            <a:chExt cx="7740523" cy="396240"/>
          </a:xfrm>
        </p:grpSpPr>
        <p:sp>
          <p:nvSpPr>
            <p:cNvPr id="65" name="object 3"/>
            <p:cNvSpPr/>
            <p:nvPr/>
          </p:nvSpPr>
          <p:spPr>
            <a:xfrm>
              <a:off x="7567803" y="288010"/>
              <a:ext cx="172720" cy="396240"/>
            </a:xfrm>
            <a:custGeom>
              <a:avLst/>
              <a:gdLst/>
              <a:ahLst/>
              <a:cxnLst/>
              <a:rect l="l" t="t" r="r" b="b"/>
              <a:pathLst>
                <a:path w="172720" h="396240">
                  <a:moveTo>
                    <a:pt x="95402" y="0"/>
                  </a:moveTo>
                  <a:lnTo>
                    <a:pt x="0" y="0"/>
                  </a:lnTo>
                  <a:lnTo>
                    <a:pt x="29889" y="4607"/>
                  </a:lnTo>
                  <a:lnTo>
                    <a:pt x="54300" y="17175"/>
                  </a:lnTo>
                  <a:lnTo>
                    <a:pt x="70760" y="35816"/>
                  </a:lnTo>
                  <a:lnTo>
                    <a:pt x="76796" y="58648"/>
                  </a:lnTo>
                  <a:lnTo>
                    <a:pt x="76796" y="337350"/>
                  </a:lnTo>
                  <a:lnTo>
                    <a:pt x="70760" y="360181"/>
                  </a:lnTo>
                  <a:lnTo>
                    <a:pt x="54300" y="378823"/>
                  </a:lnTo>
                  <a:lnTo>
                    <a:pt x="29889" y="391390"/>
                  </a:lnTo>
                  <a:lnTo>
                    <a:pt x="0" y="395998"/>
                  </a:lnTo>
                  <a:lnTo>
                    <a:pt x="95402" y="395998"/>
                  </a:lnTo>
                  <a:lnTo>
                    <a:pt x="125291" y="391390"/>
                  </a:lnTo>
                  <a:lnTo>
                    <a:pt x="149702" y="378823"/>
                  </a:lnTo>
                  <a:lnTo>
                    <a:pt x="166163" y="360181"/>
                  </a:lnTo>
                  <a:lnTo>
                    <a:pt x="172199" y="337350"/>
                  </a:lnTo>
                  <a:lnTo>
                    <a:pt x="172199" y="58648"/>
                  </a:lnTo>
                  <a:lnTo>
                    <a:pt x="166163" y="35816"/>
                  </a:lnTo>
                  <a:lnTo>
                    <a:pt x="149702" y="17175"/>
                  </a:lnTo>
                  <a:lnTo>
                    <a:pt x="125291" y="4607"/>
                  </a:lnTo>
                  <a:lnTo>
                    <a:pt x="95402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4"/>
            <p:cNvSpPr/>
            <p:nvPr/>
          </p:nvSpPr>
          <p:spPr>
            <a:xfrm>
              <a:off x="7376998" y="288010"/>
              <a:ext cx="172720" cy="396240"/>
            </a:xfrm>
            <a:custGeom>
              <a:avLst/>
              <a:gdLst/>
              <a:ahLst/>
              <a:cxnLst/>
              <a:rect l="l" t="t" r="r" b="b"/>
              <a:pathLst>
                <a:path w="172720" h="396240">
                  <a:moveTo>
                    <a:pt x="95402" y="0"/>
                  </a:moveTo>
                  <a:lnTo>
                    <a:pt x="0" y="0"/>
                  </a:lnTo>
                  <a:lnTo>
                    <a:pt x="29889" y="4607"/>
                  </a:lnTo>
                  <a:lnTo>
                    <a:pt x="54300" y="17175"/>
                  </a:lnTo>
                  <a:lnTo>
                    <a:pt x="70760" y="35816"/>
                  </a:lnTo>
                  <a:lnTo>
                    <a:pt x="76796" y="58648"/>
                  </a:lnTo>
                  <a:lnTo>
                    <a:pt x="76796" y="337350"/>
                  </a:lnTo>
                  <a:lnTo>
                    <a:pt x="70760" y="360181"/>
                  </a:lnTo>
                  <a:lnTo>
                    <a:pt x="54300" y="378823"/>
                  </a:lnTo>
                  <a:lnTo>
                    <a:pt x="29889" y="391390"/>
                  </a:lnTo>
                  <a:lnTo>
                    <a:pt x="0" y="395998"/>
                  </a:lnTo>
                  <a:lnTo>
                    <a:pt x="95402" y="395998"/>
                  </a:lnTo>
                  <a:lnTo>
                    <a:pt x="125291" y="391390"/>
                  </a:lnTo>
                  <a:lnTo>
                    <a:pt x="149702" y="378823"/>
                  </a:lnTo>
                  <a:lnTo>
                    <a:pt x="166163" y="360181"/>
                  </a:lnTo>
                  <a:lnTo>
                    <a:pt x="172199" y="337350"/>
                  </a:lnTo>
                  <a:lnTo>
                    <a:pt x="172199" y="58648"/>
                  </a:lnTo>
                  <a:lnTo>
                    <a:pt x="166163" y="35816"/>
                  </a:lnTo>
                  <a:lnTo>
                    <a:pt x="149702" y="17175"/>
                  </a:lnTo>
                  <a:lnTo>
                    <a:pt x="125291" y="4607"/>
                  </a:lnTo>
                  <a:lnTo>
                    <a:pt x="95402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5"/>
            <p:cNvSpPr/>
            <p:nvPr/>
          </p:nvSpPr>
          <p:spPr>
            <a:xfrm>
              <a:off x="7186193" y="288010"/>
              <a:ext cx="172720" cy="396240"/>
            </a:xfrm>
            <a:custGeom>
              <a:avLst/>
              <a:gdLst/>
              <a:ahLst/>
              <a:cxnLst/>
              <a:rect l="l" t="t" r="r" b="b"/>
              <a:pathLst>
                <a:path w="172720" h="396240">
                  <a:moveTo>
                    <a:pt x="95402" y="0"/>
                  </a:moveTo>
                  <a:lnTo>
                    <a:pt x="0" y="0"/>
                  </a:lnTo>
                  <a:lnTo>
                    <a:pt x="29889" y="4607"/>
                  </a:lnTo>
                  <a:lnTo>
                    <a:pt x="54300" y="17175"/>
                  </a:lnTo>
                  <a:lnTo>
                    <a:pt x="70760" y="35816"/>
                  </a:lnTo>
                  <a:lnTo>
                    <a:pt x="76796" y="58648"/>
                  </a:lnTo>
                  <a:lnTo>
                    <a:pt x="76796" y="337350"/>
                  </a:lnTo>
                  <a:lnTo>
                    <a:pt x="70760" y="360181"/>
                  </a:lnTo>
                  <a:lnTo>
                    <a:pt x="54300" y="378823"/>
                  </a:lnTo>
                  <a:lnTo>
                    <a:pt x="29889" y="391390"/>
                  </a:lnTo>
                  <a:lnTo>
                    <a:pt x="0" y="395998"/>
                  </a:lnTo>
                  <a:lnTo>
                    <a:pt x="95402" y="395998"/>
                  </a:lnTo>
                  <a:lnTo>
                    <a:pt x="125291" y="391390"/>
                  </a:lnTo>
                  <a:lnTo>
                    <a:pt x="149702" y="378823"/>
                  </a:lnTo>
                  <a:lnTo>
                    <a:pt x="166163" y="360181"/>
                  </a:lnTo>
                  <a:lnTo>
                    <a:pt x="172199" y="337350"/>
                  </a:lnTo>
                  <a:lnTo>
                    <a:pt x="172199" y="58648"/>
                  </a:lnTo>
                  <a:lnTo>
                    <a:pt x="166163" y="35816"/>
                  </a:lnTo>
                  <a:lnTo>
                    <a:pt x="149702" y="17175"/>
                  </a:lnTo>
                  <a:lnTo>
                    <a:pt x="125291" y="4607"/>
                  </a:lnTo>
                  <a:lnTo>
                    <a:pt x="95402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"/>
            <p:cNvSpPr/>
            <p:nvPr/>
          </p:nvSpPr>
          <p:spPr>
            <a:xfrm>
              <a:off x="6995400" y="288010"/>
              <a:ext cx="172720" cy="396240"/>
            </a:xfrm>
            <a:custGeom>
              <a:avLst/>
              <a:gdLst/>
              <a:ahLst/>
              <a:cxnLst/>
              <a:rect l="l" t="t" r="r" b="b"/>
              <a:pathLst>
                <a:path w="172720" h="396240">
                  <a:moveTo>
                    <a:pt x="95402" y="0"/>
                  </a:moveTo>
                  <a:lnTo>
                    <a:pt x="0" y="0"/>
                  </a:lnTo>
                  <a:lnTo>
                    <a:pt x="29889" y="4607"/>
                  </a:lnTo>
                  <a:lnTo>
                    <a:pt x="54300" y="17175"/>
                  </a:lnTo>
                  <a:lnTo>
                    <a:pt x="70760" y="35816"/>
                  </a:lnTo>
                  <a:lnTo>
                    <a:pt x="76796" y="58648"/>
                  </a:lnTo>
                  <a:lnTo>
                    <a:pt x="76796" y="337350"/>
                  </a:lnTo>
                  <a:lnTo>
                    <a:pt x="70760" y="360181"/>
                  </a:lnTo>
                  <a:lnTo>
                    <a:pt x="54300" y="378823"/>
                  </a:lnTo>
                  <a:lnTo>
                    <a:pt x="29889" y="391390"/>
                  </a:lnTo>
                  <a:lnTo>
                    <a:pt x="0" y="395998"/>
                  </a:lnTo>
                  <a:lnTo>
                    <a:pt x="95402" y="395998"/>
                  </a:lnTo>
                  <a:lnTo>
                    <a:pt x="125291" y="391390"/>
                  </a:lnTo>
                  <a:lnTo>
                    <a:pt x="149702" y="378823"/>
                  </a:lnTo>
                  <a:lnTo>
                    <a:pt x="166163" y="360181"/>
                  </a:lnTo>
                  <a:lnTo>
                    <a:pt x="172199" y="337350"/>
                  </a:lnTo>
                  <a:lnTo>
                    <a:pt x="172199" y="58648"/>
                  </a:lnTo>
                  <a:lnTo>
                    <a:pt x="166163" y="35816"/>
                  </a:lnTo>
                  <a:lnTo>
                    <a:pt x="149702" y="17175"/>
                  </a:lnTo>
                  <a:lnTo>
                    <a:pt x="125291" y="4607"/>
                  </a:lnTo>
                  <a:lnTo>
                    <a:pt x="95402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7"/>
            <p:cNvSpPr/>
            <p:nvPr/>
          </p:nvSpPr>
          <p:spPr>
            <a:xfrm>
              <a:off x="0" y="288010"/>
              <a:ext cx="406400" cy="396240"/>
            </a:xfrm>
            <a:custGeom>
              <a:avLst/>
              <a:gdLst/>
              <a:ahLst/>
              <a:cxnLst/>
              <a:rect l="l" t="t" r="r" b="b"/>
              <a:pathLst>
                <a:path w="406400" h="396240">
                  <a:moveTo>
                    <a:pt x="406095" y="0"/>
                  </a:moveTo>
                  <a:lnTo>
                    <a:pt x="280758" y="0"/>
                  </a:lnTo>
                  <a:lnTo>
                    <a:pt x="0" y="198031"/>
                  </a:lnTo>
                  <a:lnTo>
                    <a:pt x="280758" y="395998"/>
                  </a:lnTo>
                  <a:lnTo>
                    <a:pt x="406133" y="395998"/>
                  </a:lnTo>
                  <a:lnTo>
                    <a:pt x="125387" y="197992"/>
                  </a:lnTo>
                  <a:lnTo>
                    <a:pt x="406095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8"/>
            <p:cNvSpPr/>
            <p:nvPr/>
          </p:nvSpPr>
          <p:spPr>
            <a:xfrm>
              <a:off x="251999" y="288010"/>
              <a:ext cx="406400" cy="396240"/>
            </a:xfrm>
            <a:custGeom>
              <a:avLst/>
              <a:gdLst/>
              <a:ahLst/>
              <a:cxnLst/>
              <a:rect l="l" t="t" r="r" b="b"/>
              <a:pathLst>
                <a:path w="406400" h="396240">
                  <a:moveTo>
                    <a:pt x="406095" y="0"/>
                  </a:moveTo>
                  <a:lnTo>
                    <a:pt x="280758" y="0"/>
                  </a:lnTo>
                  <a:lnTo>
                    <a:pt x="0" y="198031"/>
                  </a:lnTo>
                  <a:lnTo>
                    <a:pt x="280758" y="395998"/>
                  </a:lnTo>
                  <a:lnTo>
                    <a:pt x="406133" y="395998"/>
                  </a:lnTo>
                  <a:lnTo>
                    <a:pt x="125387" y="197992"/>
                  </a:lnTo>
                  <a:lnTo>
                    <a:pt x="406095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9"/>
            <p:cNvSpPr/>
            <p:nvPr/>
          </p:nvSpPr>
          <p:spPr>
            <a:xfrm>
              <a:off x="504000" y="288010"/>
              <a:ext cx="406400" cy="396240"/>
            </a:xfrm>
            <a:custGeom>
              <a:avLst/>
              <a:gdLst/>
              <a:ahLst/>
              <a:cxnLst/>
              <a:rect l="l" t="t" r="r" b="b"/>
              <a:pathLst>
                <a:path w="406400" h="396240">
                  <a:moveTo>
                    <a:pt x="406095" y="0"/>
                  </a:moveTo>
                  <a:lnTo>
                    <a:pt x="280758" y="0"/>
                  </a:lnTo>
                  <a:lnTo>
                    <a:pt x="0" y="198031"/>
                  </a:lnTo>
                  <a:lnTo>
                    <a:pt x="280758" y="395998"/>
                  </a:lnTo>
                  <a:lnTo>
                    <a:pt x="406133" y="395998"/>
                  </a:lnTo>
                  <a:lnTo>
                    <a:pt x="125387" y="197992"/>
                  </a:lnTo>
                  <a:lnTo>
                    <a:pt x="406095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10"/>
            <p:cNvSpPr/>
            <p:nvPr/>
          </p:nvSpPr>
          <p:spPr>
            <a:xfrm>
              <a:off x="756000" y="288010"/>
              <a:ext cx="406400" cy="396240"/>
            </a:xfrm>
            <a:custGeom>
              <a:avLst/>
              <a:gdLst/>
              <a:ahLst/>
              <a:cxnLst/>
              <a:rect l="l" t="t" r="r" b="b"/>
              <a:pathLst>
                <a:path w="406400" h="396240">
                  <a:moveTo>
                    <a:pt x="406095" y="0"/>
                  </a:moveTo>
                  <a:lnTo>
                    <a:pt x="280758" y="0"/>
                  </a:lnTo>
                  <a:lnTo>
                    <a:pt x="0" y="198031"/>
                  </a:lnTo>
                  <a:lnTo>
                    <a:pt x="280758" y="395998"/>
                  </a:lnTo>
                  <a:lnTo>
                    <a:pt x="406133" y="395998"/>
                  </a:lnTo>
                  <a:lnTo>
                    <a:pt x="125387" y="197992"/>
                  </a:lnTo>
                  <a:lnTo>
                    <a:pt x="406095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22" name="Группа 44"/>
            <p:cNvGrpSpPr/>
            <p:nvPr/>
          </p:nvGrpSpPr>
          <p:grpSpPr>
            <a:xfrm>
              <a:off x="990600" y="288010"/>
              <a:ext cx="6101715" cy="396240"/>
              <a:chOff x="990600" y="288010"/>
              <a:chExt cx="6101715" cy="396240"/>
            </a:xfrm>
          </p:grpSpPr>
          <p:sp>
            <p:nvSpPr>
              <p:cNvPr id="75" name="object 12"/>
              <p:cNvSpPr/>
              <p:nvPr/>
            </p:nvSpPr>
            <p:spPr>
              <a:xfrm>
                <a:off x="990600" y="288010"/>
                <a:ext cx="6101715" cy="396240"/>
              </a:xfrm>
              <a:custGeom>
                <a:avLst/>
                <a:gdLst/>
                <a:ahLst/>
                <a:cxnLst/>
                <a:rect l="l" t="t" r="r" b="b"/>
                <a:pathLst>
                  <a:path w="6101715" h="396240">
                    <a:moveTo>
                      <a:pt x="6028944" y="0"/>
                    </a:moveTo>
                    <a:lnTo>
                      <a:pt x="280758" y="0"/>
                    </a:lnTo>
                    <a:lnTo>
                      <a:pt x="0" y="198031"/>
                    </a:lnTo>
                    <a:lnTo>
                      <a:pt x="280758" y="395998"/>
                    </a:lnTo>
                    <a:lnTo>
                      <a:pt x="6028944" y="395998"/>
                    </a:lnTo>
                    <a:lnTo>
                      <a:pt x="6057141" y="391390"/>
                    </a:lnTo>
                    <a:lnTo>
                      <a:pt x="6080172" y="378823"/>
                    </a:lnTo>
                    <a:lnTo>
                      <a:pt x="6095702" y="360181"/>
                    </a:lnTo>
                    <a:lnTo>
                      <a:pt x="6101397" y="337350"/>
                    </a:lnTo>
                    <a:lnTo>
                      <a:pt x="6101397" y="58648"/>
                    </a:lnTo>
                    <a:lnTo>
                      <a:pt x="6095702" y="35816"/>
                    </a:lnTo>
                    <a:lnTo>
                      <a:pt x="6080172" y="17175"/>
                    </a:lnTo>
                    <a:lnTo>
                      <a:pt x="6057141" y="4607"/>
                    </a:lnTo>
                    <a:lnTo>
                      <a:pt x="6028944" y="0"/>
                    </a:lnTo>
                    <a:close/>
                  </a:path>
                </a:pathLst>
              </a:custGeom>
              <a:solidFill>
                <a:srgbClr val="00B8BE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76" name="object 13"/>
              <p:cNvSpPr/>
              <p:nvPr/>
            </p:nvSpPr>
            <p:spPr>
              <a:xfrm>
                <a:off x="6734556" y="342011"/>
                <a:ext cx="288290" cy="288290"/>
              </a:xfrm>
              <a:custGeom>
                <a:avLst/>
                <a:gdLst/>
                <a:ahLst/>
                <a:cxnLst/>
                <a:rect l="l" t="t" r="r" b="b"/>
                <a:pathLst>
                  <a:path w="288290" h="288290">
                    <a:moveTo>
                      <a:pt x="235673" y="0"/>
                    </a:moveTo>
                    <a:lnTo>
                      <a:pt x="52324" y="0"/>
                    </a:lnTo>
                    <a:lnTo>
                      <a:pt x="31953" y="4105"/>
                    </a:lnTo>
                    <a:lnTo>
                      <a:pt x="15322" y="15308"/>
                    </a:lnTo>
                    <a:lnTo>
                      <a:pt x="4110" y="31937"/>
                    </a:lnTo>
                    <a:lnTo>
                      <a:pt x="0" y="52324"/>
                    </a:lnTo>
                    <a:lnTo>
                      <a:pt x="0" y="235661"/>
                    </a:lnTo>
                    <a:lnTo>
                      <a:pt x="4110" y="256031"/>
                    </a:lnTo>
                    <a:lnTo>
                      <a:pt x="15322" y="272662"/>
                    </a:lnTo>
                    <a:lnTo>
                      <a:pt x="31953" y="283874"/>
                    </a:lnTo>
                    <a:lnTo>
                      <a:pt x="52324" y="287985"/>
                    </a:lnTo>
                    <a:lnTo>
                      <a:pt x="235673" y="287985"/>
                    </a:lnTo>
                    <a:lnTo>
                      <a:pt x="256038" y="283874"/>
                    </a:lnTo>
                    <a:lnTo>
                      <a:pt x="272670" y="272662"/>
                    </a:lnTo>
                    <a:lnTo>
                      <a:pt x="283885" y="256031"/>
                    </a:lnTo>
                    <a:lnTo>
                      <a:pt x="287997" y="235661"/>
                    </a:lnTo>
                    <a:lnTo>
                      <a:pt x="287997" y="52324"/>
                    </a:lnTo>
                    <a:lnTo>
                      <a:pt x="283885" y="31937"/>
                    </a:lnTo>
                    <a:lnTo>
                      <a:pt x="272670" y="15308"/>
                    </a:lnTo>
                    <a:lnTo>
                      <a:pt x="256038" y="4105"/>
                    </a:lnTo>
                    <a:lnTo>
                      <a:pt x="235673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77" name="object 14"/>
              <p:cNvSpPr txBox="1"/>
              <p:nvPr/>
            </p:nvSpPr>
            <p:spPr>
              <a:xfrm>
                <a:off x="6822147" y="381749"/>
                <a:ext cx="113030" cy="184666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spAutoFit/>
              </a:bodyPr>
              <a:lstStyle/>
              <a:p>
                <a:pPr marL="12700">
                  <a:lnSpc>
                    <a:spcPct val="100000"/>
                  </a:lnSpc>
                </a:pPr>
                <a:r>
                  <a:rPr lang="ru-RU" sz="1200" b="1" spc="25" dirty="0" smtClean="0">
                    <a:solidFill>
                      <a:srgbClr val="009DA2"/>
                    </a:solidFill>
                    <a:latin typeface="Gill Sans MT"/>
                    <a:cs typeface="Gill Sans MT"/>
                  </a:rPr>
                  <a:t>7</a:t>
                </a:r>
                <a:endParaRPr lang="en-US" sz="1200" b="1" spc="25" dirty="0">
                  <a:solidFill>
                    <a:srgbClr val="009DA2"/>
                  </a:solidFill>
                  <a:latin typeface="Gill Sans MT"/>
                  <a:cs typeface="Gill Sans MT"/>
                </a:endParaRPr>
              </a:p>
            </p:txBody>
          </p:sp>
        </p:grpSp>
        <p:sp>
          <p:nvSpPr>
            <p:cNvPr id="74" name="object 21"/>
            <p:cNvSpPr txBox="1"/>
            <p:nvPr/>
          </p:nvSpPr>
          <p:spPr>
            <a:xfrm>
              <a:off x="1276350" y="364210"/>
              <a:ext cx="5410200" cy="166712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12700" marR="5080">
                <a:lnSpc>
                  <a:spcPts val="1300"/>
                </a:lnSpc>
              </a:pPr>
              <a:r>
                <a:rPr lang="ru-RU" sz="1000" b="1" spc="-5" dirty="0" smtClean="0">
                  <a:solidFill>
                    <a:srgbClr val="FFFFFF"/>
                  </a:solidFill>
                  <a:latin typeface="Trebuchet MS"/>
                  <a:cs typeface="Trebuchet MS"/>
                </a:rPr>
                <a:t>ОСНОВНЫЕ </a:t>
              </a:r>
              <a:r>
                <a:rPr lang="ru-RU" sz="1000" b="1" spc="-20" dirty="0" smtClean="0">
                  <a:solidFill>
                    <a:srgbClr val="FFFFFF"/>
                  </a:solidFill>
                  <a:latin typeface="Trebuchet MS"/>
                  <a:cs typeface="Trebuchet MS"/>
                </a:rPr>
                <a:t>ПАРАМЕТРЫ БЮДЖЕТА</a:t>
              </a:r>
              <a:endParaRPr lang="ru-RU" sz="1000" dirty="0" smtClean="0">
                <a:latin typeface="Trebuchet MS"/>
                <a:cs typeface="Trebuchet MS"/>
              </a:endParaRPr>
            </a:p>
          </p:txBody>
        </p:sp>
      </p:grpSp>
      <p:cxnSp>
        <p:nvCxnSpPr>
          <p:cNvPr id="85" name="Прямая соединительная линия 84"/>
          <p:cNvCxnSpPr/>
          <p:nvPr/>
        </p:nvCxnSpPr>
        <p:spPr>
          <a:xfrm rot="5400000" flipH="1" flipV="1">
            <a:off x="2152650" y="6940550"/>
            <a:ext cx="228600" cy="152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170" name="Picture 2" descr="B:\Users\SOB\Desktop\Бюджет для граждан\Фото\budget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695736" y="6369050"/>
            <a:ext cx="5333715" cy="35575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416000" y="12"/>
            <a:ext cx="323989" cy="1090799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17442" y="342011"/>
            <a:ext cx="288290" cy="288290"/>
          </a:xfrm>
          <a:custGeom>
            <a:avLst/>
            <a:gdLst/>
            <a:ahLst/>
            <a:cxnLst/>
            <a:rect l="l" t="t" r="r" b="b"/>
            <a:pathLst>
              <a:path w="288290" h="288290">
                <a:moveTo>
                  <a:pt x="235673" y="0"/>
                </a:moveTo>
                <a:lnTo>
                  <a:pt x="52324" y="0"/>
                </a:lnTo>
                <a:lnTo>
                  <a:pt x="31959" y="4105"/>
                </a:lnTo>
                <a:lnTo>
                  <a:pt x="15327" y="15308"/>
                </a:lnTo>
                <a:lnTo>
                  <a:pt x="4112" y="31937"/>
                </a:lnTo>
                <a:lnTo>
                  <a:pt x="0" y="52324"/>
                </a:lnTo>
                <a:lnTo>
                  <a:pt x="0" y="235661"/>
                </a:lnTo>
                <a:lnTo>
                  <a:pt x="4112" y="256031"/>
                </a:lnTo>
                <a:lnTo>
                  <a:pt x="15327" y="272662"/>
                </a:lnTo>
                <a:lnTo>
                  <a:pt x="31959" y="283874"/>
                </a:lnTo>
                <a:lnTo>
                  <a:pt x="52324" y="287985"/>
                </a:lnTo>
                <a:lnTo>
                  <a:pt x="235673" y="287985"/>
                </a:lnTo>
                <a:lnTo>
                  <a:pt x="256043" y="283874"/>
                </a:lnTo>
                <a:lnTo>
                  <a:pt x="272675" y="272662"/>
                </a:lnTo>
                <a:lnTo>
                  <a:pt x="283887" y="256031"/>
                </a:lnTo>
                <a:lnTo>
                  <a:pt x="287997" y="235661"/>
                </a:lnTo>
                <a:lnTo>
                  <a:pt x="287997" y="52324"/>
                </a:lnTo>
                <a:lnTo>
                  <a:pt x="283887" y="31937"/>
                </a:lnTo>
                <a:lnTo>
                  <a:pt x="272675" y="15308"/>
                </a:lnTo>
                <a:lnTo>
                  <a:pt x="256043" y="4105"/>
                </a:lnTo>
                <a:lnTo>
                  <a:pt x="23567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0" y="10420704"/>
            <a:ext cx="7740015" cy="0"/>
          </a:xfrm>
          <a:custGeom>
            <a:avLst/>
            <a:gdLst/>
            <a:ahLst/>
            <a:cxnLst/>
            <a:rect l="l" t="t" r="r" b="b"/>
            <a:pathLst>
              <a:path w="7740015">
                <a:moveTo>
                  <a:pt x="0" y="0"/>
                </a:moveTo>
                <a:lnTo>
                  <a:pt x="7739997" y="0"/>
                </a:lnTo>
              </a:path>
            </a:pathLst>
          </a:custGeom>
          <a:ln w="6350">
            <a:solidFill>
              <a:srgbClr val="8A8C8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0" y="10506590"/>
            <a:ext cx="7740015" cy="0"/>
          </a:xfrm>
          <a:custGeom>
            <a:avLst/>
            <a:gdLst/>
            <a:ahLst/>
            <a:cxnLst/>
            <a:rect l="l" t="t" r="r" b="b"/>
            <a:pathLst>
              <a:path w="7740015">
                <a:moveTo>
                  <a:pt x="0" y="0"/>
                </a:moveTo>
                <a:lnTo>
                  <a:pt x="7739997" y="0"/>
                </a:lnTo>
              </a:path>
            </a:pathLst>
          </a:custGeom>
          <a:ln w="6350">
            <a:solidFill>
              <a:srgbClr val="8A8C8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0" y="10597242"/>
            <a:ext cx="7740015" cy="0"/>
          </a:xfrm>
          <a:custGeom>
            <a:avLst/>
            <a:gdLst/>
            <a:ahLst/>
            <a:cxnLst/>
            <a:rect l="l" t="t" r="r" b="b"/>
            <a:pathLst>
              <a:path w="7740015">
                <a:moveTo>
                  <a:pt x="0" y="0"/>
                </a:moveTo>
                <a:lnTo>
                  <a:pt x="7739997" y="0"/>
                </a:lnTo>
              </a:path>
            </a:pathLst>
          </a:custGeom>
          <a:ln w="6350">
            <a:solidFill>
              <a:srgbClr val="8A8C8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0" y="10602008"/>
            <a:ext cx="5016500" cy="0"/>
          </a:xfrm>
          <a:custGeom>
            <a:avLst/>
            <a:gdLst/>
            <a:ahLst/>
            <a:cxnLst/>
            <a:rect l="l" t="t" r="r" b="b"/>
            <a:pathLst>
              <a:path w="5016500">
                <a:moveTo>
                  <a:pt x="0" y="0"/>
                </a:moveTo>
                <a:lnTo>
                  <a:pt x="5016138" y="0"/>
                </a:lnTo>
              </a:path>
            </a:pathLst>
          </a:custGeom>
          <a:ln w="36004">
            <a:solidFill>
              <a:srgbClr val="00A3A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0" y="10511356"/>
            <a:ext cx="4229735" cy="0"/>
          </a:xfrm>
          <a:custGeom>
            <a:avLst/>
            <a:gdLst/>
            <a:ahLst/>
            <a:cxnLst/>
            <a:rect l="l" t="t" r="r" b="b"/>
            <a:pathLst>
              <a:path w="4229735">
                <a:moveTo>
                  <a:pt x="0" y="0"/>
                </a:moveTo>
                <a:lnTo>
                  <a:pt x="4229411" y="0"/>
                </a:lnTo>
              </a:path>
            </a:pathLst>
          </a:custGeom>
          <a:ln w="36004">
            <a:solidFill>
              <a:srgbClr val="00B8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0" y="10420707"/>
            <a:ext cx="3446779" cy="0"/>
          </a:xfrm>
          <a:custGeom>
            <a:avLst/>
            <a:gdLst/>
            <a:ahLst/>
            <a:cxnLst/>
            <a:rect l="l" t="t" r="r" b="b"/>
            <a:pathLst>
              <a:path w="3446779">
                <a:moveTo>
                  <a:pt x="0" y="0"/>
                </a:moveTo>
                <a:lnTo>
                  <a:pt x="3446329" y="0"/>
                </a:lnTo>
              </a:path>
            </a:pathLst>
          </a:custGeom>
          <a:ln w="36004">
            <a:solidFill>
              <a:srgbClr val="A2DAD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20" name="object 20"/>
          <p:cNvGraphicFramePr>
            <a:graphicFrameLocks noGrp="1"/>
          </p:cNvGraphicFramePr>
          <p:nvPr/>
        </p:nvGraphicFramePr>
        <p:xfrm>
          <a:off x="514350" y="1263650"/>
          <a:ext cx="6781799" cy="735548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25704"/>
                <a:gridCol w="811219"/>
                <a:gridCol w="811219"/>
                <a:gridCol w="811219"/>
                <a:gridCol w="1003849"/>
                <a:gridCol w="618589"/>
              </a:tblGrid>
              <a:tr h="351396">
                <a:tc rowSpan="2">
                  <a:txBody>
                    <a:bodyPr/>
                    <a:lstStyle/>
                    <a:p>
                      <a:pPr marL="865188" indent="-865188" algn="ctr">
                        <a:lnSpc>
                          <a:spcPct val="100000"/>
                        </a:lnSpc>
                      </a:pPr>
                      <a:r>
                        <a:rPr sz="1000" b="1" spc="-15" smtClean="0">
                          <a:solidFill>
                            <a:srgbClr val="FFFFFF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Наименование</a:t>
                      </a:r>
                      <a:r>
                        <a:rPr sz="1000" b="1" spc="-90" smtClean="0">
                          <a:solidFill>
                            <a:srgbClr val="FFFFFF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 </a:t>
                      </a:r>
                      <a:r>
                        <a:rPr sz="1000" b="1" smtClean="0">
                          <a:solidFill>
                            <a:srgbClr val="FFFFFF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показателя</a:t>
                      </a:r>
                      <a:endParaRPr sz="100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B8BE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87313" marR="68580" indent="-11113" algn="ctr">
                        <a:lnSpc>
                          <a:spcPts val="800"/>
                        </a:lnSpc>
                        <a:spcBef>
                          <a:spcPts val="240"/>
                        </a:spcBef>
                      </a:pPr>
                      <a:r>
                        <a:rPr lang="ru-RU" sz="1000" b="1" dirty="0" smtClean="0">
                          <a:solidFill>
                            <a:srgbClr val="FFFFFF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Бюджет</a:t>
                      </a:r>
                    </a:p>
                    <a:p>
                      <a:pPr marL="87313" marR="68580" indent="-11113" algn="ctr">
                        <a:lnSpc>
                          <a:spcPts val="800"/>
                        </a:lnSpc>
                        <a:spcBef>
                          <a:spcPts val="240"/>
                        </a:spcBef>
                      </a:pPr>
                      <a:r>
                        <a:rPr lang="en-US" sz="1000" b="1" dirty="0" smtClean="0">
                          <a:solidFill>
                            <a:srgbClr val="FFFFFF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 20</a:t>
                      </a:r>
                      <a:r>
                        <a:rPr lang="ru-RU" sz="1000" b="1" dirty="0" smtClean="0">
                          <a:solidFill>
                            <a:srgbClr val="FFFFFF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25</a:t>
                      </a:r>
                      <a:r>
                        <a:rPr lang="en-US" sz="1000" b="1" dirty="0" smtClean="0">
                          <a:solidFill>
                            <a:srgbClr val="FFFFFF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 </a:t>
                      </a:r>
                      <a:r>
                        <a:rPr lang="ru-RU" sz="1000" b="1" dirty="0" smtClean="0">
                          <a:solidFill>
                            <a:srgbClr val="FFFFFF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г.</a:t>
                      </a:r>
                      <a:endParaRPr lang="ru-RU" sz="1000" b="1" dirty="0">
                        <a:solidFill>
                          <a:srgbClr val="FFFFFF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FFFFFF"/>
                      </a:solidFill>
                      <a:prstDash val="soli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B8BE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7313" marR="68580" indent="-11113" algn="ctr">
                        <a:lnSpc>
                          <a:spcPts val="800"/>
                        </a:lnSpc>
                        <a:spcBef>
                          <a:spcPts val="240"/>
                        </a:spcBef>
                      </a:pPr>
                      <a:r>
                        <a:rPr lang="ru-RU" sz="1000" b="1" dirty="0" smtClean="0">
                          <a:solidFill>
                            <a:srgbClr val="FFFFFF"/>
                          </a:solidFill>
                          <a:latin typeface="Trebuchet MS"/>
                          <a:ea typeface="+mn-ea"/>
                          <a:cs typeface="Trebuchet MS"/>
                        </a:rPr>
                        <a:t>Факт январь - декабрь</a:t>
                      </a:r>
                      <a:endParaRPr lang="ru-RU" sz="1000" b="1" dirty="0">
                        <a:solidFill>
                          <a:srgbClr val="FFFFFF"/>
                        </a:solidFill>
                        <a:latin typeface="Trebuchet MS"/>
                        <a:ea typeface="+mn-ea"/>
                        <a:cs typeface="Trebuchet MS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FFFFFF"/>
                      </a:solidFill>
                      <a:prstDash val="soli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B8BE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8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solidFill>
                      <a:srgbClr val="00B8BE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880"/>
                        </a:lnSpc>
                        <a:spcBef>
                          <a:spcPts val="480"/>
                        </a:spcBef>
                      </a:pPr>
                      <a:r>
                        <a:rPr lang="ru-RU" sz="1000" b="1" dirty="0" smtClean="0">
                          <a:solidFill>
                            <a:srgbClr val="FFFFFF"/>
                          </a:solidFill>
                          <a:latin typeface="Trebuchet MS"/>
                          <a:ea typeface="+mn-ea"/>
                          <a:cs typeface="Trebuchet MS"/>
                        </a:rPr>
                        <a:t>Отклонение , </a:t>
                      </a:r>
                      <a:r>
                        <a:rPr sz="1000" b="1" spc="40" dirty="0" smtClean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%</a:t>
                      </a:r>
                      <a:endParaRPr sz="10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FFFFFF"/>
                      </a:solidFill>
                      <a:prstDash val="solid"/>
                    </a:lnL>
                    <a:solidFill>
                      <a:srgbClr val="00B8B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34404">
                <a:tc vMerge="1">
                  <a:txBody>
                    <a:bodyPr/>
                    <a:lstStyle/>
                    <a:p>
                      <a:pPr marL="866140">
                        <a:lnSpc>
                          <a:spcPct val="100000"/>
                        </a:lnSpc>
                      </a:pPr>
                      <a:endParaRPr sz="8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B8BE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87313" marR="68580" indent="-11113">
                        <a:lnSpc>
                          <a:spcPts val="800"/>
                        </a:lnSpc>
                        <a:spcBef>
                          <a:spcPts val="240"/>
                        </a:spcBef>
                      </a:pPr>
                      <a:endParaRPr sz="8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B8B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b="1" dirty="0" smtClean="0">
                          <a:solidFill>
                            <a:srgbClr val="FFFFFF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2024 г.</a:t>
                      </a:r>
                      <a:endParaRPr lang="ru-RU" sz="1000" b="1" dirty="0">
                        <a:solidFill>
                          <a:srgbClr val="FFFFFF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B8B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</a:pPr>
                      <a:r>
                        <a:rPr lang="ru-RU" sz="1000" b="1" dirty="0" smtClean="0">
                          <a:solidFill>
                            <a:srgbClr val="FFFFFF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20</a:t>
                      </a:r>
                      <a:r>
                        <a:rPr lang="en-US" sz="1000" b="1" dirty="0" smtClean="0">
                          <a:solidFill>
                            <a:srgbClr val="FFFFFF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2</a:t>
                      </a:r>
                      <a:r>
                        <a:rPr lang="ru-RU" sz="1000" b="1" dirty="0" smtClean="0">
                          <a:solidFill>
                            <a:srgbClr val="FFFFFF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5 г.</a:t>
                      </a:r>
                      <a:endParaRPr lang="ru-RU" sz="1000" b="1" dirty="0">
                        <a:solidFill>
                          <a:srgbClr val="FFFFFF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B8B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1" dirty="0" smtClean="0">
                        <a:solidFill>
                          <a:srgbClr val="FFFFFF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 smtClean="0">
                          <a:solidFill>
                            <a:srgbClr val="FFFFFF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к 20</a:t>
                      </a:r>
                      <a:r>
                        <a:rPr lang="en-US" sz="1000" b="1" dirty="0" smtClean="0">
                          <a:solidFill>
                            <a:srgbClr val="FFFFFF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2</a:t>
                      </a:r>
                      <a:r>
                        <a:rPr lang="ru-RU" sz="1000" b="1" dirty="0" smtClean="0">
                          <a:solidFill>
                            <a:srgbClr val="FFFFFF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4 г.</a:t>
                      </a:r>
                    </a:p>
                    <a:p>
                      <a:pPr marL="0" algn="ctr">
                        <a:lnSpc>
                          <a:spcPct val="100000"/>
                        </a:lnSpc>
                      </a:pPr>
                      <a:endParaRPr lang="ru-RU" sz="1000" b="1" dirty="0">
                        <a:solidFill>
                          <a:srgbClr val="FFFFFF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B8B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</a:pPr>
                      <a:r>
                        <a:rPr lang="ru-RU" sz="1000" b="1" dirty="0" smtClean="0">
                          <a:solidFill>
                            <a:srgbClr val="FFFFFF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к бюджету</a:t>
                      </a:r>
                      <a:endParaRPr lang="ru-RU" sz="1000" b="1" dirty="0">
                        <a:solidFill>
                          <a:srgbClr val="FFFFFF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00B8BE"/>
                    </a:solidFill>
                  </a:tcPr>
                </a:tc>
              </a:tr>
              <a:tr h="248399"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sz="1200" b="1" dirty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Доходы</a:t>
                      </a:r>
                      <a:r>
                        <a:rPr sz="1200" b="1" spc="-105" dirty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 </a:t>
                      </a:r>
                      <a:r>
                        <a:rPr sz="1200" b="1" spc="-20" dirty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всего</a:t>
                      </a:r>
                      <a:endParaRPr sz="120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2 246 849</a:t>
                      </a:r>
                      <a:endParaRPr sz="1200" b="1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2 244 764</a:t>
                      </a:r>
                      <a:endParaRPr sz="1200" b="1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1 889 525</a:t>
                      </a:r>
                      <a:endParaRPr sz="1200" b="1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marL="30861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99,9</a:t>
                      </a:r>
                      <a:endParaRPr sz="1200" b="1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marL="307975" indent="-307975" algn="ctr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lang="ru-RU" sz="1200" b="1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118,8</a:t>
                      </a:r>
                      <a:endParaRPr sz="1200" b="1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E3E5"/>
                    </a:solidFill>
                  </a:tcPr>
                </a:tc>
              </a:tr>
              <a:tr h="248399">
                <a:tc gridSpan="6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endParaRPr sz="100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41289"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200" b="1" spc="-5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Налоговые </a:t>
                      </a:r>
                      <a:r>
                        <a:rPr sz="1200" b="1" spc="-35" smtClean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и</a:t>
                      </a:r>
                      <a:r>
                        <a:rPr lang="ru-RU" sz="1200" b="1" spc="-35" dirty="0" smtClean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 </a:t>
                      </a:r>
                      <a:r>
                        <a:rPr sz="1200" b="1" spc="-35" smtClean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 </a:t>
                      </a:r>
                      <a:r>
                        <a:rPr sz="1200" b="1" spc="-15" smtClean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неналоговые</a:t>
                      </a:r>
                      <a:r>
                        <a:rPr sz="1200" b="1" spc="-140" smtClean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 </a:t>
                      </a:r>
                      <a:r>
                        <a:rPr sz="1200" b="1" spc="10" dirty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доходы</a:t>
                      </a:r>
                      <a:endParaRPr sz="120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42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508</a:t>
                      </a:r>
                      <a:r>
                        <a:rPr lang="ru-RU" sz="1200" b="1" baseline="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 531</a:t>
                      </a:r>
                      <a:endParaRPr lang="ru-RU" sz="1200" b="1" dirty="0" smtClean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42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507 615</a:t>
                      </a: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42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461 204</a:t>
                      </a: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marL="30861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42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99,8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marL="307975" marR="0" indent="-307975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42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110,1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E3E5"/>
                    </a:solidFill>
                  </a:tcPr>
                </a:tc>
              </a:tr>
              <a:tr h="248399">
                <a:tc>
                  <a:txBody>
                    <a:bodyPr/>
                    <a:lstStyle/>
                    <a:p>
                      <a:pPr marL="32384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45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spc="-25" dirty="0" smtClean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Налог </a:t>
                      </a:r>
                      <a:r>
                        <a:rPr lang="ru-RU" sz="1100" spc="-70" dirty="0" smtClean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на  </a:t>
                      </a:r>
                      <a:r>
                        <a:rPr lang="ru-RU" sz="1100" dirty="0" smtClean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доходы </a:t>
                      </a:r>
                      <a:r>
                        <a:rPr lang="ru-RU" sz="1100" spc="-25" dirty="0" smtClean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физических</a:t>
                      </a:r>
                      <a:r>
                        <a:rPr lang="ru-RU" sz="1100" spc="-80" dirty="0" smtClean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 </a:t>
                      </a:r>
                      <a:r>
                        <a:rPr lang="ru-RU" sz="1100" spc="-30" dirty="0" smtClean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лиц</a:t>
                      </a:r>
                      <a:endParaRPr lang="ru-RU" sz="1100" dirty="0" smtClean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301 987</a:t>
                      </a:r>
                      <a:endParaRPr sz="110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301 071</a:t>
                      </a:r>
                      <a:endParaRPr sz="110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272 303</a:t>
                      </a:r>
                      <a:endParaRPr sz="110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50520" algn="l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99,7</a:t>
                      </a:r>
                      <a:endParaRPr sz="110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9250" indent="-349250" algn="ctr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lang="ru-RU" sz="1100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110,6</a:t>
                      </a:r>
                      <a:endParaRPr sz="110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48399"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lang="ru-RU" sz="1100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Акцизы</a:t>
                      </a:r>
                      <a:endParaRPr sz="110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100 320</a:t>
                      </a:r>
                      <a:endParaRPr sz="110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100 320</a:t>
                      </a:r>
                      <a:endParaRPr sz="110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97 788</a:t>
                      </a:r>
                      <a:endParaRPr sz="110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marL="321945" algn="l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100,0</a:t>
                      </a:r>
                      <a:endParaRPr sz="110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marL="320675" indent="-320675" algn="ctr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lang="ru-RU" sz="1100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102,6</a:t>
                      </a:r>
                      <a:endParaRPr sz="110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E3E5"/>
                    </a:solidFill>
                  </a:tcPr>
                </a:tc>
              </a:tr>
              <a:tr h="189002"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lang="ru-RU" sz="1100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Туристический налог</a:t>
                      </a:r>
                      <a:endParaRPr sz="110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6</a:t>
                      </a:r>
                      <a:endParaRPr sz="110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6</a:t>
                      </a:r>
                      <a:endParaRPr sz="110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0</a:t>
                      </a:r>
                      <a:endParaRPr sz="110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50520" algn="l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100,0</a:t>
                      </a:r>
                      <a:endParaRPr sz="110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9250" indent="-349250" algn="ctr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lang="ru-RU" sz="1100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0</a:t>
                      </a:r>
                      <a:endParaRPr sz="110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89002"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lang="ru-RU" sz="1100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Налог, взимаемый в связи с применением упрощенной системы налогообложения</a:t>
                      </a:r>
                      <a:endParaRPr sz="110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18 674</a:t>
                      </a:r>
                      <a:endParaRPr sz="110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18 674</a:t>
                      </a:r>
                      <a:endParaRPr sz="110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34 213</a:t>
                      </a:r>
                      <a:endParaRPr sz="110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50520" algn="l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100,0</a:t>
                      </a:r>
                      <a:endParaRPr sz="110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9250" indent="-349250" algn="ctr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lang="ru-RU" sz="1100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54,6</a:t>
                      </a:r>
                      <a:endParaRPr sz="110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89002"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lang="ru-RU" sz="1100" spc="-5" dirty="0" smtClean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Единый налог</a:t>
                      </a:r>
                      <a:r>
                        <a:rPr lang="ru-RU" sz="1100" spc="-5" baseline="0" dirty="0" smtClean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 на вмененный доход</a:t>
                      </a:r>
                      <a:endParaRPr sz="110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16</a:t>
                      </a:r>
                      <a:endParaRPr sz="110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16</a:t>
                      </a:r>
                      <a:endParaRPr sz="110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40</a:t>
                      </a:r>
                      <a:endParaRPr sz="110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marL="350520" algn="l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100,0</a:t>
                      </a:r>
                      <a:endParaRPr sz="110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marL="349250" indent="-349250" algn="ctr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lang="ru-RU" sz="1100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40,0</a:t>
                      </a:r>
                      <a:endParaRPr sz="110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E3E5"/>
                    </a:solidFill>
                  </a:tcPr>
                </a:tc>
              </a:tr>
              <a:tr h="81008">
                <a:tc>
                  <a:txBody>
                    <a:bodyPr/>
                    <a:lstStyle/>
                    <a:p>
                      <a:pPr marL="32384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45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spc="-25" dirty="0" smtClean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Единый сельскохозяйственный налог</a:t>
                      </a:r>
                      <a:endParaRPr lang="ru-RU" sz="1100" spc="-25" dirty="0">
                        <a:solidFill>
                          <a:srgbClr val="231F20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1 369</a:t>
                      </a:r>
                      <a:endParaRPr sz="110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1 369</a:t>
                      </a:r>
                      <a:endParaRPr sz="110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3117</a:t>
                      </a:r>
                      <a:endParaRPr sz="110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21945" algn="l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100,0</a:t>
                      </a:r>
                      <a:endParaRPr sz="110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20675" indent="-320675" algn="ctr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lang="ru-RU" sz="1100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43,9</a:t>
                      </a:r>
                      <a:endParaRPr sz="110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0418">
                <a:tc>
                  <a:txBody>
                    <a:bodyPr/>
                    <a:lstStyle/>
                    <a:p>
                      <a:pPr marL="32384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45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spc="-25" dirty="0" smtClean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Налог на патент</a:t>
                      </a:r>
                      <a:endParaRPr lang="ru-RU" sz="1100" spc="-25" dirty="0">
                        <a:solidFill>
                          <a:srgbClr val="231F20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2 781</a:t>
                      </a:r>
                      <a:endParaRPr sz="110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2 781</a:t>
                      </a:r>
                      <a:endParaRPr sz="110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1 507</a:t>
                      </a:r>
                      <a:endParaRPr sz="110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marL="350520" algn="l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100,0</a:t>
                      </a:r>
                      <a:endParaRPr sz="110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marL="349250" indent="-349250" algn="ctr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lang="ru-RU" sz="1100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184,5</a:t>
                      </a:r>
                      <a:endParaRPr sz="110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E3E5"/>
                    </a:solidFill>
                  </a:tcPr>
                </a:tc>
              </a:tr>
              <a:tr h="213402">
                <a:tc>
                  <a:txBody>
                    <a:bodyPr/>
                    <a:lstStyle/>
                    <a:p>
                      <a:pPr marL="32384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45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spc="-25" dirty="0" smtClean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Налог</a:t>
                      </a:r>
                      <a:r>
                        <a:rPr lang="ru-RU" sz="1100" spc="-25" baseline="0" dirty="0" smtClean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 н</a:t>
                      </a:r>
                      <a:r>
                        <a:rPr lang="ru-RU" sz="1100" spc="-25" dirty="0" smtClean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а</a:t>
                      </a:r>
                      <a:r>
                        <a:rPr lang="ru-RU" sz="1100" spc="-25" baseline="0" dirty="0" smtClean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 имущество физических лиц</a:t>
                      </a:r>
                      <a:endParaRPr lang="ru-RU" sz="1100" spc="-25" dirty="0">
                        <a:solidFill>
                          <a:srgbClr val="231F20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3 996</a:t>
                      </a:r>
                      <a:endParaRPr sz="110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3 996</a:t>
                      </a:r>
                      <a:endParaRPr sz="110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3 726</a:t>
                      </a:r>
                      <a:endParaRPr sz="110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21945" algn="l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100,0</a:t>
                      </a:r>
                      <a:endParaRPr sz="110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20675" indent="-320675" algn="ctr">
                        <a:lnSpc>
                          <a:spcPct val="100000"/>
                        </a:lnSpc>
                        <a:spcBef>
                          <a:spcPts val="459"/>
                        </a:spcBef>
                        <a:tabLst/>
                      </a:pPr>
                      <a:r>
                        <a:rPr lang="ru-RU" sz="1100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107,2</a:t>
                      </a:r>
                      <a:endParaRPr sz="110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2206">
                <a:tc>
                  <a:txBody>
                    <a:bodyPr/>
                    <a:lstStyle/>
                    <a:p>
                      <a:pPr marL="32384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45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spc="-25" dirty="0" smtClean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Земельный налог с организаций</a:t>
                      </a:r>
                      <a:endParaRPr lang="ru-RU" sz="1100" spc="-25" dirty="0">
                        <a:solidFill>
                          <a:srgbClr val="231F20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1 929</a:t>
                      </a:r>
                      <a:endParaRPr sz="110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1 929</a:t>
                      </a:r>
                      <a:endParaRPr sz="110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2 155</a:t>
                      </a:r>
                      <a:endParaRPr sz="110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marL="321945" algn="l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100,0</a:t>
                      </a:r>
                      <a:endParaRPr sz="110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marL="320675" indent="-320675" algn="ctr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lang="ru-RU" sz="1100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89,2</a:t>
                      </a:r>
                      <a:endParaRPr sz="110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E3E5"/>
                    </a:solidFill>
                  </a:tcPr>
                </a:tc>
              </a:tr>
              <a:tr h="192010">
                <a:tc>
                  <a:txBody>
                    <a:bodyPr/>
                    <a:lstStyle/>
                    <a:p>
                      <a:pPr marL="32384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45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spc="-25" dirty="0" smtClean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Земельный налог  с физических лиц</a:t>
                      </a:r>
                      <a:endParaRPr lang="ru-RU" sz="1100" spc="-25" dirty="0">
                        <a:solidFill>
                          <a:srgbClr val="231F20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2 753</a:t>
                      </a:r>
                      <a:endParaRPr sz="110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2 753</a:t>
                      </a:r>
                      <a:endParaRPr sz="110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2 775</a:t>
                      </a:r>
                      <a:endParaRPr sz="110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21945" algn="l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100,0</a:t>
                      </a:r>
                      <a:endParaRPr sz="110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20675" indent="-320675" algn="ctr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lang="ru-RU" sz="1100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99,2</a:t>
                      </a:r>
                      <a:endParaRPr sz="110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2010">
                <a:tc>
                  <a:txBody>
                    <a:bodyPr/>
                    <a:lstStyle/>
                    <a:p>
                      <a:pPr marL="32384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45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spc="-25" dirty="0" smtClean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Госпошлина</a:t>
                      </a:r>
                      <a:endParaRPr lang="ru-RU" sz="1100" spc="-25" dirty="0">
                        <a:solidFill>
                          <a:srgbClr val="231F20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9 617</a:t>
                      </a:r>
                      <a:endParaRPr sz="110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9 617</a:t>
                      </a:r>
                      <a:endParaRPr sz="110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4 155</a:t>
                      </a:r>
                      <a:endParaRPr sz="110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marL="321945" algn="l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100,0</a:t>
                      </a:r>
                      <a:endParaRPr sz="110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marL="320675" indent="-320675" algn="ctr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lang="ru-RU" sz="1100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231,5</a:t>
                      </a:r>
                      <a:endParaRPr sz="110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E3E5"/>
                    </a:solidFill>
                  </a:tcPr>
                </a:tc>
              </a:tr>
              <a:tr h="207893">
                <a:tc>
                  <a:txBody>
                    <a:bodyPr/>
                    <a:lstStyle/>
                    <a:p>
                      <a:pPr marL="32384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45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spc="-25" dirty="0" smtClean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Арендная плата за земельные</a:t>
                      </a:r>
                      <a:r>
                        <a:rPr lang="ru-RU" sz="1100" spc="-25" baseline="0" dirty="0" smtClean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 участки</a:t>
                      </a:r>
                      <a:endParaRPr lang="ru-RU" sz="1100" spc="-25" dirty="0" smtClean="0">
                        <a:solidFill>
                          <a:srgbClr val="231F20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7 627</a:t>
                      </a:r>
                      <a:endParaRPr sz="110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7 627</a:t>
                      </a:r>
                      <a:endParaRPr sz="110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9 349</a:t>
                      </a:r>
                      <a:endParaRPr sz="110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21945" algn="l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81,6</a:t>
                      </a:r>
                      <a:endParaRPr sz="110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20675" indent="-320675" algn="ctr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lang="ru-RU" sz="1100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100</a:t>
                      </a:r>
                      <a:endParaRPr sz="110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lang="ru-RU" sz="1100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Доход от использования имущества</a:t>
                      </a:r>
                      <a:endParaRPr sz="110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1 884</a:t>
                      </a:r>
                      <a:endParaRPr sz="110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1 884</a:t>
                      </a:r>
                      <a:endParaRPr sz="110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3 728</a:t>
                      </a:r>
                      <a:endParaRPr sz="110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marL="350520" algn="l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100,0</a:t>
                      </a:r>
                      <a:endParaRPr sz="110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marL="349250" indent="-349250" algn="ctr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lang="ru-RU" sz="1100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48,8</a:t>
                      </a:r>
                      <a:endParaRPr sz="110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E3E5"/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marL="32384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45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spc="-25" dirty="0" smtClean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Плата за публичный </a:t>
                      </a:r>
                      <a:r>
                        <a:rPr lang="ru-RU" sz="1100" spc="-25" dirty="0" err="1" smtClean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серветут</a:t>
                      </a:r>
                      <a:endParaRPr lang="ru-RU" sz="1100" spc="-25" dirty="0">
                        <a:solidFill>
                          <a:srgbClr val="231F20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</a:t>
                      </a:r>
                      <a:endParaRPr sz="110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</a:t>
                      </a:r>
                      <a:endParaRPr sz="110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8</a:t>
                      </a:r>
                      <a:endParaRPr sz="110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50520" algn="l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100,0</a:t>
                      </a:r>
                      <a:endParaRPr sz="110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9250" indent="-3492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12,5</a:t>
                      </a:r>
                      <a:endParaRPr sz="110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marL="32384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45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spc="-25" dirty="0" smtClean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Плата за наём</a:t>
                      </a:r>
                      <a:endParaRPr lang="ru-RU" sz="1100" spc="-25" dirty="0">
                        <a:solidFill>
                          <a:srgbClr val="231F20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4 184</a:t>
                      </a:r>
                      <a:endParaRPr sz="110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4 184</a:t>
                      </a:r>
                      <a:endParaRPr sz="110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5 024</a:t>
                      </a:r>
                      <a:endParaRPr sz="110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marL="350520" algn="l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100,0</a:t>
                      </a:r>
                      <a:endParaRPr sz="110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marL="349250" indent="-3492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83,3</a:t>
                      </a:r>
                      <a:endParaRPr sz="110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E3E5"/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marL="32384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45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spc="-25" dirty="0" smtClean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Плата по договорам на размещение и эксплуатацию нестандартных торговых объектов (установка рекламной конструкции)</a:t>
                      </a:r>
                      <a:endParaRPr lang="ru-RU" sz="1100" spc="-25" dirty="0">
                        <a:solidFill>
                          <a:srgbClr val="231F20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endParaRPr lang="ru-RU" sz="1100" dirty="0" smtClean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48</a:t>
                      </a:r>
                      <a:endParaRPr sz="110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endParaRPr lang="ru-RU" sz="1100" dirty="0" smtClean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48</a:t>
                      </a:r>
                      <a:endParaRPr sz="110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endParaRPr lang="ru-RU" sz="1100" dirty="0" smtClean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38</a:t>
                      </a:r>
                      <a:endParaRPr sz="110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50520" algn="l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endParaRPr lang="ru-RU" sz="1100" dirty="0" smtClean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  <a:p>
                      <a:pPr marL="350520" algn="l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126,3</a:t>
                      </a:r>
                      <a:endParaRPr sz="110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9250" indent="-3492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endParaRPr lang="ru-RU" sz="1100" dirty="0" smtClean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  <a:p>
                      <a:pPr marL="349250" indent="-3492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100</a:t>
                      </a:r>
                      <a:endParaRPr sz="110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marL="32384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45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spc="-25" dirty="0" smtClean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Плата по договорам на размещение и эксплуатацию нестандартных торговых объектов (плата за размещение и эксплуатацию нестационарного торгового объекта)</a:t>
                      </a:r>
                      <a:endParaRPr lang="ru-RU" sz="1100" spc="-25" dirty="0">
                        <a:solidFill>
                          <a:srgbClr val="231F20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endParaRPr lang="ru-RU" sz="1100" dirty="0" smtClean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163</a:t>
                      </a:r>
                      <a:endParaRPr sz="110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endParaRPr lang="ru-RU" sz="1100" dirty="0" smtClean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163</a:t>
                      </a:r>
                      <a:endParaRPr sz="110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endParaRPr lang="ru-RU" sz="1100" dirty="0" smtClean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141</a:t>
                      </a:r>
                      <a:endParaRPr sz="110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marL="350520" algn="l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endParaRPr lang="ru-RU" sz="1100" dirty="0" smtClean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  <a:p>
                      <a:pPr marL="350520" algn="l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115,6</a:t>
                      </a:r>
                      <a:endParaRPr sz="110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marL="349250" indent="-3492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endParaRPr lang="ru-RU" sz="1100" dirty="0" smtClean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  <a:p>
                      <a:pPr marL="349250" indent="-3492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100</a:t>
                      </a:r>
                      <a:endParaRPr sz="110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E3E5"/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marL="32384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45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spc="-25" dirty="0" smtClean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Плата</a:t>
                      </a:r>
                      <a:r>
                        <a:rPr lang="ru-RU" sz="1100" spc="-25" baseline="0" dirty="0" smtClean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 за негативное воздействие на окружающую среду</a:t>
                      </a:r>
                      <a:endParaRPr lang="ru-RU" sz="1100" spc="-25" dirty="0">
                        <a:solidFill>
                          <a:srgbClr val="231F20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46</a:t>
                      </a:r>
                      <a:endParaRPr sz="110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46</a:t>
                      </a:r>
                      <a:endParaRPr sz="110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21</a:t>
                      </a:r>
                      <a:endParaRPr sz="110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50520" algn="just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219</a:t>
                      </a:r>
                      <a:endParaRPr sz="110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9250" indent="-34925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100</a:t>
                      </a:r>
                      <a:endParaRPr sz="110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marL="32384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45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spc="-25" dirty="0" smtClean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Доходы от оказания платных услуг</a:t>
                      </a:r>
                      <a:endParaRPr lang="ru-RU" sz="1100" spc="-25" dirty="0">
                        <a:solidFill>
                          <a:srgbClr val="231F20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3 484</a:t>
                      </a:r>
                      <a:endParaRPr sz="110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3 484</a:t>
                      </a:r>
                      <a:endParaRPr sz="110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1 705</a:t>
                      </a:r>
                      <a:endParaRPr sz="110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marL="321945" algn="just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204</a:t>
                      </a:r>
                      <a:endParaRPr sz="110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marL="320675" indent="-320675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lang="ru-RU" sz="1100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100</a:t>
                      </a:r>
                      <a:endParaRPr sz="110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E3E5"/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marL="32384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45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spc="-25" dirty="0" smtClean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Доходы от продажи имущества</a:t>
                      </a:r>
                      <a:endParaRPr lang="ru-RU" sz="1100" spc="-25" dirty="0">
                        <a:solidFill>
                          <a:srgbClr val="231F20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12 085</a:t>
                      </a:r>
                      <a:endParaRPr sz="110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12 085</a:t>
                      </a:r>
                      <a:endParaRPr sz="110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11 930</a:t>
                      </a:r>
                      <a:endParaRPr sz="110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50520" algn="just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101,3</a:t>
                      </a:r>
                      <a:endParaRPr sz="110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9250" indent="-349250" algn="ctr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lang="ru-RU" sz="1100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100</a:t>
                      </a:r>
                      <a:endParaRPr sz="110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marL="32384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45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spc="-25" dirty="0" smtClean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Доходы от продажи земли</a:t>
                      </a:r>
                      <a:endParaRPr lang="ru-RU" sz="1100" spc="-25" dirty="0">
                        <a:solidFill>
                          <a:srgbClr val="231F20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4 148</a:t>
                      </a:r>
                      <a:endParaRPr sz="110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lang="ru-RU" sz="110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4 148</a:t>
                      </a:r>
                      <a:endParaRPr sz="110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lang="ru-RU" sz="110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2 407</a:t>
                      </a:r>
                      <a:endParaRPr sz="110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marL="350520" algn="just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172,3</a:t>
                      </a:r>
                      <a:endParaRPr sz="110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marL="349250" indent="-349250" algn="ctr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lang="ru-RU" sz="1100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100</a:t>
                      </a:r>
                      <a:endParaRPr sz="110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E3E5"/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marL="32384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45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spc="-25" dirty="0" smtClean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Штрафные санкции, возмещение ущерба</a:t>
                      </a:r>
                      <a:endParaRPr lang="ru-RU" sz="1100" spc="-25" dirty="0">
                        <a:solidFill>
                          <a:srgbClr val="231F20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31 108</a:t>
                      </a:r>
                      <a:endParaRPr sz="110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31108</a:t>
                      </a:r>
                      <a:endParaRPr sz="110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4 603</a:t>
                      </a:r>
                      <a:endParaRPr sz="110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21310" algn="just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675,8</a:t>
                      </a:r>
                      <a:endParaRPr sz="110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20675" indent="-320675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lang="ru-RU" sz="1100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100</a:t>
                      </a:r>
                      <a:endParaRPr sz="110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marL="32384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45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spc="-25" dirty="0" smtClean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Иные доходы</a:t>
                      </a:r>
                      <a:endParaRPr lang="ru-RU" sz="1100" spc="-25" dirty="0">
                        <a:solidFill>
                          <a:srgbClr val="231F20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305</a:t>
                      </a:r>
                      <a:endParaRPr sz="110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305</a:t>
                      </a:r>
                      <a:endParaRPr sz="110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471</a:t>
                      </a:r>
                      <a:endParaRPr sz="110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marL="321310" algn="just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64,8</a:t>
                      </a:r>
                      <a:endParaRPr sz="110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marL="320675" indent="-320675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lang="ru-RU" sz="1100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100</a:t>
                      </a:r>
                      <a:endParaRPr sz="110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E3E5"/>
                    </a:solidFill>
                  </a:tcPr>
                </a:tc>
              </a:tr>
              <a:tr h="248399"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lang="ru-RU" sz="1200" b="1" spc="10" dirty="0" smtClean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Безвозмездные</a:t>
                      </a:r>
                      <a:r>
                        <a:rPr lang="ru-RU" sz="1200" b="1" spc="-85" dirty="0" smtClean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 </a:t>
                      </a:r>
                      <a:r>
                        <a:rPr lang="ru-RU" sz="1200" b="1" spc="-15" dirty="0" smtClean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поступления</a:t>
                      </a:r>
                      <a:endParaRPr lang="ru-RU" sz="120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1 738 318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lang="ru-RU" sz="1200" b="1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1 737 149</a:t>
                      </a:r>
                      <a:endParaRPr lang="ru-RU" sz="1200" b="1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lang="ru-RU" sz="1200" b="1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1 428 321</a:t>
                      </a:r>
                      <a:endParaRPr lang="ru-RU" sz="1200" b="1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9885" marR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45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121,6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99,9</a:t>
                      </a:r>
                      <a:endParaRPr lang="ru-RU" sz="1200" b="1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3" name="object 23"/>
          <p:cNvSpPr txBox="1"/>
          <p:nvPr/>
        </p:nvSpPr>
        <p:spPr>
          <a:xfrm>
            <a:off x="133350" y="501650"/>
            <a:ext cx="7391400" cy="4924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82245">
              <a:lnSpc>
                <a:spcPct val="100000"/>
              </a:lnSpc>
              <a:tabLst>
                <a:tab pos="542290" algn="l"/>
              </a:tabLst>
            </a:pPr>
            <a:r>
              <a:rPr sz="1600" b="1" spc="-5" smtClean="0">
                <a:solidFill>
                  <a:srgbClr val="FFFFFF"/>
                </a:solidFill>
                <a:latin typeface="Trebuchet MS"/>
                <a:cs typeface="Trebuchet MS"/>
              </a:rPr>
              <a:t>ЫЕ </a:t>
            </a:r>
            <a:r>
              <a:rPr sz="1600" b="1" spc="-5" dirty="0">
                <a:solidFill>
                  <a:srgbClr val="FFFFFF"/>
                </a:solidFill>
                <a:latin typeface="Trebuchet MS"/>
                <a:cs typeface="Trebuchet MS"/>
              </a:rPr>
              <a:t>ПАРАМЕТРЫ</a:t>
            </a:r>
            <a:r>
              <a:rPr sz="1600" b="1" spc="-20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600" b="1" spc="-45" dirty="0">
                <a:solidFill>
                  <a:srgbClr val="FFFFFF"/>
                </a:solidFill>
                <a:latin typeface="Trebuchet MS"/>
                <a:cs typeface="Trebuchet MS"/>
              </a:rPr>
              <a:t>БЮДЖЕТА</a:t>
            </a:r>
            <a:endParaRPr sz="1600" dirty="0">
              <a:latin typeface="Trebuchet MS"/>
              <a:cs typeface="Trebuchet MS"/>
            </a:endParaRPr>
          </a:p>
          <a:p>
            <a:pPr marL="12700" algn="ctr">
              <a:lnSpc>
                <a:spcPct val="100000"/>
              </a:lnSpc>
            </a:pPr>
            <a:r>
              <a:rPr sz="1600" b="1" spc="-30" smtClean="0">
                <a:latin typeface="Trebuchet MS"/>
                <a:cs typeface="Trebuchet MS"/>
              </a:rPr>
              <a:t>Исполнение</a:t>
            </a:r>
            <a:r>
              <a:rPr sz="1600" b="1" spc="-15" smtClean="0">
                <a:latin typeface="Trebuchet MS"/>
                <a:cs typeface="Trebuchet MS"/>
              </a:rPr>
              <a:t> </a:t>
            </a:r>
            <a:r>
              <a:rPr sz="1600" b="1" spc="5" smtClean="0">
                <a:latin typeface="Trebuchet MS"/>
                <a:cs typeface="Trebuchet MS"/>
              </a:rPr>
              <a:t>бюджета</a:t>
            </a:r>
            <a:r>
              <a:rPr lang="ru-RU" sz="1600" b="1" spc="5" dirty="0" smtClean="0">
                <a:latin typeface="Trebuchet MS"/>
                <a:cs typeface="Trebuchet MS"/>
              </a:rPr>
              <a:t> Шалинского муниципального округа</a:t>
            </a:r>
            <a:r>
              <a:rPr sz="1600" b="1" spc="5" smtClean="0">
                <a:latin typeface="Trebuchet MS"/>
                <a:cs typeface="Trebuchet MS"/>
              </a:rPr>
              <a:t> </a:t>
            </a:r>
            <a:r>
              <a:rPr sz="1600" b="1" spc="-15" err="1">
                <a:latin typeface="Trebuchet MS"/>
                <a:cs typeface="Trebuchet MS"/>
              </a:rPr>
              <a:t>по</a:t>
            </a:r>
            <a:r>
              <a:rPr sz="1600" b="1" spc="-225">
                <a:latin typeface="Trebuchet MS"/>
                <a:cs typeface="Trebuchet MS"/>
              </a:rPr>
              <a:t> </a:t>
            </a:r>
            <a:r>
              <a:rPr sz="1600" b="1" spc="5" smtClean="0">
                <a:latin typeface="Trebuchet MS"/>
                <a:cs typeface="Trebuchet MS"/>
              </a:rPr>
              <a:t>доходам</a:t>
            </a:r>
            <a:endParaRPr sz="1600" dirty="0">
              <a:latin typeface="Trebuchet MS"/>
              <a:cs typeface="Trebuchet MS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838950" y="1111250"/>
            <a:ext cx="686131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ru-RU" sz="1000" b="1" spc="-145" dirty="0" smtClean="0">
                <a:solidFill>
                  <a:srgbClr val="00B8BE"/>
                </a:solidFill>
                <a:latin typeface="Trebuchet MS"/>
                <a:cs typeface="Trebuchet MS"/>
              </a:rPr>
              <a:t>тыс.</a:t>
            </a:r>
            <a:r>
              <a:rPr sz="1000" b="1" spc="-145" smtClean="0">
                <a:solidFill>
                  <a:srgbClr val="00B8BE"/>
                </a:solidFill>
                <a:latin typeface="Trebuchet MS"/>
                <a:cs typeface="Trebuchet MS"/>
              </a:rPr>
              <a:t> </a:t>
            </a:r>
            <a:r>
              <a:rPr sz="1000" b="1" spc="-35" dirty="0">
                <a:solidFill>
                  <a:srgbClr val="00B8BE"/>
                </a:solidFill>
                <a:latin typeface="Trebuchet MS"/>
                <a:cs typeface="Trebuchet MS"/>
              </a:rPr>
              <a:t>руб.</a:t>
            </a:r>
            <a:endParaRPr sz="1000" dirty="0">
              <a:latin typeface="Trebuchet MS"/>
              <a:cs typeface="Trebuchet MS"/>
            </a:endParaRPr>
          </a:p>
        </p:txBody>
      </p:sp>
      <p:grpSp>
        <p:nvGrpSpPr>
          <p:cNvPr id="29" name="Группа 28"/>
          <p:cNvGrpSpPr/>
          <p:nvPr/>
        </p:nvGrpSpPr>
        <p:grpSpPr>
          <a:xfrm>
            <a:off x="0" y="196850"/>
            <a:ext cx="7740523" cy="396240"/>
            <a:chOff x="0" y="288010"/>
            <a:chExt cx="7740523" cy="396240"/>
          </a:xfrm>
        </p:grpSpPr>
        <p:sp>
          <p:nvSpPr>
            <p:cNvPr id="30" name="object 3"/>
            <p:cNvSpPr/>
            <p:nvPr/>
          </p:nvSpPr>
          <p:spPr>
            <a:xfrm>
              <a:off x="7567803" y="288010"/>
              <a:ext cx="172720" cy="396240"/>
            </a:xfrm>
            <a:custGeom>
              <a:avLst/>
              <a:gdLst/>
              <a:ahLst/>
              <a:cxnLst/>
              <a:rect l="l" t="t" r="r" b="b"/>
              <a:pathLst>
                <a:path w="172720" h="396240">
                  <a:moveTo>
                    <a:pt x="95402" y="0"/>
                  </a:moveTo>
                  <a:lnTo>
                    <a:pt x="0" y="0"/>
                  </a:lnTo>
                  <a:lnTo>
                    <a:pt x="29889" y="4607"/>
                  </a:lnTo>
                  <a:lnTo>
                    <a:pt x="54300" y="17175"/>
                  </a:lnTo>
                  <a:lnTo>
                    <a:pt x="70760" y="35816"/>
                  </a:lnTo>
                  <a:lnTo>
                    <a:pt x="76796" y="58648"/>
                  </a:lnTo>
                  <a:lnTo>
                    <a:pt x="76796" y="337350"/>
                  </a:lnTo>
                  <a:lnTo>
                    <a:pt x="70760" y="360181"/>
                  </a:lnTo>
                  <a:lnTo>
                    <a:pt x="54300" y="378823"/>
                  </a:lnTo>
                  <a:lnTo>
                    <a:pt x="29889" y="391390"/>
                  </a:lnTo>
                  <a:lnTo>
                    <a:pt x="0" y="395998"/>
                  </a:lnTo>
                  <a:lnTo>
                    <a:pt x="95402" y="395998"/>
                  </a:lnTo>
                  <a:lnTo>
                    <a:pt x="125291" y="391390"/>
                  </a:lnTo>
                  <a:lnTo>
                    <a:pt x="149702" y="378823"/>
                  </a:lnTo>
                  <a:lnTo>
                    <a:pt x="166163" y="360181"/>
                  </a:lnTo>
                  <a:lnTo>
                    <a:pt x="172199" y="337350"/>
                  </a:lnTo>
                  <a:lnTo>
                    <a:pt x="172199" y="58648"/>
                  </a:lnTo>
                  <a:lnTo>
                    <a:pt x="166163" y="35816"/>
                  </a:lnTo>
                  <a:lnTo>
                    <a:pt x="149702" y="17175"/>
                  </a:lnTo>
                  <a:lnTo>
                    <a:pt x="125291" y="4607"/>
                  </a:lnTo>
                  <a:lnTo>
                    <a:pt x="95402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4"/>
            <p:cNvSpPr/>
            <p:nvPr/>
          </p:nvSpPr>
          <p:spPr>
            <a:xfrm>
              <a:off x="7376998" y="288010"/>
              <a:ext cx="172720" cy="396240"/>
            </a:xfrm>
            <a:custGeom>
              <a:avLst/>
              <a:gdLst/>
              <a:ahLst/>
              <a:cxnLst/>
              <a:rect l="l" t="t" r="r" b="b"/>
              <a:pathLst>
                <a:path w="172720" h="396240">
                  <a:moveTo>
                    <a:pt x="95402" y="0"/>
                  </a:moveTo>
                  <a:lnTo>
                    <a:pt x="0" y="0"/>
                  </a:lnTo>
                  <a:lnTo>
                    <a:pt x="29889" y="4607"/>
                  </a:lnTo>
                  <a:lnTo>
                    <a:pt x="54300" y="17175"/>
                  </a:lnTo>
                  <a:lnTo>
                    <a:pt x="70760" y="35816"/>
                  </a:lnTo>
                  <a:lnTo>
                    <a:pt x="76796" y="58648"/>
                  </a:lnTo>
                  <a:lnTo>
                    <a:pt x="76796" y="337350"/>
                  </a:lnTo>
                  <a:lnTo>
                    <a:pt x="70760" y="360181"/>
                  </a:lnTo>
                  <a:lnTo>
                    <a:pt x="54300" y="378823"/>
                  </a:lnTo>
                  <a:lnTo>
                    <a:pt x="29889" y="391390"/>
                  </a:lnTo>
                  <a:lnTo>
                    <a:pt x="0" y="395998"/>
                  </a:lnTo>
                  <a:lnTo>
                    <a:pt x="95402" y="395998"/>
                  </a:lnTo>
                  <a:lnTo>
                    <a:pt x="125291" y="391390"/>
                  </a:lnTo>
                  <a:lnTo>
                    <a:pt x="149702" y="378823"/>
                  </a:lnTo>
                  <a:lnTo>
                    <a:pt x="166163" y="360181"/>
                  </a:lnTo>
                  <a:lnTo>
                    <a:pt x="172199" y="337350"/>
                  </a:lnTo>
                  <a:lnTo>
                    <a:pt x="172199" y="58648"/>
                  </a:lnTo>
                  <a:lnTo>
                    <a:pt x="166163" y="35816"/>
                  </a:lnTo>
                  <a:lnTo>
                    <a:pt x="149702" y="17175"/>
                  </a:lnTo>
                  <a:lnTo>
                    <a:pt x="125291" y="4607"/>
                  </a:lnTo>
                  <a:lnTo>
                    <a:pt x="95402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5"/>
            <p:cNvSpPr/>
            <p:nvPr/>
          </p:nvSpPr>
          <p:spPr>
            <a:xfrm>
              <a:off x="7186193" y="288010"/>
              <a:ext cx="172720" cy="396240"/>
            </a:xfrm>
            <a:custGeom>
              <a:avLst/>
              <a:gdLst/>
              <a:ahLst/>
              <a:cxnLst/>
              <a:rect l="l" t="t" r="r" b="b"/>
              <a:pathLst>
                <a:path w="172720" h="396240">
                  <a:moveTo>
                    <a:pt x="95402" y="0"/>
                  </a:moveTo>
                  <a:lnTo>
                    <a:pt x="0" y="0"/>
                  </a:lnTo>
                  <a:lnTo>
                    <a:pt x="29889" y="4607"/>
                  </a:lnTo>
                  <a:lnTo>
                    <a:pt x="54300" y="17175"/>
                  </a:lnTo>
                  <a:lnTo>
                    <a:pt x="70760" y="35816"/>
                  </a:lnTo>
                  <a:lnTo>
                    <a:pt x="76796" y="58648"/>
                  </a:lnTo>
                  <a:lnTo>
                    <a:pt x="76796" y="337350"/>
                  </a:lnTo>
                  <a:lnTo>
                    <a:pt x="70760" y="360181"/>
                  </a:lnTo>
                  <a:lnTo>
                    <a:pt x="54300" y="378823"/>
                  </a:lnTo>
                  <a:lnTo>
                    <a:pt x="29889" y="391390"/>
                  </a:lnTo>
                  <a:lnTo>
                    <a:pt x="0" y="395998"/>
                  </a:lnTo>
                  <a:lnTo>
                    <a:pt x="95402" y="395998"/>
                  </a:lnTo>
                  <a:lnTo>
                    <a:pt x="125291" y="391390"/>
                  </a:lnTo>
                  <a:lnTo>
                    <a:pt x="149702" y="378823"/>
                  </a:lnTo>
                  <a:lnTo>
                    <a:pt x="166163" y="360181"/>
                  </a:lnTo>
                  <a:lnTo>
                    <a:pt x="172199" y="337350"/>
                  </a:lnTo>
                  <a:lnTo>
                    <a:pt x="172199" y="58648"/>
                  </a:lnTo>
                  <a:lnTo>
                    <a:pt x="166163" y="35816"/>
                  </a:lnTo>
                  <a:lnTo>
                    <a:pt x="149702" y="17175"/>
                  </a:lnTo>
                  <a:lnTo>
                    <a:pt x="125291" y="4607"/>
                  </a:lnTo>
                  <a:lnTo>
                    <a:pt x="95402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6"/>
            <p:cNvSpPr/>
            <p:nvPr/>
          </p:nvSpPr>
          <p:spPr>
            <a:xfrm>
              <a:off x="6995400" y="288010"/>
              <a:ext cx="172720" cy="396240"/>
            </a:xfrm>
            <a:custGeom>
              <a:avLst/>
              <a:gdLst/>
              <a:ahLst/>
              <a:cxnLst/>
              <a:rect l="l" t="t" r="r" b="b"/>
              <a:pathLst>
                <a:path w="172720" h="396240">
                  <a:moveTo>
                    <a:pt x="95402" y="0"/>
                  </a:moveTo>
                  <a:lnTo>
                    <a:pt x="0" y="0"/>
                  </a:lnTo>
                  <a:lnTo>
                    <a:pt x="29889" y="4607"/>
                  </a:lnTo>
                  <a:lnTo>
                    <a:pt x="54300" y="17175"/>
                  </a:lnTo>
                  <a:lnTo>
                    <a:pt x="70760" y="35816"/>
                  </a:lnTo>
                  <a:lnTo>
                    <a:pt x="76796" y="58648"/>
                  </a:lnTo>
                  <a:lnTo>
                    <a:pt x="76796" y="337350"/>
                  </a:lnTo>
                  <a:lnTo>
                    <a:pt x="70760" y="360181"/>
                  </a:lnTo>
                  <a:lnTo>
                    <a:pt x="54300" y="378823"/>
                  </a:lnTo>
                  <a:lnTo>
                    <a:pt x="29889" y="391390"/>
                  </a:lnTo>
                  <a:lnTo>
                    <a:pt x="0" y="395998"/>
                  </a:lnTo>
                  <a:lnTo>
                    <a:pt x="95402" y="395998"/>
                  </a:lnTo>
                  <a:lnTo>
                    <a:pt x="125291" y="391390"/>
                  </a:lnTo>
                  <a:lnTo>
                    <a:pt x="149702" y="378823"/>
                  </a:lnTo>
                  <a:lnTo>
                    <a:pt x="166163" y="360181"/>
                  </a:lnTo>
                  <a:lnTo>
                    <a:pt x="172199" y="337350"/>
                  </a:lnTo>
                  <a:lnTo>
                    <a:pt x="172199" y="58648"/>
                  </a:lnTo>
                  <a:lnTo>
                    <a:pt x="166163" y="35816"/>
                  </a:lnTo>
                  <a:lnTo>
                    <a:pt x="149702" y="17175"/>
                  </a:lnTo>
                  <a:lnTo>
                    <a:pt x="125291" y="4607"/>
                  </a:lnTo>
                  <a:lnTo>
                    <a:pt x="95402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7"/>
            <p:cNvSpPr/>
            <p:nvPr/>
          </p:nvSpPr>
          <p:spPr>
            <a:xfrm>
              <a:off x="0" y="288010"/>
              <a:ext cx="406400" cy="396240"/>
            </a:xfrm>
            <a:custGeom>
              <a:avLst/>
              <a:gdLst/>
              <a:ahLst/>
              <a:cxnLst/>
              <a:rect l="l" t="t" r="r" b="b"/>
              <a:pathLst>
                <a:path w="406400" h="396240">
                  <a:moveTo>
                    <a:pt x="406095" y="0"/>
                  </a:moveTo>
                  <a:lnTo>
                    <a:pt x="280758" y="0"/>
                  </a:lnTo>
                  <a:lnTo>
                    <a:pt x="0" y="198031"/>
                  </a:lnTo>
                  <a:lnTo>
                    <a:pt x="280758" y="395998"/>
                  </a:lnTo>
                  <a:lnTo>
                    <a:pt x="406133" y="395998"/>
                  </a:lnTo>
                  <a:lnTo>
                    <a:pt x="125387" y="197992"/>
                  </a:lnTo>
                  <a:lnTo>
                    <a:pt x="406095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8"/>
            <p:cNvSpPr/>
            <p:nvPr/>
          </p:nvSpPr>
          <p:spPr>
            <a:xfrm>
              <a:off x="251999" y="288010"/>
              <a:ext cx="406400" cy="396240"/>
            </a:xfrm>
            <a:custGeom>
              <a:avLst/>
              <a:gdLst/>
              <a:ahLst/>
              <a:cxnLst/>
              <a:rect l="l" t="t" r="r" b="b"/>
              <a:pathLst>
                <a:path w="406400" h="396240">
                  <a:moveTo>
                    <a:pt x="406095" y="0"/>
                  </a:moveTo>
                  <a:lnTo>
                    <a:pt x="280758" y="0"/>
                  </a:lnTo>
                  <a:lnTo>
                    <a:pt x="0" y="198031"/>
                  </a:lnTo>
                  <a:lnTo>
                    <a:pt x="280758" y="395998"/>
                  </a:lnTo>
                  <a:lnTo>
                    <a:pt x="406133" y="395998"/>
                  </a:lnTo>
                  <a:lnTo>
                    <a:pt x="125387" y="197992"/>
                  </a:lnTo>
                  <a:lnTo>
                    <a:pt x="406095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9"/>
            <p:cNvSpPr/>
            <p:nvPr/>
          </p:nvSpPr>
          <p:spPr>
            <a:xfrm>
              <a:off x="504000" y="288010"/>
              <a:ext cx="406400" cy="396240"/>
            </a:xfrm>
            <a:custGeom>
              <a:avLst/>
              <a:gdLst/>
              <a:ahLst/>
              <a:cxnLst/>
              <a:rect l="l" t="t" r="r" b="b"/>
              <a:pathLst>
                <a:path w="406400" h="396240">
                  <a:moveTo>
                    <a:pt x="406095" y="0"/>
                  </a:moveTo>
                  <a:lnTo>
                    <a:pt x="280758" y="0"/>
                  </a:lnTo>
                  <a:lnTo>
                    <a:pt x="0" y="198031"/>
                  </a:lnTo>
                  <a:lnTo>
                    <a:pt x="280758" y="395998"/>
                  </a:lnTo>
                  <a:lnTo>
                    <a:pt x="406133" y="395998"/>
                  </a:lnTo>
                  <a:lnTo>
                    <a:pt x="125387" y="197992"/>
                  </a:lnTo>
                  <a:lnTo>
                    <a:pt x="406095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10"/>
            <p:cNvSpPr/>
            <p:nvPr/>
          </p:nvSpPr>
          <p:spPr>
            <a:xfrm>
              <a:off x="756000" y="288010"/>
              <a:ext cx="406400" cy="396240"/>
            </a:xfrm>
            <a:custGeom>
              <a:avLst/>
              <a:gdLst/>
              <a:ahLst/>
              <a:cxnLst/>
              <a:rect l="l" t="t" r="r" b="b"/>
              <a:pathLst>
                <a:path w="406400" h="396240">
                  <a:moveTo>
                    <a:pt x="406095" y="0"/>
                  </a:moveTo>
                  <a:lnTo>
                    <a:pt x="280758" y="0"/>
                  </a:lnTo>
                  <a:lnTo>
                    <a:pt x="0" y="198031"/>
                  </a:lnTo>
                  <a:lnTo>
                    <a:pt x="280758" y="395998"/>
                  </a:lnTo>
                  <a:lnTo>
                    <a:pt x="406133" y="395998"/>
                  </a:lnTo>
                  <a:lnTo>
                    <a:pt x="125387" y="197992"/>
                  </a:lnTo>
                  <a:lnTo>
                    <a:pt x="406095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40" name="Группа 44"/>
            <p:cNvGrpSpPr/>
            <p:nvPr/>
          </p:nvGrpSpPr>
          <p:grpSpPr>
            <a:xfrm>
              <a:off x="990600" y="288010"/>
              <a:ext cx="6101715" cy="396240"/>
              <a:chOff x="990600" y="288010"/>
              <a:chExt cx="6101715" cy="396240"/>
            </a:xfrm>
          </p:grpSpPr>
          <p:sp>
            <p:nvSpPr>
              <p:cNvPr id="42" name="object 12"/>
              <p:cNvSpPr/>
              <p:nvPr/>
            </p:nvSpPr>
            <p:spPr>
              <a:xfrm>
                <a:off x="990600" y="288010"/>
                <a:ext cx="6101715" cy="396240"/>
              </a:xfrm>
              <a:custGeom>
                <a:avLst/>
                <a:gdLst/>
                <a:ahLst/>
                <a:cxnLst/>
                <a:rect l="l" t="t" r="r" b="b"/>
                <a:pathLst>
                  <a:path w="6101715" h="396240">
                    <a:moveTo>
                      <a:pt x="6028944" y="0"/>
                    </a:moveTo>
                    <a:lnTo>
                      <a:pt x="280758" y="0"/>
                    </a:lnTo>
                    <a:lnTo>
                      <a:pt x="0" y="198031"/>
                    </a:lnTo>
                    <a:lnTo>
                      <a:pt x="280758" y="395998"/>
                    </a:lnTo>
                    <a:lnTo>
                      <a:pt x="6028944" y="395998"/>
                    </a:lnTo>
                    <a:lnTo>
                      <a:pt x="6057141" y="391390"/>
                    </a:lnTo>
                    <a:lnTo>
                      <a:pt x="6080172" y="378823"/>
                    </a:lnTo>
                    <a:lnTo>
                      <a:pt x="6095702" y="360181"/>
                    </a:lnTo>
                    <a:lnTo>
                      <a:pt x="6101397" y="337350"/>
                    </a:lnTo>
                    <a:lnTo>
                      <a:pt x="6101397" y="58648"/>
                    </a:lnTo>
                    <a:lnTo>
                      <a:pt x="6095702" y="35816"/>
                    </a:lnTo>
                    <a:lnTo>
                      <a:pt x="6080172" y="17175"/>
                    </a:lnTo>
                    <a:lnTo>
                      <a:pt x="6057141" y="4607"/>
                    </a:lnTo>
                    <a:lnTo>
                      <a:pt x="6028944" y="0"/>
                    </a:lnTo>
                    <a:close/>
                  </a:path>
                </a:pathLst>
              </a:custGeom>
              <a:solidFill>
                <a:srgbClr val="00B8BE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3" name="object 13"/>
              <p:cNvSpPr/>
              <p:nvPr/>
            </p:nvSpPr>
            <p:spPr>
              <a:xfrm>
                <a:off x="6734556" y="342011"/>
                <a:ext cx="288290" cy="288290"/>
              </a:xfrm>
              <a:custGeom>
                <a:avLst/>
                <a:gdLst/>
                <a:ahLst/>
                <a:cxnLst/>
                <a:rect l="l" t="t" r="r" b="b"/>
                <a:pathLst>
                  <a:path w="288290" h="288290">
                    <a:moveTo>
                      <a:pt x="235673" y="0"/>
                    </a:moveTo>
                    <a:lnTo>
                      <a:pt x="52324" y="0"/>
                    </a:lnTo>
                    <a:lnTo>
                      <a:pt x="31953" y="4105"/>
                    </a:lnTo>
                    <a:lnTo>
                      <a:pt x="15322" y="15308"/>
                    </a:lnTo>
                    <a:lnTo>
                      <a:pt x="4110" y="31937"/>
                    </a:lnTo>
                    <a:lnTo>
                      <a:pt x="0" y="52324"/>
                    </a:lnTo>
                    <a:lnTo>
                      <a:pt x="0" y="235661"/>
                    </a:lnTo>
                    <a:lnTo>
                      <a:pt x="4110" y="256031"/>
                    </a:lnTo>
                    <a:lnTo>
                      <a:pt x="15322" y="272662"/>
                    </a:lnTo>
                    <a:lnTo>
                      <a:pt x="31953" y="283874"/>
                    </a:lnTo>
                    <a:lnTo>
                      <a:pt x="52324" y="287985"/>
                    </a:lnTo>
                    <a:lnTo>
                      <a:pt x="235673" y="287985"/>
                    </a:lnTo>
                    <a:lnTo>
                      <a:pt x="256038" y="283874"/>
                    </a:lnTo>
                    <a:lnTo>
                      <a:pt x="272670" y="272662"/>
                    </a:lnTo>
                    <a:lnTo>
                      <a:pt x="283885" y="256031"/>
                    </a:lnTo>
                    <a:lnTo>
                      <a:pt x="287997" y="235661"/>
                    </a:lnTo>
                    <a:lnTo>
                      <a:pt x="287997" y="52324"/>
                    </a:lnTo>
                    <a:lnTo>
                      <a:pt x="283885" y="31937"/>
                    </a:lnTo>
                    <a:lnTo>
                      <a:pt x="272670" y="15308"/>
                    </a:lnTo>
                    <a:lnTo>
                      <a:pt x="256038" y="4105"/>
                    </a:lnTo>
                    <a:lnTo>
                      <a:pt x="235673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4" name="object 14"/>
              <p:cNvSpPr txBox="1"/>
              <p:nvPr/>
            </p:nvSpPr>
            <p:spPr>
              <a:xfrm>
                <a:off x="6822147" y="381749"/>
                <a:ext cx="113030" cy="184666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spAutoFit/>
              </a:bodyPr>
              <a:lstStyle/>
              <a:p>
                <a:pPr marL="12700">
                  <a:lnSpc>
                    <a:spcPct val="100000"/>
                  </a:lnSpc>
                </a:pPr>
                <a:r>
                  <a:rPr lang="ru-RU" sz="1200" b="1" spc="25" dirty="0" smtClean="0">
                    <a:solidFill>
                      <a:srgbClr val="009DA2"/>
                    </a:solidFill>
                    <a:latin typeface="Gill Sans MT"/>
                    <a:cs typeface="Gill Sans MT"/>
                  </a:rPr>
                  <a:t>8</a:t>
                </a:r>
                <a:endParaRPr sz="1200" dirty="0">
                  <a:latin typeface="Gill Sans MT"/>
                  <a:cs typeface="Gill Sans MT"/>
                </a:endParaRPr>
              </a:p>
            </p:txBody>
          </p:sp>
        </p:grpSp>
        <p:sp>
          <p:nvSpPr>
            <p:cNvPr id="41" name="object 21"/>
            <p:cNvSpPr txBox="1"/>
            <p:nvPr/>
          </p:nvSpPr>
          <p:spPr>
            <a:xfrm>
              <a:off x="1276350" y="364210"/>
              <a:ext cx="5410200" cy="166712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12700" marR="5080">
                <a:lnSpc>
                  <a:spcPts val="1300"/>
                </a:lnSpc>
              </a:pPr>
              <a:r>
                <a:rPr lang="ru-RU" sz="1000" b="1" spc="-5" dirty="0" smtClean="0">
                  <a:solidFill>
                    <a:srgbClr val="FFFFFF"/>
                  </a:solidFill>
                  <a:latin typeface="Trebuchet MS"/>
                  <a:cs typeface="Trebuchet MS"/>
                </a:rPr>
                <a:t>ОСНОВНЫЕ </a:t>
              </a:r>
              <a:r>
                <a:rPr lang="ru-RU" sz="1000" b="1" spc="-20" dirty="0" smtClean="0">
                  <a:solidFill>
                    <a:srgbClr val="FFFFFF"/>
                  </a:solidFill>
                  <a:latin typeface="Trebuchet MS"/>
                  <a:cs typeface="Trebuchet MS"/>
                </a:rPr>
                <a:t>ПАРАМЕТРЫ БЮДЖЕТА</a:t>
              </a:r>
              <a:endParaRPr lang="ru-RU" sz="1000" dirty="0" smtClean="0">
                <a:latin typeface="Trebuchet MS"/>
                <a:cs typeface="Trebuchet MS"/>
              </a:endParaRPr>
            </a:p>
          </p:txBody>
        </p:sp>
      </p:grpSp>
      <p:pic>
        <p:nvPicPr>
          <p:cNvPr id="8194" name="Picture 2" descr="B:\Users\SOB\Desktop\Бюджет для граждан\Фото\1613545468_202-p-kartinki-na-belom-fone-dlya-prezentatsii-23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00550" y="8731250"/>
            <a:ext cx="2743200" cy="1600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2"/>
            <a:ext cx="324002" cy="1090799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734556" y="342011"/>
            <a:ext cx="288290" cy="288290"/>
          </a:xfrm>
          <a:custGeom>
            <a:avLst/>
            <a:gdLst/>
            <a:ahLst/>
            <a:cxnLst/>
            <a:rect l="l" t="t" r="r" b="b"/>
            <a:pathLst>
              <a:path w="288290" h="288290">
                <a:moveTo>
                  <a:pt x="235673" y="0"/>
                </a:moveTo>
                <a:lnTo>
                  <a:pt x="52324" y="0"/>
                </a:lnTo>
                <a:lnTo>
                  <a:pt x="31953" y="4105"/>
                </a:lnTo>
                <a:lnTo>
                  <a:pt x="15322" y="15308"/>
                </a:lnTo>
                <a:lnTo>
                  <a:pt x="4110" y="31937"/>
                </a:lnTo>
                <a:lnTo>
                  <a:pt x="0" y="52324"/>
                </a:lnTo>
                <a:lnTo>
                  <a:pt x="0" y="235661"/>
                </a:lnTo>
                <a:lnTo>
                  <a:pt x="4110" y="256031"/>
                </a:lnTo>
                <a:lnTo>
                  <a:pt x="15322" y="272662"/>
                </a:lnTo>
                <a:lnTo>
                  <a:pt x="31953" y="283874"/>
                </a:lnTo>
                <a:lnTo>
                  <a:pt x="52324" y="287985"/>
                </a:lnTo>
                <a:lnTo>
                  <a:pt x="235673" y="287985"/>
                </a:lnTo>
                <a:lnTo>
                  <a:pt x="256038" y="283874"/>
                </a:lnTo>
                <a:lnTo>
                  <a:pt x="272670" y="272662"/>
                </a:lnTo>
                <a:lnTo>
                  <a:pt x="283885" y="256031"/>
                </a:lnTo>
                <a:lnTo>
                  <a:pt x="287997" y="235661"/>
                </a:lnTo>
                <a:lnTo>
                  <a:pt x="287997" y="52324"/>
                </a:lnTo>
                <a:lnTo>
                  <a:pt x="283885" y="31937"/>
                </a:lnTo>
                <a:lnTo>
                  <a:pt x="272670" y="15308"/>
                </a:lnTo>
                <a:lnTo>
                  <a:pt x="256038" y="4105"/>
                </a:lnTo>
                <a:lnTo>
                  <a:pt x="23567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0" y="10420704"/>
            <a:ext cx="7740015" cy="0"/>
          </a:xfrm>
          <a:custGeom>
            <a:avLst/>
            <a:gdLst/>
            <a:ahLst/>
            <a:cxnLst/>
            <a:rect l="l" t="t" r="r" b="b"/>
            <a:pathLst>
              <a:path w="7740015">
                <a:moveTo>
                  <a:pt x="0" y="0"/>
                </a:moveTo>
                <a:lnTo>
                  <a:pt x="7740001" y="0"/>
                </a:lnTo>
              </a:path>
            </a:pathLst>
          </a:custGeom>
          <a:ln w="6350">
            <a:solidFill>
              <a:srgbClr val="8A8C8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0" y="10506590"/>
            <a:ext cx="7740015" cy="0"/>
          </a:xfrm>
          <a:custGeom>
            <a:avLst/>
            <a:gdLst/>
            <a:ahLst/>
            <a:cxnLst/>
            <a:rect l="l" t="t" r="r" b="b"/>
            <a:pathLst>
              <a:path w="7740015">
                <a:moveTo>
                  <a:pt x="0" y="0"/>
                </a:moveTo>
                <a:lnTo>
                  <a:pt x="7740001" y="0"/>
                </a:lnTo>
              </a:path>
            </a:pathLst>
          </a:custGeom>
          <a:ln w="6350">
            <a:solidFill>
              <a:srgbClr val="8A8C8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0" y="10597242"/>
            <a:ext cx="7740015" cy="0"/>
          </a:xfrm>
          <a:custGeom>
            <a:avLst/>
            <a:gdLst/>
            <a:ahLst/>
            <a:cxnLst/>
            <a:rect l="l" t="t" r="r" b="b"/>
            <a:pathLst>
              <a:path w="7740015">
                <a:moveTo>
                  <a:pt x="0" y="0"/>
                </a:moveTo>
                <a:lnTo>
                  <a:pt x="7740001" y="0"/>
                </a:lnTo>
              </a:path>
            </a:pathLst>
          </a:custGeom>
          <a:ln w="6350">
            <a:solidFill>
              <a:srgbClr val="8A8C8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723857" y="10602008"/>
            <a:ext cx="5016500" cy="0"/>
          </a:xfrm>
          <a:custGeom>
            <a:avLst/>
            <a:gdLst/>
            <a:ahLst/>
            <a:cxnLst/>
            <a:rect l="l" t="t" r="r" b="b"/>
            <a:pathLst>
              <a:path w="5016500">
                <a:moveTo>
                  <a:pt x="0" y="0"/>
                </a:moveTo>
                <a:lnTo>
                  <a:pt x="5016144" y="0"/>
                </a:lnTo>
              </a:path>
            </a:pathLst>
          </a:custGeom>
          <a:ln w="36004">
            <a:solidFill>
              <a:srgbClr val="00A3A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3510584" y="10511356"/>
            <a:ext cx="4229735" cy="0"/>
          </a:xfrm>
          <a:custGeom>
            <a:avLst/>
            <a:gdLst/>
            <a:ahLst/>
            <a:cxnLst/>
            <a:rect l="l" t="t" r="r" b="b"/>
            <a:pathLst>
              <a:path w="4229734">
                <a:moveTo>
                  <a:pt x="0" y="0"/>
                </a:moveTo>
                <a:lnTo>
                  <a:pt x="4229417" y="0"/>
                </a:lnTo>
              </a:path>
            </a:pathLst>
          </a:custGeom>
          <a:ln w="36004">
            <a:solidFill>
              <a:srgbClr val="00B8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4293666" y="10420707"/>
            <a:ext cx="3446779" cy="0"/>
          </a:xfrm>
          <a:custGeom>
            <a:avLst/>
            <a:gdLst/>
            <a:ahLst/>
            <a:cxnLst/>
            <a:rect l="l" t="t" r="r" b="b"/>
            <a:pathLst>
              <a:path w="3446779">
                <a:moveTo>
                  <a:pt x="0" y="0"/>
                </a:moveTo>
                <a:lnTo>
                  <a:pt x="3446335" y="0"/>
                </a:lnTo>
              </a:path>
            </a:pathLst>
          </a:custGeom>
          <a:ln w="36004">
            <a:solidFill>
              <a:srgbClr val="A2DAD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 txBox="1"/>
          <p:nvPr/>
        </p:nvSpPr>
        <p:spPr>
          <a:xfrm>
            <a:off x="1441526" y="390741"/>
            <a:ext cx="2564765" cy="1968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-5" dirty="0">
                <a:solidFill>
                  <a:srgbClr val="FFFFFF"/>
                </a:solidFill>
                <a:latin typeface="Trebuchet MS"/>
                <a:cs typeface="Trebuchet MS"/>
              </a:rPr>
              <a:t>ОСНОВНЫЕ ПАРАМЕТРЫ</a:t>
            </a:r>
            <a:r>
              <a:rPr sz="1200" b="1" spc="-20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b="1" spc="-45" dirty="0">
                <a:solidFill>
                  <a:srgbClr val="FFFFFF"/>
                </a:solidFill>
                <a:latin typeface="Trebuchet MS"/>
                <a:cs typeface="Trebuchet MS"/>
              </a:rPr>
              <a:t>БЮДЖЕТА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282" name="object 102"/>
          <p:cNvSpPr txBox="1"/>
          <p:nvPr/>
        </p:nvSpPr>
        <p:spPr>
          <a:xfrm>
            <a:off x="819150" y="577850"/>
            <a:ext cx="6324600" cy="4924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ctr">
              <a:lnSpc>
                <a:spcPct val="100000"/>
              </a:lnSpc>
            </a:pPr>
            <a:r>
              <a:rPr lang="ru-RU" sz="1600" b="1" dirty="0" smtClean="0">
                <a:latin typeface="Trebuchet MS"/>
                <a:cs typeface="Trebuchet MS"/>
              </a:rPr>
              <a:t>Динамика налоговых и неналоговых</a:t>
            </a:r>
            <a:r>
              <a:rPr sz="1600" b="1" dirty="0" smtClean="0">
                <a:latin typeface="Trebuchet MS"/>
                <a:cs typeface="Trebuchet MS"/>
              </a:rPr>
              <a:t> </a:t>
            </a:r>
            <a:r>
              <a:rPr sz="1600" b="1" err="1">
                <a:latin typeface="Trebuchet MS"/>
                <a:cs typeface="Trebuchet MS"/>
              </a:rPr>
              <a:t>доходов</a:t>
            </a:r>
            <a:r>
              <a:rPr sz="1600" b="1">
                <a:latin typeface="Trebuchet MS"/>
                <a:cs typeface="Trebuchet MS"/>
              </a:rPr>
              <a:t> </a:t>
            </a:r>
            <a:r>
              <a:rPr sz="1600" b="1" spc="5" smtClean="0">
                <a:latin typeface="Trebuchet MS"/>
                <a:cs typeface="Trebuchet MS"/>
              </a:rPr>
              <a:t>бюджета</a:t>
            </a:r>
            <a:r>
              <a:rPr lang="ru-RU" sz="1600" b="1" spc="5" dirty="0" smtClean="0">
                <a:latin typeface="Trebuchet MS"/>
                <a:cs typeface="Trebuchet MS"/>
              </a:rPr>
              <a:t> Шалинского муниципального округа</a:t>
            </a:r>
            <a:endParaRPr sz="1600" dirty="0">
              <a:latin typeface="Trebuchet MS"/>
              <a:cs typeface="Trebuchet MS"/>
            </a:endParaRPr>
          </a:p>
        </p:txBody>
      </p:sp>
      <p:grpSp>
        <p:nvGrpSpPr>
          <p:cNvPr id="284" name="Группа 193"/>
          <p:cNvGrpSpPr/>
          <p:nvPr/>
        </p:nvGrpSpPr>
        <p:grpSpPr>
          <a:xfrm>
            <a:off x="3181350" y="1644646"/>
            <a:ext cx="990600" cy="380999"/>
            <a:chOff x="2514980" y="3765357"/>
            <a:chExt cx="1760131" cy="118533"/>
          </a:xfrm>
        </p:grpSpPr>
        <p:sp>
          <p:nvSpPr>
            <p:cNvPr id="297" name="object 53"/>
            <p:cNvSpPr/>
            <p:nvPr/>
          </p:nvSpPr>
          <p:spPr>
            <a:xfrm>
              <a:off x="2514980" y="3765357"/>
              <a:ext cx="1489342" cy="118533"/>
            </a:xfrm>
            <a:custGeom>
              <a:avLst/>
              <a:gdLst/>
              <a:ahLst/>
              <a:cxnLst/>
              <a:rect l="l" t="t" r="r" b="b"/>
              <a:pathLst>
                <a:path w="712469" h="142239">
                  <a:moveTo>
                    <a:pt x="712114" y="0"/>
                  </a:moveTo>
                  <a:lnTo>
                    <a:pt x="74777" y="0"/>
                  </a:lnTo>
                  <a:lnTo>
                    <a:pt x="0" y="70942"/>
                  </a:lnTo>
                  <a:lnTo>
                    <a:pt x="74777" y="141859"/>
                  </a:lnTo>
                  <a:lnTo>
                    <a:pt x="712114" y="141859"/>
                  </a:lnTo>
                  <a:lnTo>
                    <a:pt x="712114" y="0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8" name="object 61"/>
            <p:cNvSpPr txBox="1"/>
            <p:nvPr/>
          </p:nvSpPr>
          <p:spPr>
            <a:xfrm>
              <a:off x="2617939" y="3789066"/>
              <a:ext cx="1657172" cy="76602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12700">
                <a:lnSpc>
                  <a:spcPct val="100000"/>
                </a:lnSpc>
              </a:pPr>
              <a:r>
                <a:rPr lang="ru-RU" sz="800" spc="20" dirty="0" smtClean="0">
                  <a:solidFill>
                    <a:srgbClr val="231F20"/>
                  </a:solidFill>
                  <a:latin typeface="Arial Narrow"/>
                  <a:cs typeface="Arial Narrow"/>
                </a:rPr>
                <a:t>Налог на </a:t>
              </a:r>
              <a:r>
                <a:rPr lang="ru-RU" sz="800" spc="40" dirty="0" smtClean="0">
                  <a:solidFill>
                    <a:srgbClr val="231F20"/>
                  </a:solidFill>
                  <a:latin typeface="Arial Narrow"/>
                  <a:cs typeface="Arial Narrow"/>
                </a:rPr>
                <a:t>доходы </a:t>
              </a:r>
            </a:p>
            <a:p>
              <a:pPr marL="12700">
                <a:lnSpc>
                  <a:spcPct val="100000"/>
                </a:lnSpc>
              </a:pPr>
              <a:r>
                <a:rPr lang="ru-RU" sz="800" spc="40" dirty="0" smtClean="0">
                  <a:solidFill>
                    <a:srgbClr val="231F20"/>
                  </a:solidFill>
                  <a:latin typeface="Arial Narrow"/>
                  <a:cs typeface="Arial Narrow"/>
                </a:rPr>
                <a:t>физических</a:t>
              </a:r>
              <a:r>
                <a:rPr lang="ru-RU" sz="800" spc="-120" dirty="0" smtClean="0">
                  <a:solidFill>
                    <a:srgbClr val="231F20"/>
                  </a:solidFill>
                  <a:latin typeface="Arial Narrow"/>
                  <a:cs typeface="Arial Narrow"/>
                </a:rPr>
                <a:t> </a:t>
              </a:r>
              <a:r>
                <a:rPr lang="ru-RU" sz="800" spc="20" dirty="0" smtClean="0">
                  <a:solidFill>
                    <a:srgbClr val="231F20"/>
                  </a:solidFill>
                  <a:latin typeface="Arial Narrow"/>
                  <a:cs typeface="Arial Narrow"/>
                </a:rPr>
                <a:t>лиц</a:t>
              </a:r>
              <a:endParaRPr lang="ru-RU" sz="800" dirty="0">
                <a:latin typeface="Arial Narrow"/>
                <a:cs typeface="Arial Narrow"/>
              </a:endParaRPr>
            </a:p>
          </p:txBody>
        </p:sp>
      </p:grpSp>
      <p:grpSp>
        <p:nvGrpSpPr>
          <p:cNvPr id="285" name="Группа 194"/>
          <p:cNvGrpSpPr/>
          <p:nvPr/>
        </p:nvGrpSpPr>
        <p:grpSpPr>
          <a:xfrm>
            <a:off x="3764191" y="2822148"/>
            <a:ext cx="636359" cy="270302"/>
            <a:chOff x="2303505" y="3933197"/>
            <a:chExt cx="1766041" cy="142240"/>
          </a:xfrm>
        </p:grpSpPr>
        <p:sp>
          <p:nvSpPr>
            <p:cNvPr id="295" name="object 47"/>
            <p:cNvSpPr/>
            <p:nvPr/>
          </p:nvSpPr>
          <p:spPr>
            <a:xfrm rot="10800000">
              <a:off x="2514977" y="3933197"/>
              <a:ext cx="1554569" cy="142240"/>
            </a:xfrm>
            <a:custGeom>
              <a:avLst/>
              <a:gdLst/>
              <a:ahLst/>
              <a:cxnLst/>
              <a:rect l="l" t="t" r="r" b="b"/>
              <a:pathLst>
                <a:path w="712469" h="142239">
                  <a:moveTo>
                    <a:pt x="712114" y="0"/>
                  </a:moveTo>
                  <a:lnTo>
                    <a:pt x="74777" y="0"/>
                  </a:lnTo>
                  <a:lnTo>
                    <a:pt x="0" y="70942"/>
                  </a:lnTo>
                  <a:lnTo>
                    <a:pt x="74777" y="141859"/>
                  </a:lnTo>
                  <a:lnTo>
                    <a:pt x="712114" y="141859"/>
                  </a:lnTo>
                  <a:lnTo>
                    <a:pt x="712114" y="0"/>
                  </a:lnTo>
                  <a:close/>
                </a:path>
              </a:pathLst>
            </a:custGeom>
            <a:solidFill>
              <a:srgbClr val="00B0F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6" name="object 62"/>
            <p:cNvSpPr txBox="1"/>
            <p:nvPr/>
          </p:nvSpPr>
          <p:spPr>
            <a:xfrm>
              <a:off x="2303505" y="3962367"/>
              <a:ext cx="1451611" cy="64784"/>
            </a:xfrm>
            <a:prstGeom prst="rect">
              <a:avLst/>
            </a:prstGeom>
            <a:noFill/>
          </p:spPr>
          <p:txBody>
            <a:bodyPr vert="horz" wrap="square" lIns="0" tIns="0" rIns="0" bIns="0" rtlCol="0" anchor="ctr">
              <a:spAutoFit/>
            </a:bodyPr>
            <a:lstStyle/>
            <a:p>
              <a:pPr marL="12700" algn="r">
                <a:lnSpc>
                  <a:spcPct val="100000"/>
                </a:lnSpc>
              </a:pPr>
              <a:r>
                <a:rPr lang="ru-RU" sz="800" spc="20" dirty="0" smtClean="0">
                  <a:solidFill>
                    <a:srgbClr val="231F20"/>
                  </a:solidFill>
                  <a:latin typeface="Arial Narrow"/>
                  <a:cs typeface="Arial Narrow"/>
                </a:rPr>
                <a:t>Акцизы</a:t>
              </a:r>
              <a:endParaRPr sz="800" dirty="0">
                <a:latin typeface="Arial Narrow"/>
                <a:cs typeface="Arial Narrow"/>
              </a:endParaRPr>
            </a:p>
          </p:txBody>
        </p:sp>
      </p:grpSp>
      <p:grpSp>
        <p:nvGrpSpPr>
          <p:cNvPr id="286" name="Группа 195"/>
          <p:cNvGrpSpPr/>
          <p:nvPr/>
        </p:nvGrpSpPr>
        <p:grpSpPr>
          <a:xfrm>
            <a:off x="3181350" y="4006851"/>
            <a:ext cx="1066800" cy="416144"/>
            <a:chOff x="2514980" y="4102102"/>
            <a:chExt cx="1785927" cy="192182"/>
          </a:xfrm>
        </p:grpSpPr>
        <p:sp>
          <p:nvSpPr>
            <p:cNvPr id="293" name="object 48"/>
            <p:cNvSpPr/>
            <p:nvPr/>
          </p:nvSpPr>
          <p:spPr>
            <a:xfrm>
              <a:off x="2514980" y="4102102"/>
              <a:ext cx="1785927" cy="192182"/>
            </a:xfrm>
            <a:custGeom>
              <a:avLst/>
              <a:gdLst/>
              <a:ahLst/>
              <a:cxnLst/>
              <a:rect l="l" t="t" r="r" b="b"/>
              <a:pathLst>
                <a:path w="712469" h="142239">
                  <a:moveTo>
                    <a:pt x="712114" y="0"/>
                  </a:moveTo>
                  <a:lnTo>
                    <a:pt x="74777" y="0"/>
                  </a:lnTo>
                  <a:lnTo>
                    <a:pt x="0" y="70942"/>
                  </a:lnTo>
                  <a:lnTo>
                    <a:pt x="74777" y="141859"/>
                  </a:lnTo>
                  <a:lnTo>
                    <a:pt x="712114" y="141859"/>
                  </a:lnTo>
                  <a:lnTo>
                    <a:pt x="712114" y="0"/>
                  </a:lnTo>
                  <a:close/>
                </a:path>
              </a:pathLst>
            </a:custGeom>
            <a:solidFill>
              <a:srgbClr val="92D0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4" name="object 64"/>
            <p:cNvSpPr txBox="1"/>
            <p:nvPr/>
          </p:nvSpPr>
          <p:spPr>
            <a:xfrm>
              <a:off x="2642546" y="4164345"/>
              <a:ext cx="1658361" cy="113709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12700">
                <a:lnSpc>
                  <a:spcPct val="100000"/>
                </a:lnSpc>
              </a:pPr>
              <a:r>
                <a:rPr sz="800" spc="20" dirty="0" err="1" smtClean="0">
                  <a:solidFill>
                    <a:srgbClr val="231F20"/>
                  </a:solidFill>
                  <a:latin typeface="Arial Narrow"/>
                  <a:cs typeface="Arial Narrow"/>
                </a:rPr>
                <a:t>Налог</a:t>
              </a:r>
              <a:r>
                <a:rPr sz="800" spc="20" dirty="0" smtClean="0">
                  <a:solidFill>
                    <a:srgbClr val="231F20"/>
                  </a:solidFill>
                  <a:latin typeface="Arial Narrow"/>
                  <a:cs typeface="Arial Narrow"/>
                </a:rPr>
                <a:t> </a:t>
              </a:r>
              <a:r>
                <a:rPr sz="800" spc="20" dirty="0" err="1">
                  <a:solidFill>
                    <a:srgbClr val="231F20"/>
                  </a:solidFill>
                  <a:latin typeface="Arial Narrow"/>
                  <a:cs typeface="Arial Narrow"/>
                </a:rPr>
                <a:t>на</a:t>
              </a:r>
              <a:r>
                <a:rPr sz="800" spc="-85" dirty="0">
                  <a:solidFill>
                    <a:srgbClr val="231F20"/>
                  </a:solidFill>
                  <a:latin typeface="Arial Narrow"/>
                  <a:cs typeface="Arial Narrow"/>
                </a:rPr>
                <a:t> </a:t>
              </a:r>
              <a:r>
                <a:rPr sz="800" spc="35" dirty="0" err="1" smtClean="0">
                  <a:solidFill>
                    <a:srgbClr val="231F20"/>
                  </a:solidFill>
                  <a:latin typeface="Arial Narrow"/>
                  <a:cs typeface="Arial Narrow"/>
                </a:rPr>
                <a:t>имущество</a:t>
              </a:r>
              <a:r>
                <a:rPr lang="ru-RU" sz="800" spc="35" dirty="0" smtClean="0">
                  <a:solidFill>
                    <a:srgbClr val="231F20"/>
                  </a:solidFill>
                  <a:latin typeface="Arial Narrow"/>
                  <a:cs typeface="Arial Narrow"/>
                </a:rPr>
                <a:t> физических лиц</a:t>
              </a:r>
              <a:endParaRPr sz="800" dirty="0">
                <a:latin typeface="Arial Narrow"/>
                <a:cs typeface="Arial Narrow"/>
              </a:endParaRPr>
            </a:p>
          </p:txBody>
        </p:sp>
      </p:grpSp>
      <p:grpSp>
        <p:nvGrpSpPr>
          <p:cNvPr id="288" name="Группа 200"/>
          <p:cNvGrpSpPr/>
          <p:nvPr/>
        </p:nvGrpSpPr>
        <p:grpSpPr>
          <a:xfrm>
            <a:off x="3181350" y="6826250"/>
            <a:ext cx="762000" cy="381000"/>
            <a:chOff x="2514980" y="4476750"/>
            <a:chExt cx="1160158" cy="142240"/>
          </a:xfrm>
        </p:grpSpPr>
        <p:sp>
          <p:nvSpPr>
            <p:cNvPr id="289" name="object 50"/>
            <p:cNvSpPr/>
            <p:nvPr/>
          </p:nvSpPr>
          <p:spPr>
            <a:xfrm>
              <a:off x="2514980" y="4476750"/>
              <a:ext cx="812111" cy="142240"/>
            </a:xfrm>
            <a:custGeom>
              <a:avLst/>
              <a:gdLst/>
              <a:ahLst/>
              <a:cxnLst/>
              <a:rect l="l" t="t" r="r" b="b"/>
              <a:pathLst>
                <a:path w="712469" h="142239">
                  <a:moveTo>
                    <a:pt x="712114" y="0"/>
                  </a:moveTo>
                  <a:lnTo>
                    <a:pt x="74777" y="0"/>
                  </a:lnTo>
                  <a:lnTo>
                    <a:pt x="0" y="70942"/>
                  </a:lnTo>
                  <a:lnTo>
                    <a:pt x="74777" y="141859"/>
                  </a:lnTo>
                  <a:lnTo>
                    <a:pt x="712114" y="141859"/>
                  </a:lnTo>
                  <a:lnTo>
                    <a:pt x="712114" y="0"/>
                  </a:lnTo>
                  <a:close/>
                </a:path>
              </a:pathLst>
            </a:custGeom>
            <a:solidFill>
              <a:srgbClr val="FFD13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0" name="object 66"/>
            <p:cNvSpPr txBox="1"/>
            <p:nvPr/>
          </p:nvSpPr>
          <p:spPr>
            <a:xfrm>
              <a:off x="2617939" y="4495879"/>
              <a:ext cx="1057199" cy="91923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12700">
                <a:lnSpc>
                  <a:spcPct val="100000"/>
                </a:lnSpc>
              </a:pPr>
              <a:r>
                <a:rPr lang="ru-RU" sz="800" spc="40" dirty="0" smtClean="0">
                  <a:solidFill>
                    <a:srgbClr val="231F20"/>
                  </a:solidFill>
                  <a:latin typeface="Arial Narrow"/>
                  <a:cs typeface="Arial Narrow"/>
                </a:rPr>
                <a:t>Прочие </a:t>
              </a:r>
            </a:p>
            <a:p>
              <a:pPr marL="12700">
                <a:lnSpc>
                  <a:spcPct val="100000"/>
                </a:lnSpc>
              </a:pPr>
              <a:r>
                <a:rPr lang="ru-RU" sz="800" spc="40" dirty="0" smtClean="0">
                  <a:solidFill>
                    <a:srgbClr val="231F20"/>
                  </a:solidFill>
                  <a:latin typeface="Arial Narrow"/>
                  <a:cs typeface="Arial Narrow"/>
                </a:rPr>
                <a:t>доходы</a:t>
              </a:r>
              <a:endParaRPr sz="800" dirty="0">
                <a:latin typeface="Arial Narrow"/>
                <a:cs typeface="Arial Narrow"/>
              </a:endParaRPr>
            </a:p>
          </p:txBody>
        </p:sp>
      </p:grpSp>
      <p:grpSp>
        <p:nvGrpSpPr>
          <p:cNvPr id="302" name="Группа 194"/>
          <p:cNvGrpSpPr/>
          <p:nvPr/>
        </p:nvGrpSpPr>
        <p:grpSpPr>
          <a:xfrm>
            <a:off x="3790950" y="5230181"/>
            <a:ext cx="636357" cy="376854"/>
            <a:chOff x="2303505" y="3933201"/>
            <a:chExt cx="1766036" cy="118316"/>
          </a:xfrm>
        </p:grpSpPr>
        <p:sp>
          <p:nvSpPr>
            <p:cNvPr id="303" name="object 47"/>
            <p:cNvSpPr/>
            <p:nvPr/>
          </p:nvSpPr>
          <p:spPr>
            <a:xfrm rot="10800000">
              <a:off x="2514972" y="3933201"/>
              <a:ext cx="1554569" cy="118316"/>
            </a:xfrm>
            <a:custGeom>
              <a:avLst/>
              <a:gdLst/>
              <a:ahLst/>
              <a:cxnLst/>
              <a:rect l="l" t="t" r="r" b="b"/>
              <a:pathLst>
                <a:path w="712469" h="142239">
                  <a:moveTo>
                    <a:pt x="712114" y="0"/>
                  </a:moveTo>
                  <a:lnTo>
                    <a:pt x="74777" y="0"/>
                  </a:lnTo>
                  <a:lnTo>
                    <a:pt x="0" y="70942"/>
                  </a:lnTo>
                  <a:lnTo>
                    <a:pt x="74777" y="141859"/>
                  </a:lnTo>
                  <a:lnTo>
                    <a:pt x="712114" y="141859"/>
                  </a:lnTo>
                  <a:lnTo>
                    <a:pt x="712114" y="0"/>
                  </a:ln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4" name="object 62"/>
            <p:cNvSpPr txBox="1"/>
            <p:nvPr/>
          </p:nvSpPr>
          <p:spPr>
            <a:xfrm>
              <a:off x="2303505" y="3963155"/>
              <a:ext cx="1451610" cy="77303"/>
            </a:xfrm>
            <a:prstGeom prst="rect">
              <a:avLst/>
            </a:prstGeom>
            <a:noFill/>
          </p:spPr>
          <p:txBody>
            <a:bodyPr vert="horz" wrap="square" lIns="0" tIns="0" rIns="0" bIns="0" rtlCol="0" anchor="ctr">
              <a:spAutoFit/>
            </a:bodyPr>
            <a:lstStyle/>
            <a:p>
              <a:pPr marL="12700" algn="r">
                <a:lnSpc>
                  <a:spcPct val="100000"/>
                </a:lnSpc>
              </a:pPr>
              <a:r>
                <a:rPr lang="ru-RU" sz="800" spc="20" dirty="0" smtClean="0">
                  <a:solidFill>
                    <a:srgbClr val="231F20"/>
                  </a:solidFill>
                  <a:latin typeface="Arial Narrow"/>
                  <a:cs typeface="Arial Narrow"/>
                </a:rPr>
                <a:t>Земельный налог</a:t>
              </a:r>
              <a:endParaRPr sz="800" dirty="0">
                <a:latin typeface="Arial Narrow"/>
                <a:cs typeface="Arial Narrow"/>
              </a:endParaRPr>
            </a:p>
          </p:txBody>
        </p:sp>
      </p:grpSp>
      <p:grpSp>
        <p:nvGrpSpPr>
          <p:cNvPr id="314" name="Группа 313"/>
          <p:cNvGrpSpPr/>
          <p:nvPr/>
        </p:nvGrpSpPr>
        <p:grpSpPr>
          <a:xfrm>
            <a:off x="285750" y="1124406"/>
            <a:ext cx="2971800" cy="2357511"/>
            <a:chOff x="285750" y="1124406"/>
            <a:chExt cx="2971800" cy="2357511"/>
          </a:xfrm>
        </p:grpSpPr>
        <p:graphicFrame>
          <p:nvGraphicFramePr>
            <p:cNvPr id="247" name="Диаграмма 246"/>
            <p:cNvGraphicFramePr/>
            <p:nvPr/>
          </p:nvGraphicFramePr>
          <p:xfrm>
            <a:off x="438150" y="1187450"/>
            <a:ext cx="2819400" cy="229446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306" name="TextBox 305"/>
            <p:cNvSpPr txBox="1"/>
            <p:nvPr/>
          </p:nvSpPr>
          <p:spPr>
            <a:xfrm>
              <a:off x="285750" y="1124406"/>
              <a:ext cx="60960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800" dirty="0" smtClean="0"/>
                <a:t>млн. руб.</a:t>
              </a:r>
              <a:endParaRPr lang="ru-RU" sz="800" dirty="0"/>
            </a:p>
          </p:txBody>
        </p:sp>
      </p:grpSp>
      <p:grpSp>
        <p:nvGrpSpPr>
          <p:cNvPr id="315" name="Группа 314"/>
          <p:cNvGrpSpPr/>
          <p:nvPr/>
        </p:nvGrpSpPr>
        <p:grpSpPr>
          <a:xfrm>
            <a:off x="4248150" y="1111250"/>
            <a:ext cx="3048000" cy="2370667"/>
            <a:chOff x="4248150" y="1111250"/>
            <a:chExt cx="3048000" cy="2370667"/>
          </a:xfrm>
        </p:grpSpPr>
        <p:graphicFrame>
          <p:nvGraphicFramePr>
            <p:cNvPr id="299" name="Диаграмма 298"/>
            <p:cNvGraphicFramePr/>
            <p:nvPr/>
          </p:nvGraphicFramePr>
          <p:xfrm>
            <a:off x="4324350" y="1187450"/>
            <a:ext cx="2971800" cy="229446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307" name="TextBox 306"/>
            <p:cNvSpPr txBox="1"/>
            <p:nvPr/>
          </p:nvSpPr>
          <p:spPr>
            <a:xfrm>
              <a:off x="4248150" y="1111250"/>
              <a:ext cx="60960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800" dirty="0" smtClean="0"/>
                <a:t>млн. руб.</a:t>
              </a:r>
              <a:endParaRPr lang="ru-RU" sz="800" dirty="0"/>
            </a:p>
          </p:txBody>
        </p:sp>
      </p:grpSp>
      <p:grpSp>
        <p:nvGrpSpPr>
          <p:cNvPr id="313" name="Группа 312"/>
          <p:cNvGrpSpPr/>
          <p:nvPr/>
        </p:nvGrpSpPr>
        <p:grpSpPr>
          <a:xfrm>
            <a:off x="361950" y="3549650"/>
            <a:ext cx="2895600" cy="2370667"/>
            <a:chOff x="361950" y="3549650"/>
            <a:chExt cx="2895600" cy="2370667"/>
          </a:xfrm>
        </p:grpSpPr>
        <p:graphicFrame>
          <p:nvGraphicFramePr>
            <p:cNvPr id="300" name="Диаграмма 299"/>
            <p:cNvGraphicFramePr/>
            <p:nvPr/>
          </p:nvGraphicFramePr>
          <p:xfrm>
            <a:off x="438150" y="3625850"/>
            <a:ext cx="2819400" cy="229446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308" name="TextBox 307"/>
            <p:cNvSpPr txBox="1"/>
            <p:nvPr/>
          </p:nvSpPr>
          <p:spPr>
            <a:xfrm>
              <a:off x="361950" y="3549650"/>
              <a:ext cx="60960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800" dirty="0" smtClean="0"/>
                <a:t>млн. руб.</a:t>
              </a:r>
              <a:endParaRPr lang="ru-RU" sz="800" dirty="0"/>
            </a:p>
          </p:txBody>
        </p:sp>
      </p:grpSp>
      <p:grpSp>
        <p:nvGrpSpPr>
          <p:cNvPr id="312" name="Группа 311"/>
          <p:cNvGrpSpPr/>
          <p:nvPr/>
        </p:nvGrpSpPr>
        <p:grpSpPr>
          <a:xfrm>
            <a:off x="4248150" y="3549650"/>
            <a:ext cx="3048000" cy="2370667"/>
            <a:chOff x="4248150" y="3549650"/>
            <a:chExt cx="3048000" cy="2370667"/>
          </a:xfrm>
        </p:grpSpPr>
        <p:graphicFrame>
          <p:nvGraphicFramePr>
            <p:cNvPr id="301" name="Диаграмма 300"/>
            <p:cNvGraphicFramePr/>
            <p:nvPr/>
          </p:nvGraphicFramePr>
          <p:xfrm>
            <a:off x="4324350" y="3625850"/>
            <a:ext cx="2971800" cy="229446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  <p:sp>
          <p:nvSpPr>
            <p:cNvPr id="309" name="TextBox 308"/>
            <p:cNvSpPr txBox="1"/>
            <p:nvPr/>
          </p:nvSpPr>
          <p:spPr>
            <a:xfrm>
              <a:off x="4248150" y="3549650"/>
              <a:ext cx="60960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800" dirty="0" smtClean="0"/>
                <a:t>млн. руб.</a:t>
              </a:r>
              <a:endParaRPr lang="ru-RU" sz="800" dirty="0"/>
            </a:p>
          </p:txBody>
        </p:sp>
      </p:grpSp>
      <p:grpSp>
        <p:nvGrpSpPr>
          <p:cNvPr id="311" name="Группа 310"/>
          <p:cNvGrpSpPr/>
          <p:nvPr/>
        </p:nvGrpSpPr>
        <p:grpSpPr>
          <a:xfrm>
            <a:off x="361950" y="6064250"/>
            <a:ext cx="2895600" cy="2446867"/>
            <a:chOff x="361950" y="6064250"/>
            <a:chExt cx="2895600" cy="2446867"/>
          </a:xfrm>
        </p:grpSpPr>
        <p:graphicFrame>
          <p:nvGraphicFramePr>
            <p:cNvPr id="305" name="Диаграмма 304"/>
            <p:cNvGraphicFramePr/>
            <p:nvPr/>
          </p:nvGraphicFramePr>
          <p:xfrm>
            <a:off x="438150" y="6216650"/>
            <a:ext cx="2819400" cy="229446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7"/>
            </a:graphicData>
          </a:graphic>
        </p:graphicFrame>
        <p:sp>
          <p:nvSpPr>
            <p:cNvPr id="310" name="TextBox 309"/>
            <p:cNvSpPr txBox="1"/>
            <p:nvPr/>
          </p:nvSpPr>
          <p:spPr>
            <a:xfrm>
              <a:off x="361950" y="6064250"/>
              <a:ext cx="60960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800" dirty="0" smtClean="0"/>
                <a:t>млн. руб.</a:t>
              </a:r>
              <a:endParaRPr lang="ru-RU" sz="800" dirty="0"/>
            </a:p>
          </p:txBody>
        </p:sp>
      </p:grpSp>
      <p:grpSp>
        <p:nvGrpSpPr>
          <p:cNvPr id="54" name="Группа 53"/>
          <p:cNvGrpSpPr/>
          <p:nvPr/>
        </p:nvGrpSpPr>
        <p:grpSpPr>
          <a:xfrm>
            <a:off x="0" y="196850"/>
            <a:ext cx="7740523" cy="396240"/>
            <a:chOff x="0" y="288010"/>
            <a:chExt cx="7740523" cy="396240"/>
          </a:xfrm>
        </p:grpSpPr>
        <p:sp>
          <p:nvSpPr>
            <p:cNvPr id="55" name="object 3"/>
            <p:cNvSpPr/>
            <p:nvPr/>
          </p:nvSpPr>
          <p:spPr>
            <a:xfrm>
              <a:off x="7567803" y="288010"/>
              <a:ext cx="172720" cy="396240"/>
            </a:xfrm>
            <a:custGeom>
              <a:avLst/>
              <a:gdLst/>
              <a:ahLst/>
              <a:cxnLst/>
              <a:rect l="l" t="t" r="r" b="b"/>
              <a:pathLst>
                <a:path w="172720" h="396240">
                  <a:moveTo>
                    <a:pt x="95402" y="0"/>
                  </a:moveTo>
                  <a:lnTo>
                    <a:pt x="0" y="0"/>
                  </a:lnTo>
                  <a:lnTo>
                    <a:pt x="29889" y="4607"/>
                  </a:lnTo>
                  <a:lnTo>
                    <a:pt x="54300" y="17175"/>
                  </a:lnTo>
                  <a:lnTo>
                    <a:pt x="70760" y="35816"/>
                  </a:lnTo>
                  <a:lnTo>
                    <a:pt x="76796" y="58648"/>
                  </a:lnTo>
                  <a:lnTo>
                    <a:pt x="76796" y="337350"/>
                  </a:lnTo>
                  <a:lnTo>
                    <a:pt x="70760" y="360181"/>
                  </a:lnTo>
                  <a:lnTo>
                    <a:pt x="54300" y="378823"/>
                  </a:lnTo>
                  <a:lnTo>
                    <a:pt x="29889" y="391390"/>
                  </a:lnTo>
                  <a:lnTo>
                    <a:pt x="0" y="395998"/>
                  </a:lnTo>
                  <a:lnTo>
                    <a:pt x="95402" y="395998"/>
                  </a:lnTo>
                  <a:lnTo>
                    <a:pt x="125291" y="391390"/>
                  </a:lnTo>
                  <a:lnTo>
                    <a:pt x="149702" y="378823"/>
                  </a:lnTo>
                  <a:lnTo>
                    <a:pt x="166163" y="360181"/>
                  </a:lnTo>
                  <a:lnTo>
                    <a:pt x="172199" y="337350"/>
                  </a:lnTo>
                  <a:lnTo>
                    <a:pt x="172199" y="58648"/>
                  </a:lnTo>
                  <a:lnTo>
                    <a:pt x="166163" y="35816"/>
                  </a:lnTo>
                  <a:lnTo>
                    <a:pt x="149702" y="17175"/>
                  </a:lnTo>
                  <a:lnTo>
                    <a:pt x="125291" y="4607"/>
                  </a:lnTo>
                  <a:lnTo>
                    <a:pt x="95402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4"/>
            <p:cNvSpPr/>
            <p:nvPr/>
          </p:nvSpPr>
          <p:spPr>
            <a:xfrm>
              <a:off x="7376998" y="288010"/>
              <a:ext cx="172720" cy="396240"/>
            </a:xfrm>
            <a:custGeom>
              <a:avLst/>
              <a:gdLst/>
              <a:ahLst/>
              <a:cxnLst/>
              <a:rect l="l" t="t" r="r" b="b"/>
              <a:pathLst>
                <a:path w="172720" h="396240">
                  <a:moveTo>
                    <a:pt x="95402" y="0"/>
                  </a:moveTo>
                  <a:lnTo>
                    <a:pt x="0" y="0"/>
                  </a:lnTo>
                  <a:lnTo>
                    <a:pt x="29889" y="4607"/>
                  </a:lnTo>
                  <a:lnTo>
                    <a:pt x="54300" y="17175"/>
                  </a:lnTo>
                  <a:lnTo>
                    <a:pt x="70760" y="35816"/>
                  </a:lnTo>
                  <a:lnTo>
                    <a:pt x="76796" y="58648"/>
                  </a:lnTo>
                  <a:lnTo>
                    <a:pt x="76796" y="337350"/>
                  </a:lnTo>
                  <a:lnTo>
                    <a:pt x="70760" y="360181"/>
                  </a:lnTo>
                  <a:lnTo>
                    <a:pt x="54300" y="378823"/>
                  </a:lnTo>
                  <a:lnTo>
                    <a:pt x="29889" y="391390"/>
                  </a:lnTo>
                  <a:lnTo>
                    <a:pt x="0" y="395998"/>
                  </a:lnTo>
                  <a:lnTo>
                    <a:pt x="95402" y="395998"/>
                  </a:lnTo>
                  <a:lnTo>
                    <a:pt x="125291" y="391390"/>
                  </a:lnTo>
                  <a:lnTo>
                    <a:pt x="149702" y="378823"/>
                  </a:lnTo>
                  <a:lnTo>
                    <a:pt x="166163" y="360181"/>
                  </a:lnTo>
                  <a:lnTo>
                    <a:pt x="172199" y="337350"/>
                  </a:lnTo>
                  <a:lnTo>
                    <a:pt x="172199" y="58648"/>
                  </a:lnTo>
                  <a:lnTo>
                    <a:pt x="166163" y="35816"/>
                  </a:lnTo>
                  <a:lnTo>
                    <a:pt x="149702" y="17175"/>
                  </a:lnTo>
                  <a:lnTo>
                    <a:pt x="125291" y="4607"/>
                  </a:lnTo>
                  <a:lnTo>
                    <a:pt x="95402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"/>
            <p:cNvSpPr/>
            <p:nvPr/>
          </p:nvSpPr>
          <p:spPr>
            <a:xfrm>
              <a:off x="7186193" y="288010"/>
              <a:ext cx="172720" cy="396240"/>
            </a:xfrm>
            <a:custGeom>
              <a:avLst/>
              <a:gdLst/>
              <a:ahLst/>
              <a:cxnLst/>
              <a:rect l="l" t="t" r="r" b="b"/>
              <a:pathLst>
                <a:path w="172720" h="396240">
                  <a:moveTo>
                    <a:pt x="95402" y="0"/>
                  </a:moveTo>
                  <a:lnTo>
                    <a:pt x="0" y="0"/>
                  </a:lnTo>
                  <a:lnTo>
                    <a:pt x="29889" y="4607"/>
                  </a:lnTo>
                  <a:lnTo>
                    <a:pt x="54300" y="17175"/>
                  </a:lnTo>
                  <a:lnTo>
                    <a:pt x="70760" y="35816"/>
                  </a:lnTo>
                  <a:lnTo>
                    <a:pt x="76796" y="58648"/>
                  </a:lnTo>
                  <a:lnTo>
                    <a:pt x="76796" y="337350"/>
                  </a:lnTo>
                  <a:lnTo>
                    <a:pt x="70760" y="360181"/>
                  </a:lnTo>
                  <a:lnTo>
                    <a:pt x="54300" y="378823"/>
                  </a:lnTo>
                  <a:lnTo>
                    <a:pt x="29889" y="391390"/>
                  </a:lnTo>
                  <a:lnTo>
                    <a:pt x="0" y="395998"/>
                  </a:lnTo>
                  <a:lnTo>
                    <a:pt x="95402" y="395998"/>
                  </a:lnTo>
                  <a:lnTo>
                    <a:pt x="125291" y="391390"/>
                  </a:lnTo>
                  <a:lnTo>
                    <a:pt x="149702" y="378823"/>
                  </a:lnTo>
                  <a:lnTo>
                    <a:pt x="166163" y="360181"/>
                  </a:lnTo>
                  <a:lnTo>
                    <a:pt x="172199" y="337350"/>
                  </a:lnTo>
                  <a:lnTo>
                    <a:pt x="172199" y="58648"/>
                  </a:lnTo>
                  <a:lnTo>
                    <a:pt x="166163" y="35816"/>
                  </a:lnTo>
                  <a:lnTo>
                    <a:pt x="149702" y="17175"/>
                  </a:lnTo>
                  <a:lnTo>
                    <a:pt x="125291" y="4607"/>
                  </a:lnTo>
                  <a:lnTo>
                    <a:pt x="95402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6"/>
            <p:cNvSpPr/>
            <p:nvPr/>
          </p:nvSpPr>
          <p:spPr>
            <a:xfrm>
              <a:off x="6995400" y="288010"/>
              <a:ext cx="172720" cy="396240"/>
            </a:xfrm>
            <a:custGeom>
              <a:avLst/>
              <a:gdLst/>
              <a:ahLst/>
              <a:cxnLst/>
              <a:rect l="l" t="t" r="r" b="b"/>
              <a:pathLst>
                <a:path w="172720" h="396240">
                  <a:moveTo>
                    <a:pt x="95402" y="0"/>
                  </a:moveTo>
                  <a:lnTo>
                    <a:pt x="0" y="0"/>
                  </a:lnTo>
                  <a:lnTo>
                    <a:pt x="29889" y="4607"/>
                  </a:lnTo>
                  <a:lnTo>
                    <a:pt x="54300" y="17175"/>
                  </a:lnTo>
                  <a:lnTo>
                    <a:pt x="70760" y="35816"/>
                  </a:lnTo>
                  <a:lnTo>
                    <a:pt x="76796" y="58648"/>
                  </a:lnTo>
                  <a:lnTo>
                    <a:pt x="76796" y="337350"/>
                  </a:lnTo>
                  <a:lnTo>
                    <a:pt x="70760" y="360181"/>
                  </a:lnTo>
                  <a:lnTo>
                    <a:pt x="54300" y="378823"/>
                  </a:lnTo>
                  <a:lnTo>
                    <a:pt x="29889" y="391390"/>
                  </a:lnTo>
                  <a:lnTo>
                    <a:pt x="0" y="395998"/>
                  </a:lnTo>
                  <a:lnTo>
                    <a:pt x="95402" y="395998"/>
                  </a:lnTo>
                  <a:lnTo>
                    <a:pt x="125291" y="391390"/>
                  </a:lnTo>
                  <a:lnTo>
                    <a:pt x="149702" y="378823"/>
                  </a:lnTo>
                  <a:lnTo>
                    <a:pt x="166163" y="360181"/>
                  </a:lnTo>
                  <a:lnTo>
                    <a:pt x="172199" y="337350"/>
                  </a:lnTo>
                  <a:lnTo>
                    <a:pt x="172199" y="58648"/>
                  </a:lnTo>
                  <a:lnTo>
                    <a:pt x="166163" y="35816"/>
                  </a:lnTo>
                  <a:lnTo>
                    <a:pt x="149702" y="17175"/>
                  </a:lnTo>
                  <a:lnTo>
                    <a:pt x="125291" y="4607"/>
                  </a:lnTo>
                  <a:lnTo>
                    <a:pt x="95402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7"/>
            <p:cNvSpPr/>
            <p:nvPr/>
          </p:nvSpPr>
          <p:spPr>
            <a:xfrm>
              <a:off x="0" y="288010"/>
              <a:ext cx="406400" cy="396240"/>
            </a:xfrm>
            <a:custGeom>
              <a:avLst/>
              <a:gdLst/>
              <a:ahLst/>
              <a:cxnLst/>
              <a:rect l="l" t="t" r="r" b="b"/>
              <a:pathLst>
                <a:path w="406400" h="396240">
                  <a:moveTo>
                    <a:pt x="406095" y="0"/>
                  </a:moveTo>
                  <a:lnTo>
                    <a:pt x="280758" y="0"/>
                  </a:lnTo>
                  <a:lnTo>
                    <a:pt x="0" y="198031"/>
                  </a:lnTo>
                  <a:lnTo>
                    <a:pt x="280758" y="395998"/>
                  </a:lnTo>
                  <a:lnTo>
                    <a:pt x="406133" y="395998"/>
                  </a:lnTo>
                  <a:lnTo>
                    <a:pt x="125387" y="197992"/>
                  </a:lnTo>
                  <a:lnTo>
                    <a:pt x="406095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8"/>
            <p:cNvSpPr/>
            <p:nvPr/>
          </p:nvSpPr>
          <p:spPr>
            <a:xfrm>
              <a:off x="251999" y="288010"/>
              <a:ext cx="406400" cy="396240"/>
            </a:xfrm>
            <a:custGeom>
              <a:avLst/>
              <a:gdLst/>
              <a:ahLst/>
              <a:cxnLst/>
              <a:rect l="l" t="t" r="r" b="b"/>
              <a:pathLst>
                <a:path w="406400" h="396240">
                  <a:moveTo>
                    <a:pt x="406095" y="0"/>
                  </a:moveTo>
                  <a:lnTo>
                    <a:pt x="280758" y="0"/>
                  </a:lnTo>
                  <a:lnTo>
                    <a:pt x="0" y="198031"/>
                  </a:lnTo>
                  <a:lnTo>
                    <a:pt x="280758" y="395998"/>
                  </a:lnTo>
                  <a:lnTo>
                    <a:pt x="406133" y="395998"/>
                  </a:lnTo>
                  <a:lnTo>
                    <a:pt x="125387" y="197992"/>
                  </a:lnTo>
                  <a:lnTo>
                    <a:pt x="406095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9"/>
            <p:cNvSpPr/>
            <p:nvPr/>
          </p:nvSpPr>
          <p:spPr>
            <a:xfrm>
              <a:off x="504000" y="288010"/>
              <a:ext cx="406400" cy="396240"/>
            </a:xfrm>
            <a:custGeom>
              <a:avLst/>
              <a:gdLst/>
              <a:ahLst/>
              <a:cxnLst/>
              <a:rect l="l" t="t" r="r" b="b"/>
              <a:pathLst>
                <a:path w="406400" h="396240">
                  <a:moveTo>
                    <a:pt x="406095" y="0"/>
                  </a:moveTo>
                  <a:lnTo>
                    <a:pt x="280758" y="0"/>
                  </a:lnTo>
                  <a:lnTo>
                    <a:pt x="0" y="198031"/>
                  </a:lnTo>
                  <a:lnTo>
                    <a:pt x="280758" y="395998"/>
                  </a:lnTo>
                  <a:lnTo>
                    <a:pt x="406133" y="395998"/>
                  </a:lnTo>
                  <a:lnTo>
                    <a:pt x="125387" y="197992"/>
                  </a:lnTo>
                  <a:lnTo>
                    <a:pt x="406095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10"/>
            <p:cNvSpPr/>
            <p:nvPr/>
          </p:nvSpPr>
          <p:spPr>
            <a:xfrm>
              <a:off x="756000" y="288010"/>
              <a:ext cx="406400" cy="396240"/>
            </a:xfrm>
            <a:custGeom>
              <a:avLst/>
              <a:gdLst/>
              <a:ahLst/>
              <a:cxnLst/>
              <a:rect l="l" t="t" r="r" b="b"/>
              <a:pathLst>
                <a:path w="406400" h="396240">
                  <a:moveTo>
                    <a:pt x="406095" y="0"/>
                  </a:moveTo>
                  <a:lnTo>
                    <a:pt x="280758" y="0"/>
                  </a:lnTo>
                  <a:lnTo>
                    <a:pt x="0" y="198031"/>
                  </a:lnTo>
                  <a:lnTo>
                    <a:pt x="280758" y="395998"/>
                  </a:lnTo>
                  <a:lnTo>
                    <a:pt x="406133" y="395998"/>
                  </a:lnTo>
                  <a:lnTo>
                    <a:pt x="125387" y="197992"/>
                  </a:lnTo>
                  <a:lnTo>
                    <a:pt x="406095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63" name="Группа 44"/>
            <p:cNvGrpSpPr/>
            <p:nvPr/>
          </p:nvGrpSpPr>
          <p:grpSpPr>
            <a:xfrm>
              <a:off x="990600" y="288010"/>
              <a:ext cx="6101715" cy="396240"/>
              <a:chOff x="990600" y="288010"/>
              <a:chExt cx="6101715" cy="396240"/>
            </a:xfrm>
          </p:grpSpPr>
          <p:sp>
            <p:nvSpPr>
              <p:cNvPr id="65" name="object 12"/>
              <p:cNvSpPr/>
              <p:nvPr/>
            </p:nvSpPr>
            <p:spPr>
              <a:xfrm>
                <a:off x="990600" y="288010"/>
                <a:ext cx="6101715" cy="396240"/>
              </a:xfrm>
              <a:custGeom>
                <a:avLst/>
                <a:gdLst/>
                <a:ahLst/>
                <a:cxnLst/>
                <a:rect l="l" t="t" r="r" b="b"/>
                <a:pathLst>
                  <a:path w="6101715" h="396240">
                    <a:moveTo>
                      <a:pt x="6028944" y="0"/>
                    </a:moveTo>
                    <a:lnTo>
                      <a:pt x="280758" y="0"/>
                    </a:lnTo>
                    <a:lnTo>
                      <a:pt x="0" y="198031"/>
                    </a:lnTo>
                    <a:lnTo>
                      <a:pt x="280758" y="395998"/>
                    </a:lnTo>
                    <a:lnTo>
                      <a:pt x="6028944" y="395998"/>
                    </a:lnTo>
                    <a:lnTo>
                      <a:pt x="6057141" y="391390"/>
                    </a:lnTo>
                    <a:lnTo>
                      <a:pt x="6080172" y="378823"/>
                    </a:lnTo>
                    <a:lnTo>
                      <a:pt x="6095702" y="360181"/>
                    </a:lnTo>
                    <a:lnTo>
                      <a:pt x="6101397" y="337350"/>
                    </a:lnTo>
                    <a:lnTo>
                      <a:pt x="6101397" y="58648"/>
                    </a:lnTo>
                    <a:lnTo>
                      <a:pt x="6095702" y="35816"/>
                    </a:lnTo>
                    <a:lnTo>
                      <a:pt x="6080172" y="17175"/>
                    </a:lnTo>
                    <a:lnTo>
                      <a:pt x="6057141" y="4607"/>
                    </a:lnTo>
                    <a:lnTo>
                      <a:pt x="6028944" y="0"/>
                    </a:lnTo>
                    <a:close/>
                  </a:path>
                </a:pathLst>
              </a:custGeom>
              <a:solidFill>
                <a:srgbClr val="00B8BE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6" name="object 13"/>
              <p:cNvSpPr/>
              <p:nvPr/>
            </p:nvSpPr>
            <p:spPr>
              <a:xfrm>
                <a:off x="6734556" y="342011"/>
                <a:ext cx="288290" cy="288290"/>
              </a:xfrm>
              <a:custGeom>
                <a:avLst/>
                <a:gdLst/>
                <a:ahLst/>
                <a:cxnLst/>
                <a:rect l="l" t="t" r="r" b="b"/>
                <a:pathLst>
                  <a:path w="288290" h="288290">
                    <a:moveTo>
                      <a:pt x="235673" y="0"/>
                    </a:moveTo>
                    <a:lnTo>
                      <a:pt x="52324" y="0"/>
                    </a:lnTo>
                    <a:lnTo>
                      <a:pt x="31953" y="4105"/>
                    </a:lnTo>
                    <a:lnTo>
                      <a:pt x="15322" y="15308"/>
                    </a:lnTo>
                    <a:lnTo>
                      <a:pt x="4110" y="31937"/>
                    </a:lnTo>
                    <a:lnTo>
                      <a:pt x="0" y="52324"/>
                    </a:lnTo>
                    <a:lnTo>
                      <a:pt x="0" y="235661"/>
                    </a:lnTo>
                    <a:lnTo>
                      <a:pt x="4110" y="256031"/>
                    </a:lnTo>
                    <a:lnTo>
                      <a:pt x="15322" y="272662"/>
                    </a:lnTo>
                    <a:lnTo>
                      <a:pt x="31953" y="283874"/>
                    </a:lnTo>
                    <a:lnTo>
                      <a:pt x="52324" y="287985"/>
                    </a:lnTo>
                    <a:lnTo>
                      <a:pt x="235673" y="287985"/>
                    </a:lnTo>
                    <a:lnTo>
                      <a:pt x="256038" y="283874"/>
                    </a:lnTo>
                    <a:lnTo>
                      <a:pt x="272670" y="272662"/>
                    </a:lnTo>
                    <a:lnTo>
                      <a:pt x="283885" y="256031"/>
                    </a:lnTo>
                    <a:lnTo>
                      <a:pt x="287997" y="235661"/>
                    </a:lnTo>
                    <a:lnTo>
                      <a:pt x="287997" y="52324"/>
                    </a:lnTo>
                    <a:lnTo>
                      <a:pt x="283885" y="31937"/>
                    </a:lnTo>
                    <a:lnTo>
                      <a:pt x="272670" y="15308"/>
                    </a:lnTo>
                    <a:lnTo>
                      <a:pt x="256038" y="4105"/>
                    </a:lnTo>
                    <a:lnTo>
                      <a:pt x="235673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7" name="object 14"/>
              <p:cNvSpPr txBox="1"/>
              <p:nvPr/>
            </p:nvSpPr>
            <p:spPr>
              <a:xfrm>
                <a:off x="6822147" y="381749"/>
                <a:ext cx="113030" cy="184666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spAutoFit/>
              </a:bodyPr>
              <a:lstStyle/>
              <a:p>
                <a:pPr marL="12700">
                  <a:lnSpc>
                    <a:spcPct val="100000"/>
                  </a:lnSpc>
                </a:pPr>
                <a:r>
                  <a:rPr lang="ru-RU" sz="1200" b="1" dirty="0" smtClean="0">
                    <a:solidFill>
                      <a:srgbClr val="45B3B9"/>
                    </a:solidFill>
                    <a:latin typeface="Gill Sans MT"/>
                    <a:cs typeface="Gill Sans MT"/>
                  </a:rPr>
                  <a:t>9</a:t>
                </a:r>
                <a:endParaRPr sz="1200" b="1" dirty="0">
                  <a:solidFill>
                    <a:srgbClr val="45B3B9"/>
                  </a:solidFill>
                  <a:latin typeface="Gill Sans MT"/>
                  <a:cs typeface="Gill Sans MT"/>
                </a:endParaRPr>
              </a:p>
            </p:txBody>
          </p:sp>
        </p:grpSp>
        <p:sp>
          <p:nvSpPr>
            <p:cNvPr id="64" name="object 21"/>
            <p:cNvSpPr txBox="1"/>
            <p:nvPr/>
          </p:nvSpPr>
          <p:spPr>
            <a:xfrm>
              <a:off x="1276350" y="364210"/>
              <a:ext cx="5410200" cy="166712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12700" marR="5080">
                <a:lnSpc>
                  <a:spcPts val="1300"/>
                </a:lnSpc>
              </a:pPr>
              <a:r>
                <a:rPr lang="ru-RU" sz="1000" b="1" spc="-5" dirty="0" smtClean="0">
                  <a:solidFill>
                    <a:srgbClr val="FFFFFF"/>
                  </a:solidFill>
                  <a:latin typeface="Trebuchet MS"/>
                  <a:cs typeface="Trebuchet MS"/>
                </a:rPr>
                <a:t>ОСНОВНЫЕ </a:t>
              </a:r>
              <a:r>
                <a:rPr lang="ru-RU" sz="1000" b="1" spc="-20" dirty="0" smtClean="0">
                  <a:solidFill>
                    <a:srgbClr val="FFFFFF"/>
                  </a:solidFill>
                  <a:latin typeface="Trebuchet MS"/>
                  <a:cs typeface="Trebuchet MS"/>
                </a:rPr>
                <a:t>ПАРАМЕТРЫ БЮДЖЕТА</a:t>
              </a:r>
              <a:endParaRPr lang="ru-RU" sz="1000" dirty="0" smtClean="0">
                <a:latin typeface="Trebuchet MS"/>
                <a:cs typeface="Trebuchet MS"/>
              </a:endParaRPr>
            </a:p>
          </p:txBody>
        </p:sp>
      </p:grpSp>
      <p:pic>
        <p:nvPicPr>
          <p:cNvPr id="9219" name="Picture 3" descr="B:\Users\SOB\Desktop\Бюджет для граждан\Фото для бюджета\maxresdefault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714750" y="6445250"/>
            <a:ext cx="3886200" cy="3810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416000" y="12"/>
            <a:ext cx="323989" cy="1090799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17442" y="342011"/>
            <a:ext cx="288290" cy="288290"/>
          </a:xfrm>
          <a:custGeom>
            <a:avLst/>
            <a:gdLst/>
            <a:ahLst/>
            <a:cxnLst/>
            <a:rect l="l" t="t" r="r" b="b"/>
            <a:pathLst>
              <a:path w="288290" h="288290">
                <a:moveTo>
                  <a:pt x="235673" y="0"/>
                </a:moveTo>
                <a:lnTo>
                  <a:pt x="52324" y="0"/>
                </a:lnTo>
                <a:lnTo>
                  <a:pt x="31959" y="4105"/>
                </a:lnTo>
                <a:lnTo>
                  <a:pt x="15327" y="15308"/>
                </a:lnTo>
                <a:lnTo>
                  <a:pt x="4112" y="31937"/>
                </a:lnTo>
                <a:lnTo>
                  <a:pt x="0" y="52324"/>
                </a:lnTo>
                <a:lnTo>
                  <a:pt x="0" y="235661"/>
                </a:lnTo>
                <a:lnTo>
                  <a:pt x="4112" y="256031"/>
                </a:lnTo>
                <a:lnTo>
                  <a:pt x="15327" y="272662"/>
                </a:lnTo>
                <a:lnTo>
                  <a:pt x="31959" y="283874"/>
                </a:lnTo>
                <a:lnTo>
                  <a:pt x="52324" y="287985"/>
                </a:lnTo>
                <a:lnTo>
                  <a:pt x="235673" y="287985"/>
                </a:lnTo>
                <a:lnTo>
                  <a:pt x="256043" y="283874"/>
                </a:lnTo>
                <a:lnTo>
                  <a:pt x="272675" y="272662"/>
                </a:lnTo>
                <a:lnTo>
                  <a:pt x="283887" y="256031"/>
                </a:lnTo>
                <a:lnTo>
                  <a:pt x="287997" y="235661"/>
                </a:lnTo>
                <a:lnTo>
                  <a:pt x="287997" y="52324"/>
                </a:lnTo>
                <a:lnTo>
                  <a:pt x="283887" y="31937"/>
                </a:lnTo>
                <a:lnTo>
                  <a:pt x="272675" y="15308"/>
                </a:lnTo>
                <a:lnTo>
                  <a:pt x="256043" y="4105"/>
                </a:lnTo>
                <a:lnTo>
                  <a:pt x="23567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0" y="10420704"/>
            <a:ext cx="7740015" cy="0"/>
          </a:xfrm>
          <a:custGeom>
            <a:avLst/>
            <a:gdLst/>
            <a:ahLst/>
            <a:cxnLst/>
            <a:rect l="l" t="t" r="r" b="b"/>
            <a:pathLst>
              <a:path w="7740015">
                <a:moveTo>
                  <a:pt x="0" y="0"/>
                </a:moveTo>
                <a:lnTo>
                  <a:pt x="7739997" y="0"/>
                </a:lnTo>
              </a:path>
            </a:pathLst>
          </a:custGeom>
          <a:ln w="6350">
            <a:solidFill>
              <a:srgbClr val="8A8C8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0" y="10506590"/>
            <a:ext cx="7740015" cy="0"/>
          </a:xfrm>
          <a:custGeom>
            <a:avLst/>
            <a:gdLst/>
            <a:ahLst/>
            <a:cxnLst/>
            <a:rect l="l" t="t" r="r" b="b"/>
            <a:pathLst>
              <a:path w="7740015">
                <a:moveTo>
                  <a:pt x="0" y="0"/>
                </a:moveTo>
                <a:lnTo>
                  <a:pt x="7739997" y="0"/>
                </a:lnTo>
              </a:path>
            </a:pathLst>
          </a:custGeom>
          <a:ln w="6350">
            <a:solidFill>
              <a:srgbClr val="8A8C8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0" y="10597242"/>
            <a:ext cx="7740015" cy="0"/>
          </a:xfrm>
          <a:custGeom>
            <a:avLst/>
            <a:gdLst/>
            <a:ahLst/>
            <a:cxnLst/>
            <a:rect l="l" t="t" r="r" b="b"/>
            <a:pathLst>
              <a:path w="7740015">
                <a:moveTo>
                  <a:pt x="0" y="0"/>
                </a:moveTo>
                <a:lnTo>
                  <a:pt x="7739997" y="0"/>
                </a:lnTo>
              </a:path>
            </a:pathLst>
          </a:custGeom>
          <a:ln w="6350">
            <a:solidFill>
              <a:srgbClr val="8A8C8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0" y="10602008"/>
            <a:ext cx="5016500" cy="0"/>
          </a:xfrm>
          <a:custGeom>
            <a:avLst/>
            <a:gdLst/>
            <a:ahLst/>
            <a:cxnLst/>
            <a:rect l="l" t="t" r="r" b="b"/>
            <a:pathLst>
              <a:path w="5016500">
                <a:moveTo>
                  <a:pt x="0" y="0"/>
                </a:moveTo>
                <a:lnTo>
                  <a:pt x="5016138" y="0"/>
                </a:lnTo>
              </a:path>
            </a:pathLst>
          </a:custGeom>
          <a:ln w="36004">
            <a:solidFill>
              <a:srgbClr val="00A3A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0" y="10511356"/>
            <a:ext cx="4229735" cy="0"/>
          </a:xfrm>
          <a:custGeom>
            <a:avLst/>
            <a:gdLst/>
            <a:ahLst/>
            <a:cxnLst/>
            <a:rect l="l" t="t" r="r" b="b"/>
            <a:pathLst>
              <a:path w="4229735">
                <a:moveTo>
                  <a:pt x="0" y="0"/>
                </a:moveTo>
                <a:lnTo>
                  <a:pt x="4229411" y="0"/>
                </a:lnTo>
              </a:path>
            </a:pathLst>
          </a:custGeom>
          <a:ln w="36004">
            <a:solidFill>
              <a:srgbClr val="00B8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0" y="10420707"/>
            <a:ext cx="3446779" cy="0"/>
          </a:xfrm>
          <a:custGeom>
            <a:avLst/>
            <a:gdLst/>
            <a:ahLst/>
            <a:cxnLst/>
            <a:rect l="l" t="t" r="r" b="b"/>
            <a:pathLst>
              <a:path w="3446779">
                <a:moveTo>
                  <a:pt x="0" y="0"/>
                </a:moveTo>
                <a:lnTo>
                  <a:pt x="3446329" y="0"/>
                </a:lnTo>
              </a:path>
            </a:pathLst>
          </a:custGeom>
          <a:ln w="36004">
            <a:solidFill>
              <a:srgbClr val="A2DAD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20" name="object 20"/>
          <p:cNvGraphicFramePr>
            <a:graphicFrameLocks noGrp="1"/>
          </p:cNvGraphicFramePr>
          <p:nvPr/>
        </p:nvGraphicFramePr>
        <p:xfrm>
          <a:off x="644824" y="1229144"/>
          <a:ext cx="6575126" cy="869140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0080"/>
                <a:gridCol w="3084646"/>
                <a:gridCol w="879766"/>
                <a:gridCol w="773556"/>
                <a:gridCol w="773539"/>
                <a:gridCol w="773539"/>
              </a:tblGrid>
              <a:tr h="7203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5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  <a:p>
                      <a:pPr marL="55244" algn="ctr">
                        <a:lnSpc>
                          <a:spcPts val="875"/>
                        </a:lnSpc>
                      </a:pPr>
                      <a:r>
                        <a:rPr sz="1050" b="1" dirty="0" smtClean="0">
                          <a:solidFill>
                            <a:srgbClr val="FFFFFF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№</a:t>
                      </a:r>
                      <a:endParaRPr sz="105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  <a:p>
                      <a:pPr marL="39370" algn="ctr">
                        <a:lnSpc>
                          <a:spcPts val="815"/>
                        </a:lnSpc>
                      </a:pPr>
                      <a:r>
                        <a:rPr sz="1050" b="1" spc="-10" dirty="0">
                          <a:solidFill>
                            <a:srgbClr val="FFFFFF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п/п</a:t>
                      </a:r>
                      <a:endParaRPr sz="105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R w="6350">
                      <a:solidFill>
                        <a:srgbClr val="FFFFFF"/>
                      </a:solidFill>
                      <a:prstDash val="solid"/>
                    </a:lnR>
                    <a:solidFill>
                      <a:srgbClr val="00B8B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5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  <a:p>
                      <a:pPr marL="357188" marR="572135" indent="0" algn="ctr">
                        <a:lnSpc>
                          <a:spcPct val="150000"/>
                        </a:lnSpc>
                      </a:pPr>
                      <a:r>
                        <a:rPr sz="1050" b="1" spc="-10" dirty="0" smtClean="0">
                          <a:solidFill>
                            <a:srgbClr val="FFFFFF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Наименование</a:t>
                      </a:r>
                      <a:r>
                        <a:rPr lang="ru-RU" sz="1050" b="1" spc="-10" dirty="0" smtClean="0">
                          <a:solidFill>
                            <a:srgbClr val="FFFFFF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 радела, </a:t>
                      </a:r>
                      <a:r>
                        <a:rPr lang="ru-RU" sz="1050" b="1" spc="-75" dirty="0" err="1" smtClean="0">
                          <a:solidFill>
                            <a:srgbClr val="FFFFFF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п</a:t>
                      </a:r>
                      <a:r>
                        <a:rPr sz="1050" b="1" spc="-5" dirty="0" err="1" smtClean="0">
                          <a:solidFill>
                            <a:srgbClr val="FFFFFF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одраздел</a:t>
                      </a:r>
                      <a:r>
                        <a:rPr lang="ru-RU" sz="1050" b="1" spc="-5" dirty="0" smtClean="0">
                          <a:solidFill>
                            <a:srgbClr val="FFFFFF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а</a:t>
                      </a:r>
                      <a:r>
                        <a:rPr lang="ru-RU" sz="1050" b="1" spc="-5" baseline="0" dirty="0" smtClean="0">
                          <a:solidFill>
                            <a:srgbClr val="FFFFFF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 классификации расходов бюджета</a:t>
                      </a:r>
                      <a:endParaRPr sz="105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solidFill>
                      <a:srgbClr val="00B8BE"/>
                    </a:solidFill>
                  </a:tcPr>
                </a:tc>
                <a:tc>
                  <a:txBody>
                    <a:bodyPr/>
                    <a:lstStyle/>
                    <a:p>
                      <a:pPr marL="61913" marR="54610" indent="-61913" algn="ctr">
                        <a:lnSpc>
                          <a:spcPct val="150000"/>
                        </a:lnSpc>
                      </a:pPr>
                      <a:r>
                        <a:rPr lang="ru-RU" sz="1050" b="1" spc="-5" dirty="0" smtClean="0">
                          <a:solidFill>
                            <a:srgbClr val="FFFFFF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Утверждено Решением о бюджете, тыс.</a:t>
                      </a:r>
                      <a:r>
                        <a:rPr lang="ru-RU" sz="1050" b="1" spc="-5" baseline="0" dirty="0" smtClean="0">
                          <a:solidFill>
                            <a:srgbClr val="FFFFFF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руб.</a:t>
                      </a: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solidFill>
                      <a:srgbClr val="00B8B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5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  <a:p>
                      <a:pPr marL="0" indent="0" algn="ctr">
                        <a:lnSpc>
                          <a:spcPct val="100000"/>
                        </a:lnSpc>
                      </a:pPr>
                      <a:r>
                        <a:rPr sz="1050" b="1" spc="-20" dirty="0" err="1" smtClean="0">
                          <a:solidFill>
                            <a:srgbClr val="FFFFFF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Исполнено</a:t>
                      </a:r>
                      <a:r>
                        <a:rPr lang="ru-RU" sz="1050" b="1" spc="-20" dirty="0" smtClean="0">
                          <a:solidFill>
                            <a:srgbClr val="FFFFFF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, </a:t>
                      </a:r>
                    </a:p>
                    <a:p>
                      <a:pPr marL="0" indent="0" algn="ctr">
                        <a:lnSpc>
                          <a:spcPct val="100000"/>
                        </a:lnSpc>
                      </a:pPr>
                      <a:endParaRPr lang="ru-RU" sz="1050" b="1" spc="-20" dirty="0" smtClean="0">
                        <a:solidFill>
                          <a:srgbClr val="FFFFFF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  <a:p>
                      <a:pPr marL="0" indent="0" algn="ctr">
                        <a:lnSpc>
                          <a:spcPct val="100000"/>
                        </a:lnSpc>
                      </a:pPr>
                      <a:r>
                        <a:rPr lang="ru-RU" sz="1050" b="1" spc="-20" dirty="0" smtClean="0">
                          <a:solidFill>
                            <a:srgbClr val="FFFFFF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 тыс. руб.</a:t>
                      </a:r>
                      <a:endParaRPr sz="105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solidFill>
                      <a:srgbClr val="00B8B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26034" indent="0" algn="ctr">
                        <a:lnSpc>
                          <a:spcPts val="800"/>
                        </a:lnSpc>
                      </a:pPr>
                      <a:endParaRPr lang="ru-RU" sz="1050" b="1" spc="0" baseline="0" dirty="0" smtClean="0">
                        <a:solidFill>
                          <a:srgbClr val="FFFFFF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  <a:p>
                      <a:pPr marL="0" marR="26034" indent="0" algn="ctr">
                        <a:lnSpc>
                          <a:spcPts val="800"/>
                        </a:lnSpc>
                      </a:pPr>
                      <a:endParaRPr lang="ru-RU" sz="1050" b="1" spc="0" baseline="0" dirty="0" smtClean="0">
                        <a:solidFill>
                          <a:srgbClr val="FFFFFF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  <a:p>
                      <a:pPr marL="0" marR="26034" indent="0" algn="ctr">
                        <a:lnSpc>
                          <a:spcPts val="800"/>
                        </a:lnSpc>
                      </a:pPr>
                      <a:r>
                        <a:rPr lang="ru-RU" sz="1050" b="1" spc="0" baseline="0" dirty="0" smtClean="0">
                          <a:solidFill>
                            <a:srgbClr val="FFFFFF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Процент</a:t>
                      </a:r>
                      <a:r>
                        <a:rPr sz="1050" b="1" spc="0" baseline="0" smtClean="0">
                          <a:solidFill>
                            <a:srgbClr val="FFFFFF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 </a:t>
                      </a:r>
                      <a:endParaRPr lang="ru-RU" sz="1050" b="1" spc="0" baseline="0" dirty="0" smtClean="0">
                        <a:solidFill>
                          <a:srgbClr val="FFFFFF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  <a:p>
                      <a:pPr marL="0" marR="26034" indent="0" algn="ctr">
                        <a:lnSpc>
                          <a:spcPts val="800"/>
                        </a:lnSpc>
                      </a:pPr>
                      <a:endParaRPr lang="ru-RU" sz="1050" b="1" spc="0" baseline="0" dirty="0" smtClean="0">
                        <a:solidFill>
                          <a:srgbClr val="FFFFFF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  <a:p>
                      <a:pPr marL="0" marR="26034" indent="0" algn="ctr">
                        <a:lnSpc>
                          <a:spcPts val="800"/>
                        </a:lnSpc>
                      </a:pPr>
                      <a:r>
                        <a:rPr sz="1050" b="1" spc="-15" smtClean="0">
                          <a:solidFill>
                            <a:srgbClr val="FFFFFF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исполнения</a:t>
                      </a:r>
                      <a:endParaRPr sz="105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solidFill>
                      <a:srgbClr val="00B8B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5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  <a:p>
                      <a:pPr marL="71755" marR="64135" indent="15240" algn="ctr">
                        <a:lnSpc>
                          <a:spcPts val="800"/>
                        </a:lnSpc>
                      </a:pPr>
                      <a:r>
                        <a:rPr sz="1050" b="1" spc="-5" dirty="0" err="1" smtClean="0">
                          <a:solidFill>
                            <a:srgbClr val="FFFFFF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Динами</a:t>
                      </a:r>
                      <a:r>
                        <a:rPr lang="ru-RU" sz="1050" b="1" spc="-5" dirty="0" smtClean="0">
                          <a:solidFill>
                            <a:srgbClr val="FFFFFF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к</a:t>
                      </a:r>
                      <a:r>
                        <a:rPr sz="1050" b="1" spc="10" smtClean="0">
                          <a:solidFill>
                            <a:srgbClr val="FFFFFF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а</a:t>
                      </a:r>
                      <a:endParaRPr lang="ru-RU" sz="1050" b="1" spc="10" dirty="0" smtClean="0">
                        <a:solidFill>
                          <a:srgbClr val="FFFFFF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  <a:p>
                      <a:pPr marL="71755" marR="64135" indent="15240" algn="ctr">
                        <a:lnSpc>
                          <a:spcPts val="800"/>
                        </a:lnSpc>
                      </a:pPr>
                      <a:endParaRPr lang="ru-RU" sz="1050" b="1" spc="10" dirty="0" smtClean="0">
                        <a:solidFill>
                          <a:srgbClr val="FFFFFF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  <a:p>
                      <a:pPr marL="71755" marR="64135" indent="15240" algn="ctr">
                        <a:lnSpc>
                          <a:spcPts val="800"/>
                        </a:lnSpc>
                      </a:pPr>
                      <a:r>
                        <a:rPr sz="1050" b="1" spc="-85" smtClean="0">
                          <a:solidFill>
                            <a:srgbClr val="FFFFFF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 </a:t>
                      </a:r>
                      <a:r>
                        <a:rPr sz="1050" b="1" spc="15">
                          <a:solidFill>
                            <a:srgbClr val="FFFFFF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к</a:t>
                      </a:r>
                      <a:r>
                        <a:rPr sz="1050" b="1" spc="-85">
                          <a:solidFill>
                            <a:srgbClr val="FFFFFF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 </a:t>
                      </a:r>
                      <a:r>
                        <a:rPr sz="1050" b="1" spc="-10" smtClean="0">
                          <a:solidFill>
                            <a:srgbClr val="FFFFFF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20</a:t>
                      </a:r>
                      <a:r>
                        <a:rPr lang="en-US" sz="1050" b="1" spc="-10" dirty="0" smtClean="0">
                          <a:solidFill>
                            <a:srgbClr val="FFFFFF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2</a:t>
                      </a:r>
                      <a:r>
                        <a:rPr lang="ru-RU" sz="1050" b="1" spc="-10" dirty="0" smtClean="0">
                          <a:solidFill>
                            <a:srgbClr val="FFFFFF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4</a:t>
                      </a:r>
                      <a:r>
                        <a:rPr sz="1050" b="1" spc="-10" smtClean="0">
                          <a:solidFill>
                            <a:srgbClr val="FFFFFF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  </a:t>
                      </a:r>
                      <a:endParaRPr lang="ru-RU" sz="1050" b="1" spc="-10" dirty="0" smtClean="0">
                        <a:solidFill>
                          <a:srgbClr val="FFFFFF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  <a:p>
                      <a:pPr marL="71755" marR="64135" indent="15240" algn="ctr">
                        <a:lnSpc>
                          <a:spcPts val="800"/>
                        </a:lnSpc>
                      </a:pPr>
                      <a:endParaRPr lang="ru-RU" sz="1050" b="1" spc="-10" dirty="0" smtClean="0">
                        <a:solidFill>
                          <a:srgbClr val="FFFFFF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  <a:p>
                      <a:pPr marL="71755" marR="64135" indent="15240" algn="ctr">
                        <a:lnSpc>
                          <a:spcPts val="800"/>
                        </a:lnSpc>
                      </a:pPr>
                      <a:r>
                        <a:rPr sz="1050" b="1" spc="-40" smtClean="0">
                          <a:solidFill>
                            <a:srgbClr val="FFFFFF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году</a:t>
                      </a:r>
                      <a:r>
                        <a:rPr sz="1050" b="1" spc="-40" dirty="0">
                          <a:solidFill>
                            <a:srgbClr val="FFFFFF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,</a:t>
                      </a:r>
                      <a:r>
                        <a:rPr sz="1050" b="1" spc="-125" dirty="0">
                          <a:solidFill>
                            <a:srgbClr val="FFFFFF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 </a:t>
                      </a:r>
                      <a:r>
                        <a:rPr sz="1050" b="1" spc="5" dirty="0" smtClean="0">
                          <a:solidFill>
                            <a:srgbClr val="FFFFFF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%</a:t>
                      </a:r>
                      <a:endParaRPr sz="105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solidFill>
                      <a:srgbClr val="00B8BE"/>
                    </a:solidFill>
                  </a:tcPr>
                </a:tc>
              </a:tr>
              <a:tr h="251051">
                <a:tc gridSpan="2">
                  <a:txBody>
                    <a:bodyPr/>
                    <a:lstStyle/>
                    <a:p>
                      <a:pPr marL="269240" algn="ctr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050" b="1" spc="10" dirty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Расходы</a:t>
                      </a:r>
                      <a:r>
                        <a:rPr sz="1050" b="1" spc="-135" dirty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 </a:t>
                      </a:r>
                      <a:r>
                        <a:rPr sz="1050" b="1" spc="-15" dirty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всего</a:t>
                      </a:r>
                      <a:endParaRPr sz="105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rgbClr val="B9E3E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1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2 252 413</a:t>
                      </a:r>
                      <a:endParaRPr lang="ru-RU" sz="1050" b="1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lang="ru-RU" sz="1050" b="1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2 098 911</a:t>
                      </a:r>
                      <a:endParaRPr lang="ru-RU" sz="1050" b="1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lang="ru-RU" sz="1050" b="1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93,2</a:t>
                      </a:r>
                      <a:endParaRPr lang="ru-RU" sz="1050" b="1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lang="ru-RU" sz="1050" b="1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113,7</a:t>
                      </a:r>
                      <a:endParaRPr lang="ru-RU" sz="1050" b="1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E3E5"/>
                    </a:solidFill>
                  </a:tcPr>
                </a:tc>
              </a:tr>
              <a:tr h="251051">
                <a:tc gridSpan="6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9"/>
                        </a:spcBef>
                      </a:pPr>
                      <a:r>
                        <a:rPr sz="1050" spc="75" dirty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в</a:t>
                      </a:r>
                      <a:r>
                        <a:rPr sz="1050" spc="-90" dirty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 </a:t>
                      </a:r>
                      <a:r>
                        <a:rPr sz="1050" spc="-30" dirty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том </a:t>
                      </a:r>
                      <a:r>
                        <a:rPr sz="1050" spc="-35" dirty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числе</a:t>
                      </a:r>
                      <a:endParaRPr sz="105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251051">
                <a:tc rowSpan="7">
                  <a:txBody>
                    <a:bodyPr/>
                    <a:lstStyle/>
                    <a:p>
                      <a:pPr marL="49530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50" b="1" spc="-10" dirty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01</a:t>
                      </a:r>
                      <a:endParaRPr sz="105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219"/>
                        </a:spcBef>
                      </a:pPr>
                      <a:r>
                        <a:rPr sz="1050" b="1" spc="-10" dirty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Общегосударственные</a:t>
                      </a:r>
                      <a:r>
                        <a:rPr sz="1050" b="1" spc="-75" dirty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 </a:t>
                      </a:r>
                      <a:r>
                        <a:rPr sz="1050" b="1" spc="5" dirty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вопросы</a:t>
                      </a:r>
                      <a:endParaRPr sz="105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9"/>
                        </a:spcBef>
                      </a:pPr>
                      <a:r>
                        <a:rPr lang="ru-RU" sz="1050" b="1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186 841</a:t>
                      </a:r>
                      <a:endParaRPr lang="ru-RU" sz="1050" b="1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9"/>
                        </a:spcBef>
                      </a:pPr>
                      <a:r>
                        <a:rPr lang="ru-RU" sz="1050" b="1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185 703</a:t>
                      </a:r>
                      <a:endParaRPr lang="ru-RU" sz="1050" b="1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9"/>
                        </a:spcBef>
                      </a:pPr>
                      <a:r>
                        <a:rPr lang="ru-RU" sz="1050" b="1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99,4</a:t>
                      </a:r>
                      <a:endParaRPr lang="ru-RU" sz="1050" b="1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9"/>
                        </a:spcBef>
                      </a:pPr>
                      <a:r>
                        <a:rPr lang="ru-RU" sz="1050" b="1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109,7</a:t>
                      </a:r>
                      <a:endParaRPr lang="ru-RU" sz="1050" b="1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E3E5"/>
                    </a:solidFill>
                  </a:tcPr>
                </a:tc>
              </a:tr>
              <a:tr h="31364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22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spc="-55" dirty="0" smtClean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Функционирование высшего должностного лица  субъекта Российской Федерации и  муниципального образования</a:t>
                      </a:r>
                      <a:endParaRPr lang="ru-RU" sz="1050" spc="-55" dirty="0">
                        <a:solidFill>
                          <a:srgbClr val="231F20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lang="ru-RU" sz="105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3 747</a:t>
                      </a:r>
                      <a:endParaRPr lang="ru-RU" sz="105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lang="ru-RU" sz="105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3 474</a:t>
                      </a:r>
                      <a:endParaRPr lang="ru-RU" sz="105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lang="ru-RU" sz="105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100</a:t>
                      </a:r>
                      <a:endParaRPr lang="ru-RU" sz="105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lang="ru-RU" sz="105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122,0</a:t>
                      </a:r>
                      <a:endParaRPr lang="ru-RU" sz="105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5720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22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spc="-55" dirty="0" smtClean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Функционирование </a:t>
                      </a:r>
                      <a:r>
                        <a:rPr lang="ru-RU" sz="1050" spc="-55" smtClean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законодательных (</a:t>
                      </a:r>
                      <a:r>
                        <a:rPr lang="ru-RU" sz="1050" spc="-55" dirty="0" smtClean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представительных) органов  государственной власти и представительных органов муниципальных образований</a:t>
                      </a:r>
                      <a:endParaRPr lang="ru-RU" sz="1050" spc="-55" dirty="0">
                        <a:solidFill>
                          <a:srgbClr val="231F20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4 218</a:t>
                      </a:r>
                      <a:endParaRPr lang="ru-RU" sz="105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lang="ru-RU" sz="105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4 218</a:t>
                      </a:r>
                      <a:endParaRPr lang="ru-RU" sz="105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lang="ru-RU" sz="105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100</a:t>
                      </a:r>
                      <a:endParaRPr lang="ru-RU" sz="105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lang="ru-RU" sz="105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116,8</a:t>
                      </a:r>
                      <a:endParaRPr lang="ru-RU" sz="105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E3E5"/>
                    </a:solidFill>
                  </a:tcPr>
                </a:tc>
              </a:tr>
              <a:tr h="458234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22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spc="-55" dirty="0" smtClean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Функционирование Правительства Российской Федерации, высших исполнительных органов государственной власти субъектов Российской Федерации, местных администраций</a:t>
                      </a:r>
                      <a:endParaRPr lang="ru-RU" sz="1050" spc="-55" dirty="0">
                        <a:solidFill>
                          <a:srgbClr val="231F20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46 355</a:t>
                      </a:r>
                      <a:endParaRPr lang="ru-RU" sz="105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lang="ru-RU" sz="105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45 948</a:t>
                      </a:r>
                      <a:endParaRPr lang="ru-RU" sz="105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lang="ru-RU" sz="105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99,1</a:t>
                      </a:r>
                      <a:endParaRPr lang="ru-RU" sz="105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lang="ru-RU" sz="105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125,9</a:t>
                      </a:r>
                      <a:endParaRPr lang="ru-RU" sz="105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8582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2384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22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Судебная власть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1,3</a:t>
                      </a:r>
                      <a:endParaRPr lang="ru-RU" sz="105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lang="ru-RU" sz="105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1,3</a:t>
                      </a:r>
                      <a:endParaRPr lang="ru-RU" sz="105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lang="ru-RU" sz="105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100</a:t>
                      </a:r>
                      <a:endParaRPr lang="ru-RU" sz="105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lang="ru-RU" sz="105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185,7</a:t>
                      </a:r>
                      <a:endParaRPr lang="ru-RU" sz="105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E3E5"/>
                    </a:solidFill>
                  </a:tcPr>
                </a:tc>
              </a:tr>
              <a:tr h="47814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2384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22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spc="-65" dirty="0" smtClean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Обеспечение </a:t>
                      </a:r>
                      <a:r>
                        <a:rPr lang="ru-RU" sz="1050" spc="-5" dirty="0" smtClean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деятельности </a:t>
                      </a:r>
                      <a:r>
                        <a:rPr lang="ru-RU" sz="1050" spc="-35" dirty="0" smtClean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финансовых,  </a:t>
                      </a:r>
                      <a:r>
                        <a:rPr lang="ru-RU" sz="1050" spc="-5" dirty="0" smtClean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налоговых </a:t>
                      </a:r>
                      <a:r>
                        <a:rPr lang="ru-RU" sz="1050" spc="-40" dirty="0" smtClean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и </a:t>
                      </a:r>
                      <a:r>
                        <a:rPr lang="ru-RU" sz="1050" spc="-30" dirty="0" smtClean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таможенных </a:t>
                      </a:r>
                      <a:r>
                        <a:rPr lang="ru-RU" sz="1050" spc="-35" dirty="0" smtClean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органов </a:t>
                      </a:r>
                      <a:r>
                        <a:rPr lang="ru-RU" sz="1050" spc="-40" dirty="0" smtClean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и </a:t>
                      </a:r>
                      <a:r>
                        <a:rPr lang="ru-RU" sz="1050" spc="-35" dirty="0" smtClean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органов  </a:t>
                      </a:r>
                      <a:r>
                        <a:rPr lang="ru-RU" sz="1050" spc="-50" dirty="0" smtClean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финансового </a:t>
                      </a:r>
                      <a:r>
                        <a:rPr lang="ru-RU" sz="1050" spc="-35" dirty="0" smtClean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(финансово-бюджетного)</a:t>
                      </a:r>
                      <a:r>
                        <a:rPr lang="ru-RU" sz="1050" spc="15" dirty="0" smtClean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 </a:t>
                      </a:r>
                      <a:r>
                        <a:rPr lang="ru-RU" sz="1050" spc="-40" dirty="0" smtClean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надзора</a:t>
                      </a:r>
                      <a:endParaRPr lang="ru-RU" sz="1050" dirty="0" smtClean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17 112</a:t>
                      </a:r>
                      <a:endParaRPr lang="ru-RU" sz="105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lang="ru-RU" sz="105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17 100</a:t>
                      </a:r>
                      <a:endParaRPr lang="ru-RU" sz="105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lang="ru-RU" sz="105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99,9</a:t>
                      </a:r>
                      <a:endParaRPr lang="ru-RU" sz="105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lang="ru-RU" sz="105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113,7</a:t>
                      </a:r>
                      <a:endParaRPr lang="ru-RU" sz="105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0185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22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spc="-55" dirty="0" smtClean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Другие общегосударственные вопросы</a:t>
                      </a:r>
                      <a:endParaRPr lang="ru-RU" sz="1050" spc="-55" dirty="0">
                        <a:solidFill>
                          <a:srgbClr val="231F20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115 681</a:t>
                      </a:r>
                      <a:endParaRPr lang="ru-RU" sz="105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lang="ru-RU" sz="105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114 962</a:t>
                      </a:r>
                      <a:endParaRPr lang="ru-RU" sz="105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lang="ru-RU" sz="105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99,9</a:t>
                      </a:r>
                      <a:endParaRPr lang="ru-RU" sz="105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lang="ru-RU" sz="105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103,3</a:t>
                      </a:r>
                      <a:endParaRPr lang="ru-RU" sz="105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E3E5"/>
                    </a:solidFill>
                  </a:tcPr>
                </a:tc>
              </a:tr>
              <a:tr h="251051">
                <a:tc rowSpan="2">
                  <a:txBody>
                    <a:bodyPr/>
                    <a:lstStyle/>
                    <a:p>
                      <a:pPr marL="49530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50" b="1" spc="-10" dirty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02</a:t>
                      </a:r>
                      <a:endParaRPr sz="105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1050" b="1" spc="-5" dirty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Национальная</a:t>
                      </a:r>
                      <a:r>
                        <a:rPr sz="1050" b="1" spc="-135" dirty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 </a:t>
                      </a:r>
                      <a:r>
                        <a:rPr sz="1050" b="1" spc="-10" dirty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оборона</a:t>
                      </a:r>
                      <a:endParaRPr sz="105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1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1 899</a:t>
                      </a:r>
                      <a:endParaRPr lang="ru-RU" sz="1050" b="1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lang="ru-RU" sz="1050" b="1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1 890</a:t>
                      </a:r>
                      <a:endParaRPr lang="ru-RU" sz="1050" b="1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lang="ru-RU" sz="1050" b="1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99,5</a:t>
                      </a:r>
                      <a:endParaRPr lang="ru-RU" sz="1050" b="1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lang="ru-RU" sz="1050" b="1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117,5</a:t>
                      </a:r>
                      <a:endParaRPr lang="ru-RU" sz="1050" b="1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51051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1050" spc="-35" dirty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Мобилизационная </a:t>
                      </a:r>
                      <a:r>
                        <a:rPr sz="1050" spc="-40" dirty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и </a:t>
                      </a:r>
                      <a:r>
                        <a:rPr sz="1050" spc="-15" dirty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вневойсковая</a:t>
                      </a:r>
                      <a:r>
                        <a:rPr sz="1050" spc="10" dirty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 </a:t>
                      </a:r>
                      <a:r>
                        <a:rPr sz="1050" spc="-10" dirty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подготовка</a:t>
                      </a:r>
                      <a:endParaRPr sz="105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</a:t>
                      </a:r>
                      <a:r>
                        <a:rPr lang="ru-RU" sz="1050" baseline="0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 899</a:t>
                      </a:r>
                      <a:endParaRPr lang="ru-RU" sz="105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lang="ru-RU" sz="105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1 890</a:t>
                      </a:r>
                      <a:endParaRPr lang="ru-RU" sz="105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lang="ru-RU" sz="105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99,5</a:t>
                      </a:r>
                      <a:endParaRPr lang="ru-RU" sz="105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lang="ru-RU" sz="105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117,5</a:t>
                      </a:r>
                      <a:endParaRPr lang="ru-RU" sz="105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E3E5"/>
                    </a:solidFill>
                  </a:tcPr>
                </a:tc>
              </a:tr>
              <a:tr h="324294">
                <a:tc rowSpan="4">
                  <a:txBody>
                    <a:bodyPr/>
                    <a:lstStyle/>
                    <a:p>
                      <a:pPr marL="4953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50" b="1" spc="-10" dirty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03</a:t>
                      </a:r>
                      <a:endParaRPr sz="105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99695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1050" b="1" spc="-5" dirty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Национальная безопасность и </a:t>
                      </a:r>
                      <a:r>
                        <a:rPr sz="1050" b="1" spc="-5" dirty="0" err="1" smtClean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правоохранительная</a:t>
                      </a:r>
                      <a:r>
                        <a:rPr sz="1050" b="1" spc="-5" dirty="0" smtClean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 </a:t>
                      </a:r>
                      <a:r>
                        <a:rPr sz="1050" b="1" spc="-5" dirty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деятельность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1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18 011</a:t>
                      </a:r>
                      <a:endParaRPr lang="ru-RU" sz="1050" b="1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lang="ru-RU" sz="1050" b="1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17 700</a:t>
                      </a:r>
                      <a:endParaRPr lang="ru-RU" sz="1050" b="1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lang="ru-RU" sz="1050" b="1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98,3</a:t>
                      </a:r>
                      <a:endParaRPr lang="ru-RU" sz="1050" b="1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lang="ru-RU" sz="1050" b="1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85,3</a:t>
                      </a:r>
                      <a:endParaRPr lang="ru-RU" sz="1050" b="1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4268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22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spc="-55" dirty="0" smtClean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Защита населения и территории от чрезвычайных ситуаций природного и техногенного характера,  пожарная безопасность</a:t>
                      </a:r>
                      <a:endParaRPr lang="ru-RU" sz="1050" spc="-55" dirty="0">
                        <a:solidFill>
                          <a:srgbClr val="231F20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17 054</a:t>
                      </a:r>
                      <a:endParaRPr lang="ru-RU" sz="105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lang="ru-RU" sz="105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16788</a:t>
                      </a:r>
                      <a:endParaRPr lang="ru-RU" sz="105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lang="ru-RU" sz="105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98,4</a:t>
                      </a:r>
                      <a:endParaRPr lang="ru-RU" sz="105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lang="ru-RU" sz="105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83,5</a:t>
                      </a:r>
                      <a:endParaRPr lang="ru-RU" sz="105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E3E5"/>
                    </a:solidFill>
                  </a:tcPr>
                </a:tc>
              </a:tr>
              <a:tr h="251051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lang="ru-RU" sz="1050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Гражданская оборона</a:t>
                      </a:r>
                      <a:endParaRPr sz="105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54</a:t>
                      </a:r>
                      <a:endParaRPr lang="ru-RU" sz="105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lang="ru-RU" sz="105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54</a:t>
                      </a:r>
                      <a:endParaRPr lang="ru-RU" sz="105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lang="ru-RU" sz="105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100</a:t>
                      </a:r>
                      <a:endParaRPr lang="ru-RU" sz="105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lang="ru-RU" sz="105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27,0</a:t>
                      </a:r>
                      <a:endParaRPr lang="ru-RU" sz="105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51051">
                <a:tc vMerge="1">
                  <a:txBody>
                    <a:bodyPr/>
                    <a:lstStyle/>
                    <a:p>
                      <a:pPr marL="4953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endParaRPr sz="75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22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spc="-55" dirty="0" smtClean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Другие вопросы в области национальной безопасности и правоохранительной деятельности</a:t>
                      </a:r>
                      <a:endParaRPr lang="ru-RU" sz="1050" spc="-55" dirty="0">
                        <a:solidFill>
                          <a:srgbClr val="231F20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903</a:t>
                      </a:r>
                      <a:endParaRPr lang="ru-RU" sz="105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lang="ru-RU" sz="105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858</a:t>
                      </a:r>
                      <a:endParaRPr lang="ru-RU" sz="105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lang="ru-RU" sz="105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95,0</a:t>
                      </a:r>
                      <a:endParaRPr lang="ru-RU" sz="105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lang="ru-RU" sz="105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193,2</a:t>
                      </a:r>
                      <a:endParaRPr lang="ru-RU" sz="105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E3E5"/>
                    </a:solidFill>
                  </a:tcPr>
                </a:tc>
              </a:tr>
              <a:tr h="251051">
                <a:tc rowSpan="7">
                  <a:txBody>
                    <a:bodyPr/>
                    <a:lstStyle/>
                    <a:p>
                      <a:pPr marL="3175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22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spc="-55" dirty="0" smtClean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04</a:t>
                      </a:r>
                      <a:endParaRPr lang="ru-RU" sz="1050" spc="-55" dirty="0">
                        <a:solidFill>
                          <a:srgbClr val="231F20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1050" b="1" spc="-5" dirty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Национальная</a:t>
                      </a:r>
                      <a:r>
                        <a:rPr sz="1050" b="1" spc="-100" dirty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 </a:t>
                      </a:r>
                      <a:r>
                        <a:rPr sz="1050" b="1" spc="-5" dirty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экономика</a:t>
                      </a:r>
                      <a:endParaRPr sz="105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1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159 122</a:t>
                      </a:r>
                      <a:endParaRPr lang="ru-RU" sz="1050" b="1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lang="ru-RU" sz="1050" b="1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131 782</a:t>
                      </a:r>
                      <a:endParaRPr lang="ru-RU" sz="1050" b="1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lang="ru-RU" sz="1050" b="1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82,8</a:t>
                      </a:r>
                      <a:endParaRPr lang="ru-RU" sz="1050" b="1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lang="ru-RU" sz="1050" b="1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94,5</a:t>
                      </a:r>
                      <a:endParaRPr lang="ru-RU" sz="1050" b="1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463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22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spc="-55" dirty="0" smtClean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Сельское хозяйство и рыболовство</a:t>
                      </a: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663</a:t>
                      </a:r>
                      <a:endParaRPr lang="ru-RU" sz="105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lang="ru-RU" sz="105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20</a:t>
                      </a:r>
                      <a:endParaRPr lang="ru-RU" sz="105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lang="ru-RU" sz="105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3,0</a:t>
                      </a:r>
                      <a:endParaRPr lang="ru-RU" sz="105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lang="ru-RU" sz="105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34,5</a:t>
                      </a:r>
                      <a:endParaRPr lang="ru-RU" sz="105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E3E5"/>
                    </a:solidFill>
                  </a:tcPr>
                </a:tc>
              </a:tr>
              <a:tr h="22860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22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spc="-35" dirty="0" smtClean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Водное</a:t>
                      </a:r>
                      <a:r>
                        <a:rPr lang="ru-RU" sz="1050" spc="-90" dirty="0" smtClean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 </a:t>
                      </a:r>
                      <a:r>
                        <a:rPr lang="ru-RU" sz="1050" spc="10" dirty="0" smtClean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хозяйство</a:t>
                      </a:r>
                      <a:endParaRPr lang="ru-RU" sz="1050" dirty="0" smtClean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35</a:t>
                      </a:r>
                      <a:endParaRPr lang="ru-RU" sz="105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lang="ru-RU" sz="105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35</a:t>
                      </a:r>
                      <a:endParaRPr lang="ru-RU" sz="105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lang="ru-RU" sz="105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100</a:t>
                      </a:r>
                      <a:endParaRPr lang="ru-RU" sz="105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lang="ru-RU" sz="105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5,7</a:t>
                      </a:r>
                      <a:endParaRPr lang="ru-RU" sz="105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6288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175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22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Лесное</a:t>
                      </a:r>
                      <a:r>
                        <a:rPr lang="ru-RU" sz="1050" baseline="0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 хозяйство</a:t>
                      </a:r>
                      <a:endParaRPr lang="ru-RU" sz="1050" dirty="0" smtClean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400</a:t>
                      </a:r>
                      <a:endParaRPr lang="ru-RU" sz="105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lang="ru-RU" sz="105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251</a:t>
                      </a:r>
                      <a:endParaRPr lang="ru-RU" sz="105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lang="ru-RU" sz="105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62,8</a:t>
                      </a:r>
                      <a:endParaRPr lang="ru-RU" sz="105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lang="ru-RU" sz="105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153,0</a:t>
                      </a:r>
                      <a:endParaRPr lang="ru-RU" sz="105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E3E5"/>
                    </a:solidFill>
                  </a:tcPr>
                </a:tc>
              </a:tr>
              <a:tr h="19431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175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22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Транспорт</a:t>
                      </a:r>
                    </a:p>
                    <a:p>
                      <a:pPr marL="3175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22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50" dirty="0" smtClean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6 061</a:t>
                      </a:r>
                      <a:endParaRPr lang="ru-RU" sz="105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lang="ru-RU" sz="105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6</a:t>
                      </a:r>
                      <a:r>
                        <a:rPr lang="ru-RU" sz="1050" baseline="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 000</a:t>
                      </a:r>
                      <a:endParaRPr lang="ru-RU" sz="105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lang="ru-RU" sz="105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99,0</a:t>
                      </a:r>
                      <a:endParaRPr lang="ru-RU" sz="105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lang="ru-RU" sz="105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81,5</a:t>
                      </a:r>
                      <a:endParaRPr lang="ru-RU" sz="105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6288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22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spc="-55" dirty="0" smtClean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Дорожное </a:t>
                      </a:r>
                      <a:r>
                        <a:rPr lang="ru-RU" sz="1050" spc="10" dirty="0" smtClean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хозяйство </a:t>
                      </a:r>
                      <a:r>
                        <a:rPr lang="ru-RU" sz="1050" spc="-35" dirty="0" smtClean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(дорожные</a:t>
                      </a:r>
                      <a:r>
                        <a:rPr lang="ru-RU" sz="1050" spc="-90" dirty="0" smtClean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 </a:t>
                      </a:r>
                      <a:r>
                        <a:rPr lang="ru-RU" sz="1050" spc="-25" dirty="0" smtClean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фонды)</a:t>
                      </a:r>
                      <a:endParaRPr lang="ru-RU" sz="1050" dirty="0" smtClean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123 245</a:t>
                      </a:r>
                      <a:endParaRPr lang="ru-RU" sz="105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lang="ru-RU" sz="105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114 462</a:t>
                      </a:r>
                      <a:endParaRPr lang="ru-RU" sz="105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lang="ru-RU" sz="105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92,9</a:t>
                      </a:r>
                      <a:endParaRPr lang="ru-RU" sz="105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lang="ru-RU" sz="105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94,0</a:t>
                      </a:r>
                      <a:endParaRPr lang="ru-RU" sz="105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E3E5"/>
                    </a:solidFill>
                  </a:tcPr>
                </a:tc>
              </a:tr>
              <a:tr h="262964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22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spc="-55" dirty="0" smtClean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Другие вопросы в области национальной экономики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27 718</a:t>
                      </a:r>
                      <a:endParaRPr lang="ru-RU" sz="105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lang="ru-RU" sz="105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11 014</a:t>
                      </a:r>
                      <a:endParaRPr lang="ru-RU" sz="105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lang="ru-RU" sz="105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38,4</a:t>
                      </a:r>
                      <a:endParaRPr lang="ru-RU" sz="105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lang="ru-RU" sz="105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115,8</a:t>
                      </a:r>
                      <a:endParaRPr lang="ru-RU" sz="105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51051">
                <a:tc rowSpan="4">
                  <a:txBody>
                    <a:bodyPr/>
                    <a:lstStyle/>
                    <a:p>
                      <a:pPr marL="48895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50" b="1" spc="-10" dirty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05</a:t>
                      </a:r>
                      <a:endParaRPr sz="105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1050" b="1" spc="-5" dirty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Жилищно-коммунальное</a:t>
                      </a:r>
                      <a:r>
                        <a:rPr sz="1050" b="1" spc="-100" dirty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 </a:t>
                      </a:r>
                      <a:r>
                        <a:rPr sz="1050" b="1" dirty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хозяйство</a:t>
                      </a:r>
                      <a:endParaRPr sz="105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1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690 010</a:t>
                      </a:r>
                      <a:endParaRPr lang="ru-RU" sz="1050" b="1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lang="ru-RU" sz="1050" b="1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573 386</a:t>
                      </a:r>
                      <a:endParaRPr lang="ru-RU" sz="1050" b="1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lang="ru-RU" sz="1050" b="1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83,1</a:t>
                      </a:r>
                      <a:endParaRPr lang="ru-RU" sz="1050" b="1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lang="ru-RU" sz="1050" b="1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115,9</a:t>
                      </a:r>
                      <a:endParaRPr lang="ru-RU" sz="1050" b="1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E3E5"/>
                    </a:solidFill>
                  </a:tcPr>
                </a:tc>
              </a:tr>
              <a:tr h="25106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1050" spc="-60" smtClean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Жили</a:t>
                      </a:r>
                      <a:r>
                        <a:rPr lang="ru-RU" sz="1050" spc="-60" dirty="0" err="1" smtClean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щ</a:t>
                      </a:r>
                      <a:r>
                        <a:rPr sz="1050" spc="-60" smtClean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ное</a:t>
                      </a:r>
                      <a:r>
                        <a:rPr lang="ru-RU" sz="1050" spc="-60" dirty="0" smtClean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 </a:t>
                      </a:r>
                      <a:r>
                        <a:rPr sz="1050" spc="-95" smtClean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 </a:t>
                      </a:r>
                      <a:r>
                        <a:rPr sz="1050" spc="10" dirty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хозяйство</a:t>
                      </a:r>
                      <a:endParaRPr sz="105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78 953</a:t>
                      </a:r>
                      <a:endParaRPr lang="ru-RU" sz="105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 anchorCtr="1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lang="ru-RU" sz="105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78 953</a:t>
                      </a:r>
                      <a:endParaRPr lang="ru-RU" sz="105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lang="ru-RU" sz="105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100</a:t>
                      </a:r>
                      <a:endParaRPr lang="ru-RU" sz="105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lang="ru-RU" sz="105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104,8</a:t>
                      </a:r>
                      <a:endParaRPr lang="ru-RU" sz="105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51051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115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1050" spc="-45" dirty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Коммунальное</a:t>
                      </a:r>
                      <a:r>
                        <a:rPr sz="1050" spc="-95" dirty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 </a:t>
                      </a:r>
                      <a:r>
                        <a:rPr sz="1050" spc="10" dirty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хозяйство</a:t>
                      </a:r>
                      <a:endParaRPr sz="105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570 521</a:t>
                      </a:r>
                      <a:endParaRPr lang="ru-RU" sz="105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 anchorCtr="1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lang="ru-RU" sz="105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455 299</a:t>
                      </a:r>
                      <a:endParaRPr lang="ru-RU" sz="105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lang="ru-RU" sz="105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79,8</a:t>
                      </a:r>
                      <a:endParaRPr lang="ru-RU" sz="105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lang="ru-RU" sz="105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114,0</a:t>
                      </a:r>
                      <a:endParaRPr lang="ru-RU" sz="105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E3E5"/>
                    </a:solidFill>
                  </a:tcPr>
                </a:tc>
              </a:tr>
              <a:tr h="251051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115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1050" spc="-20" dirty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Благоустройство</a:t>
                      </a:r>
                      <a:endParaRPr sz="105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40 536</a:t>
                      </a:r>
                      <a:endParaRPr lang="ru-RU" sz="105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 anchorCtr="1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lang="ru-RU" sz="105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39 134</a:t>
                      </a:r>
                      <a:endParaRPr lang="ru-RU" sz="105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lang="ru-RU" sz="105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96,5</a:t>
                      </a:r>
                      <a:endParaRPr lang="ru-RU" sz="105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lang="ru-RU" sz="105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194,6</a:t>
                      </a:r>
                      <a:endParaRPr lang="ru-RU" sz="105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1" name="object 21"/>
          <p:cNvSpPr txBox="1"/>
          <p:nvPr/>
        </p:nvSpPr>
        <p:spPr>
          <a:xfrm>
            <a:off x="666750" y="654050"/>
            <a:ext cx="6279852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8430" algn="ctr">
              <a:lnSpc>
                <a:spcPct val="100000"/>
              </a:lnSpc>
              <a:tabLst>
                <a:tab pos="541655" algn="l"/>
              </a:tabLst>
            </a:pPr>
            <a:r>
              <a:rPr sz="2000" b="1" spc="-22" baseline="2314">
                <a:solidFill>
                  <a:srgbClr val="009DA2"/>
                </a:solidFill>
                <a:latin typeface="Trebuchet MS"/>
                <a:cs typeface="Trebuchet MS"/>
              </a:rPr>
              <a:t>	</a:t>
            </a:r>
            <a:r>
              <a:rPr sz="1400" b="1" spc="-30" smtClean="0">
                <a:latin typeface="Trebuchet MS"/>
                <a:cs typeface="Trebuchet MS"/>
              </a:rPr>
              <a:t>Исполнение</a:t>
            </a:r>
            <a:r>
              <a:rPr sz="1400" b="1" spc="-65" smtClean="0">
                <a:latin typeface="Trebuchet MS"/>
                <a:cs typeface="Trebuchet MS"/>
              </a:rPr>
              <a:t> </a:t>
            </a:r>
            <a:r>
              <a:rPr lang="ru-RU" sz="1400" b="1" spc="-15" dirty="0" smtClean="0">
                <a:latin typeface="Trebuchet MS"/>
                <a:cs typeface="Trebuchet MS"/>
              </a:rPr>
              <a:t>местного </a:t>
            </a:r>
            <a:r>
              <a:rPr sz="1400" b="1" spc="5" smtClean="0">
                <a:latin typeface="Trebuchet MS"/>
                <a:cs typeface="Trebuchet MS"/>
              </a:rPr>
              <a:t>бюджета</a:t>
            </a:r>
            <a:r>
              <a:rPr sz="1400" b="1" spc="-65" smtClean="0">
                <a:latin typeface="Trebuchet MS"/>
                <a:cs typeface="Trebuchet MS"/>
              </a:rPr>
              <a:t> </a:t>
            </a:r>
            <a:r>
              <a:rPr sz="1400" b="1" spc="-15" smtClean="0">
                <a:latin typeface="Trebuchet MS"/>
                <a:cs typeface="Trebuchet MS"/>
              </a:rPr>
              <a:t>по</a:t>
            </a:r>
            <a:r>
              <a:rPr sz="1400" b="1" spc="-65" smtClean="0">
                <a:latin typeface="Trebuchet MS"/>
                <a:cs typeface="Trebuchet MS"/>
              </a:rPr>
              <a:t> </a:t>
            </a:r>
            <a:r>
              <a:rPr sz="1400" b="1" smtClean="0">
                <a:latin typeface="Trebuchet MS"/>
                <a:cs typeface="Trebuchet MS"/>
              </a:rPr>
              <a:t>расходам</a:t>
            </a:r>
            <a:r>
              <a:rPr lang="ru-RU" sz="1400" b="1" dirty="0" smtClean="0">
                <a:latin typeface="Trebuchet MS"/>
                <a:cs typeface="Trebuchet MS"/>
              </a:rPr>
              <a:t>,</a:t>
            </a:r>
            <a:r>
              <a:rPr sz="1400" b="1" spc="-65" smtClean="0">
                <a:latin typeface="Trebuchet MS"/>
                <a:cs typeface="Trebuchet MS"/>
              </a:rPr>
              <a:t> </a:t>
            </a:r>
            <a:r>
              <a:rPr sz="1400" b="1" spc="-15" smtClean="0">
                <a:latin typeface="Trebuchet MS"/>
                <a:cs typeface="Trebuchet MS"/>
              </a:rPr>
              <a:t>по</a:t>
            </a:r>
            <a:r>
              <a:rPr sz="1400" b="1" spc="-65" smtClean="0">
                <a:latin typeface="Trebuchet MS"/>
                <a:cs typeface="Trebuchet MS"/>
              </a:rPr>
              <a:t> </a:t>
            </a:r>
            <a:r>
              <a:rPr sz="1400" b="1" spc="5" smtClean="0">
                <a:latin typeface="Trebuchet MS"/>
                <a:cs typeface="Trebuchet MS"/>
              </a:rPr>
              <a:t>разделам </a:t>
            </a:r>
            <a:r>
              <a:rPr sz="1400" b="1" spc="-40" smtClean="0">
                <a:latin typeface="Trebuchet MS"/>
                <a:cs typeface="Trebuchet MS"/>
              </a:rPr>
              <a:t>и </a:t>
            </a:r>
            <a:r>
              <a:rPr sz="1400" b="1" smtClean="0">
                <a:latin typeface="Trebuchet MS"/>
                <a:cs typeface="Trebuchet MS"/>
              </a:rPr>
              <a:t>подразделам </a:t>
            </a:r>
            <a:r>
              <a:rPr sz="1400" b="1" spc="-5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классификации</a:t>
            </a:r>
            <a:r>
              <a:rPr sz="1400" b="1" spc="-5" smtClean="0">
                <a:latin typeface="Trebuchet MS"/>
                <a:cs typeface="Trebuchet MS"/>
              </a:rPr>
              <a:t> расходов </a:t>
            </a:r>
            <a:r>
              <a:rPr sz="1400" b="1" spc="5" smtClean="0">
                <a:latin typeface="Trebuchet MS"/>
                <a:cs typeface="Trebuchet MS"/>
              </a:rPr>
              <a:t>бюджета</a:t>
            </a:r>
            <a:endParaRPr sz="1400" dirty="0">
              <a:latin typeface="Trebuchet MS"/>
              <a:cs typeface="Trebuchet MS"/>
            </a:endParaRPr>
          </a:p>
        </p:txBody>
      </p:sp>
      <p:grpSp>
        <p:nvGrpSpPr>
          <p:cNvPr id="22" name="Группа 21"/>
          <p:cNvGrpSpPr/>
          <p:nvPr/>
        </p:nvGrpSpPr>
        <p:grpSpPr>
          <a:xfrm>
            <a:off x="0" y="196850"/>
            <a:ext cx="7740523" cy="396240"/>
            <a:chOff x="0" y="288010"/>
            <a:chExt cx="7740523" cy="396240"/>
          </a:xfrm>
        </p:grpSpPr>
        <p:sp>
          <p:nvSpPr>
            <p:cNvPr id="23" name="object 3"/>
            <p:cNvSpPr/>
            <p:nvPr/>
          </p:nvSpPr>
          <p:spPr>
            <a:xfrm>
              <a:off x="7567803" y="288010"/>
              <a:ext cx="172720" cy="396240"/>
            </a:xfrm>
            <a:custGeom>
              <a:avLst/>
              <a:gdLst/>
              <a:ahLst/>
              <a:cxnLst/>
              <a:rect l="l" t="t" r="r" b="b"/>
              <a:pathLst>
                <a:path w="172720" h="396240">
                  <a:moveTo>
                    <a:pt x="95402" y="0"/>
                  </a:moveTo>
                  <a:lnTo>
                    <a:pt x="0" y="0"/>
                  </a:lnTo>
                  <a:lnTo>
                    <a:pt x="29889" y="4607"/>
                  </a:lnTo>
                  <a:lnTo>
                    <a:pt x="54300" y="17175"/>
                  </a:lnTo>
                  <a:lnTo>
                    <a:pt x="70760" y="35816"/>
                  </a:lnTo>
                  <a:lnTo>
                    <a:pt x="76796" y="58648"/>
                  </a:lnTo>
                  <a:lnTo>
                    <a:pt x="76796" y="337350"/>
                  </a:lnTo>
                  <a:lnTo>
                    <a:pt x="70760" y="360181"/>
                  </a:lnTo>
                  <a:lnTo>
                    <a:pt x="54300" y="378823"/>
                  </a:lnTo>
                  <a:lnTo>
                    <a:pt x="29889" y="391390"/>
                  </a:lnTo>
                  <a:lnTo>
                    <a:pt x="0" y="395998"/>
                  </a:lnTo>
                  <a:lnTo>
                    <a:pt x="95402" y="395998"/>
                  </a:lnTo>
                  <a:lnTo>
                    <a:pt x="125291" y="391390"/>
                  </a:lnTo>
                  <a:lnTo>
                    <a:pt x="149702" y="378823"/>
                  </a:lnTo>
                  <a:lnTo>
                    <a:pt x="166163" y="360181"/>
                  </a:lnTo>
                  <a:lnTo>
                    <a:pt x="172199" y="337350"/>
                  </a:lnTo>
                  <a:lnTo>
                    <a:pt x="172199" y="58648"/>
                  </a:lnTo>
                  <a:lnTo>
                    <a:pt x="166163" y="35816"/>
                  </a:lnTo>
                  <a:lnTo>
                    <a:pt x="149702" y="17175"/>
                  </a:lnTo>
                  <a:lnTo>
                    <a:pt x="125291" y="4607"/>
                  </a:lnTo>
                  <a:lnTo>
                    <a:pt x="95402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4"/>
            <p:cNvSpPr/>
            <p:nvPr/>
          </p:nvSpPr>
          <p:spPr>
            <a:xfrm>
              <a:off x="7376998" y="288010"/>
              <a:ext cx="172720" cy="396240"/>
            </a:xfrm>
            <a:custGeom>
              <a:avLst/>
              <a:gdLst/>
              <a:ahLst/>
              <a:cxnLst/>
              <a:rect l="l" t="t" r="r" b="b"/>
              <a:pathLst>
                <a:path w="172720" h="396240">
                  <a:moveTo>
                    <a:pt x="95402" y="0"/>
                  </a:moveTo>
                  <a:lnTo>
                    <a:pt x="0" y="0"/>
                  </a:lnTo>
                  <a:lnTo>
                    <a:pt x="29889" y="4607"/>
                  </a:lnTo>
                  <a:lnTo>
                    <a:pt x="54300" y="17175"/>
                  </a:lnTo>
                  <a:lnTo>
                    <a:pt x="70760" y="35816"/>
                  </a:lnTo>
                  <a:lnTo>
                    <a:pt x="76796" y="58648"/>
                  </a:lnTo>
                  <a:lnTo>
                    <a:pt x="76796" y="337350"/>
                  </a:lnTo>
                  <a:lnTo>
                    <a:pt x="70760" y="360181"/>
                  </a:lnTo>
                  <a:lnTo>
                    <a:pt x="54300" y="378823"/>
                  </a:lnTo>
                  <a:lnTo>
                    <a:pt x="29889" y="391390"/>
                  </a:lnTo>
                  <a:lnTo>
                    <a:pt x="0" y="395998"/>
                  </a:lnTo>
                  <a:lnTo>
                    <a:pt x="95402" y="395998"/>
                  </a:lnTo>
                  <a:lnTo>
                    <a:pt x="125291" y="391390"/>
                  </a:lnTo>
                  <a:lnTo>
                    <a:pt x="149702" y="378823"/>
                  </a:lnTo>
                  <a:lnTo>
                    <a:pt x="166163" y="360181"/>
                  </a:lnTo>
                  <a:lnTo>
                    <a:pt x="172199" y="337350"/>
                  </a:lnTo>
                  <a:lnTo>
                    <a:pt x="172199" y="58648"/>
                  </a:lnTo>
                  <a:lnTo>
                    <a:pt x="166163" y="35816"/>
                  </a:lnTo>
                  <a:lnTo>
                    <a:pt x="149702" y="17175"/>
                  </a:lnTo>
                  <a:lnTo>
                    <a:pt x="125291" y="4607"/>
                  </a:lnTo>
                  <a:lnTo>
                    <a:pt x="95402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5"/>
            <p:cNvSpPr/>
            <p:nvPr/>
          </p:nvSpPr>
          <p:spPr>
            <a:xfrm>
              <a:off x="7186193" y="288010"/>
              <a:ext cx="172720" cy="396240"/>
            </a:xfrm>
            <a:custGeom>
              <a:avLst/>
              <a:gdLst/>
              <a:ahLst/>
              <a:cxnLst/>
              <a:rect l="l" t="t" r="r" b="b"/>
              <a:pathLst>
                <a:path w="172720" h="396240">
                  <a:moveTo>
                    <a:pt x="95402" y="0"/>
                  </a:moveTo>
                  <a:lnTo>
                    <a:pt x="0" y="0"/>
                  </a:lnTo>
                  <a:lnTo>
                    <a:pt x="29889" y="4607"/>
                  </a:lnTo>
                  <a:lnTo>
                    <a:pt x="54300" y="17175"/>
                  </a:lnTo>
                  <a:lnTo>
                    <a:pt x="70760" y="35816"/>
                  </a:lnTo>
                  <a:lnTo>
                    <a:pt x="76796" y="58648"/>
                  </a:lnTo>
                  <a:lnTo>
                    <a:pt x="76796" y="337350"/>
                  </a:lnTo>
                  <a:lnTo>
                    <a:pt x="70760" y="360181"/>
                  </a:lnTo>
                  <a:lnTo>
                    <a:pt x="54300" y="378823"/>
                  </a:lnTo>
                  <a:lnTo>
                    <a:pt x="29889" y="391390"/>
                  </a:lnTo>
                  <a:lnTo>
                    <a:pt x="0" y="395998"/>
                  </a:lnTo>
                  <a:lnTo>
                    <a:pt x="95402" y="395998"/>
                  </a:lnTo>
                  <a:lnTo>
                    <a:pt x="125291" y="391390"/>
                  </a:lnTo>
                  <a:lnTo>
                    <a:pt x="149702" y="378823"/>
                  </a:lnTo>
                  <a:lnTo>
                    <a:pt x="166163" y="360181"/>
                  </a:lnTo>
                  <a:lnTo>
                    <a:pt x="172199" y="337350"/>
                  </a:lnTo>
                  <a:lnTo>
                    <a:pt x="172199" y="58648"/>
                  </a:lnTo>
                  <a:lnTo>
                    <a:pt x="166163" y="35816"/>
                  </a:lnTo>
                  <a:lnTo>
                    <a:pt x="149702" y="17175"/>
                  </a:lnTo>
                  <a:lnTo>
                    <a:pt x="125291" y="4607"/>
                  </a:lnTo>
                  <a:lnTo>
                    <a:pt x="95402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6"/>
            <p:cNvSpPr/>
            <p:nvPr/>
          </p:nvSpPr>
          <p:spPr>
            <a:xfrm>
              <a:off x="6995400" y="288010"/>
              <a:ext cx="172720" cy="396240"/>
            </a:xfrm>
            <a:custGeom>
              <a:avLst/>
              <a:gdLst/>
              <a:ahLst/>
              <a:cxnLst/>
              <a:rect l="l" t="t" r="r" b="b"/>
              <a:pathLst>
                <a:path w="172720" h="396240">
                  <a:moveTo>
                    <a:pt x="95402" y="0"/>
                  </a:moveTo>
                  <a:lnTo>
                    <a:pt x="0" y="0"/>
                  </a:lnTo>
                  <a:lnTo>
                    <a:pt x="29889" y="4607"/>
                  </a:lnTo>
                  <a:lnTo>
                    <a:pt x="54300" y="17175"/>
                  </a:lnTo>
                  <a:lnTo>
                    <a:pt x="70760" y="35816"/>
                  </a:lnTo>
                  <a:lnTo>
                    <a:pt x="76796" y="58648"/>
                  </a:lnTo>
                  <a:lnTo>
                    <a:pt x="76796" y="337350"/>
                  </a:lnTo>
                  <a:lnTo>
                    <a:pt x="70760" y="360181"/>
                  </a:lnTo>
                  <a:lnTo>
                    <a:pt x="54300" y="378823"/>
                  </a:lnTo>
                  <a:lnTo>
                    <a:pt x="29889" y="391390"/>
                  </a:lnTo>
                  <a:lnTo>
                    <a:pt x="0" y="395998"/>
                  </a:lnTo>
                  <a:lnTo>
                    <a:pt x="95402" y="395998"/>
                  </a:lnTo>
                  <a:lnTo>
                    <a:pt x="125291" y="391390"/>
                  </a:lnTo>
                  <a:lnTo>
                    <a:pt x="149702" y="378823"/>
                  </a:lnTo>
                  <a:lnTo>
                    <a:pt x="166163" y="360181"/>
                  </a:lnTo>
                  <a:lnTo>
                    <a:pt x="172199" y="337350"/>
                  </a:lnTo>
                  <a:lnTo>
                    <a:pt x="172199" y="58648"/>
                  </a:lnTo>
                  <a:lnTo>
                    <a:pt x="166163" y="35816"/>
                  </a:lnTo>
                  <a:lnTo>
                    <a:pt x="149702" y="17175"/>
                  </a:lnTo>
                  <a:lnTo>
                    <a:pt x="125291" y="4607"/>
                  </a:lnTo>
                  <a:lnTo>
                    <a:pt x="95402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7"/>
            <p:cNvSpPr/>
            <p:nvPr/>
          </p:nvSpPr>
          <p:spPr>
            <a:xfrm>
              <a:off x="0" y="288010"/>
              <a:ext cx="406400" cy="396240"/>
            </a:xfrm>
            <a:custGeom>
              <a:avLst/>
              <a:gdLst/>
              <a:ahLst/>
              <a:cxnLst/>
              <a:rect l="l" t="t" r="r" b="b"/>
              <a:pathLst>
                <a:path w="406400" h="396240">
                  <a:moveTo>
                    <a:pt x="406095" y="0"/>
                  </a:moveTo>
                  <a:lnTo>
                    <a:pt x="280758" y="0"/>
                  </a:lnTo>
                  <a:lnTo>
                    <a:pt x="0" y="198031"/>
                  </a:lnTo>
                  <a:lnTo>
                    <a:pt x="280758" y="395998"/>
                  </a:lnTo>
                  <a:lnTo>
                    <a:pt x="406133" y="395998"/>
                  </a:lnTo>
                  <a:lnTo>
                    <a:pt x="125387" y="197992"/>
                  </a:lnTo>
                  <a:lnTo>
                    <a:pt x="406095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8"/>
            <p:cNvSpPr/>
            <p:nvPr/>
          </p:nvSpPr>
          <p:spPr>
            <a:xfrm>
              <a:off x="251999" y="288010"/>
              <a:ext cx="406400" cy="396240"/>
            </a:xfrm>
            <a:custGeom>
              <a:avLst/>
              <a:gdLst/>
              <a:ahLst/>
              <a:cxnLst/>
              <a:rect l="l" t="t" r="r" b="b"/>
              <a:pathLst>
                <a:path w="406400" h="396240">
                  <a:moveTo>
                    <a:pt x="406095" y="0"/>
                  </a:moveTo>
                  <a:lnTo>
                    <a:pt x="280758" y="0"/>
                  </a:lnTo>
                  <a:lnTo>
                    <a:pt x="0" y="198031"/>
                  </a:lnTo>
                  <a:lnTo>
                    <a:pt x="280758" y="395998"/>
                  </a:lnTo>
                  <a:lnTo>
                    <a:pt x="406133" y="395998"/>
                  </a:lnTo>
                  <a:lnTo>
                    <a:pt x="125387" y="197992"/>
                  </a:lnTo>
                  <a:lnTo>
                    <a:pt x="406095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9"/>
            <p:cNvSpPr/>
            <p:nvPr/>
          </p:nvSpPr>
          <p:spPr>
            <a:xfrm>
              <a:off x="504000" y="288010"/>
              <a:ext cx="406400" cy="396240"/>
            </a:xfrm>
            <a:custGeom>
              <a:avLst/>
              <a:gdLst/>
              <a:ahLst/>
              <a:cxnLst/>
              <a:rect l="l" t="t" r="r" b="b"/>
              <a:pathLst>
                <a:path w="406400" h="396240">
                  <a:moveTo>
                    <a:pt x="406095" y="0"/>
                  </a:moveTo>
                  <a:lnTo>
                    <a:pt x="280758" y="0"/>
                  </a:lnTo>
                  <a:lnTo>
                    <a:pt x="0" y="198031"/>
                  </a:lnTo>
                  <a:lnTo>
                    <a:pt x="280758" y="395998"/>
                  </a:lnTo>
                  <a:lnTo>
                    <a:pt x="406133" y="395998"/>
                  </a:lnTo>
                  <a:lnTo>
                    <a:pt x="125387" y="197992"/>
                  </a:lnTo>
                  <a:lnTo>
                    <a:pt x="406095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10"/>
            <p:cNvSpPr/>
            <p:nvPr/>
          </p:nvSpPr>
          <p:spPr>
            <a:xfrm>
              <a:off x="756000" y="288010"/>
              <a:ext cx="406400" cy="396240"/>
            </a:xfrm>
            <a:custGeom>
              <a:avLst/>
              <a:gdLst/>
              <a:ahLst/>
              <a:cxnLst/>
              <a:rect l="l" t="t" r="r" b="b"/>
              <a:pathLst>
                <a:path w="406400" h="396240">
                  <a:moveTo>
                    <a:pt x="406095" y="0"/>
                  </a:moveTo>
                  <a:lnTo>
                    <a:pt x="280758" y="0"/>
                  </a:lnTo>
                  <a:lnTo>
                    <a:pt x="0" y="198031"/>
                  </a:lnTo>
                  <a:lnTo>
                    <a:pt x="280758" y="395998"/>
                  </a:lnTo>
                  <a:lnTo>
                    <a:pt x="406133" y="395998"/>
                  </a:lnTo>
                  <a:lnTo>
                    <a:pt x="125387" y="197992"/>
                  </a:lnTo>
                  <a:lnTo>
                    <a:pt x="406095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31" name="Группа 44"/>
            <p:cNvGrpSpPr/>
            <p:nvPr/>
          </p:nvGrpSpPr>
          <p:grpSpPr>
            <a:xfrm>
              <a:off x="990600" y="288010"/>
              <a:ext cx="6101715" cy="396240"/>
              <a:chOff x="990600" y="288010"/>
              <a:chExt cx="6101715" cy="396240"/>
            </a:xfrm>
          </p:grpSpPr>
          <p:sp>
            <p:nvSpPr>
              <p:cNvPr id="33" name="object 12"/>
              <p:cNvSpPr/>
              <p:nvPr/>
            </p:nvSpPr>
            <p:spPr>
              <a:xfrm>
                <a:off x="990600" y="288010"/>
                <a:ext cx="6101715" cy="396240"/>
              </a:xfrm>
              <a:custGeom>
                <a:avLst/>
                <a:gdLst/>
                <a:ahLst/>
                <a:cxnLst/>
                <a:rect l="l" t="t" r="r" b="b"/>
                <a:pathLst>
                  <a:path w="6101715" h="396240">
                    <a:moveTo>
                      <a:pt x="6028944" y="0"/>
                    </a:moveTo>
                    <a:lnTo>
                      <a:pt x="280758" y="0"/>
                    </a:lnTo>
                    <a:lnTo>
                      <a:pt x="0" y="198031"/>
                    </a:lnTo>
                    <a:lnTo>
                      <a:pt x="280758" y="395998"/>
                    </a:lnTo>
                    <a:lnTo>
                      <a:pt x="6028944" y="395998"/>
                    </a:lnTo>
                    <a:lnTo>
                      <a:pt x="6057141" y="391390"/>
                    </a:lnTo>
                    <a:lnTo>
                      <a:pt x="6080172" y="378823"/>
                    </a:lnTo>
                    <a:lnTo>
                      <a:pt x="6095702" y="360181"/>
                    </a:lnTo>
                    <a:lnTo>
                      <a:pt x="6101397" y="337350"/>
                    </a:lnTo>
                    <a:lnTo>
                      <a:pt x="6101397" y="58648"/>
                    </a:lnTo>
                    <a:lnTo>
                      <a:pt x="6095702" y="35816"/>
                    </a:lnTo>
                    <a:lnTo>
                      <a:pt x="6080172" y="17175"/>
                    </a:lnTo>
                    <a:lnTo>
                      <a:pt x="6057141" y="4607"/>
                    </a:lnTo>
                    <a:lnTo>
                      <a:pt x="6028944" y="0"/>
                    </a:lnTo>
                    <a:close/>
                  </a:path>
                </a:pathLst>
              </a:custGeom>
              <a:solidFill>
                <a:srgbClr val="00B8BE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4" name="object 13"/>
              <p:cNvSpPr/>
              <p:nvPr/>
            </p:nvSpPr>
            <p:spPr>
              <a:xfrm>
                <a:off x="6734556" y="342011"/>
                <a:ext cx="288290" cy="288290"/>
              </a:xfrm>
              <a:custGeom>
                <a:avLst/>
                <a:gdLst/>
                <a:ahLst/>
                <a:cxnLst/>
                <a:rect l="l" t="t" r="r" b="b"/>
                <a:pathLst>
                  <a:path w="288290" h="288290">
                    <a:moveTo>
                      <a:pt x="235673" y="0"/>
                    </a:moveTo>
                    <a:lnTo>
                      <a:pt x="52324" y="0"/>
                    </a:lnTo>
                    <a:lnTo>
                      <a:pt x="31953" y="4105"/>
                    </a:lnTo>
                    <a:lnTo>
                      <a:pt x="15322" y="15308"/>
                    </a:lnTo>
                    <a:lnTo>
                      <a:pt x="4110" y="31937"/>
                    </a:lnTo>
                    <a:lnTo>
                      <a:pt x="0" y="52324"/>
                    </a:lnTo>
                    <a:lnTo>
                      <a:pt x="0" y="235661"/>
                    </a:lnTo>
                    <a:lnTo>
                      <a:pt x="4110" y="256031"/>
                    </a:lnTo>
                    <a:lnTo>
                      <a:pt x="15322" y="272662"/>
                    </a:lnTo>
                    <a:lnTo>
                      <a:pt x="31953" y="283874"/>
                    </a:lnTo>
                    <a:lnTo>
                      <a:pt x="52324" y="287985"/>
                    </a:lnTo>
                    <a:lnTo>
                      <a:pt x="235673" y="287985"/>
                    </a:lnTo>
                    <a:lnTo>
                      <a:pt x="256038" y="283874"/>
                    </a:lnTo>
                    <a:lnTo>
                      <a:pt x="272670" y="272662"/>
                    </a:lnTo>
                    <a:lnTo>
                      <a:pt x="283885" y="256031"/>
                    </a:lnTo>
                    <a:lnTo>
                      <a:pt x="287997" y="235661"/>
                    </a:lnTo>
                    <a:lnTo>
                      <a:pt x="287997" y="52324"/>
                    </a:lnTo>
                    <a:lnTo>
                      <a:pt x="283885" y="31937"/>
                    </a:lnTo>
                    <a:lnTo>
                      <a:pt x="272670" y="15308"/>
                    </a:lnTo>
                    <a:lnTo>
                      <a:pt x="256038" y="4105"/>
                    </a:lnTo>
                    <a:lnTo>
                      <a:pt x="235673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5" name="object 14"/>
              <p:cNvSpPr txBox="1"/>
              <p:nvPr/>
            </p:nvSpPr>
            <p:spPr>
              <a:xfrm>
                <a:off x="6762750" y="364210"/>
                <a:ext cx="304800" cy="184666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spAutoFit/>
              </a:bodyPr>
              <a:lstStyle/>
              <a:p>
                <a:pPr marL="12700">
                  <a:lnSpc>
                    <a:spcPct val="100000"/>
                  </a:lnSpc>
                </a:pPr>
                <a:r>
                  <a:rPr lang="ru-RU" sz="1200" b="1" dirty="0" smtClean="0">
                    <a:solidFill>
                      <a:srgbClr val="45B3B9"/>
                    </a:solidFill>
                    <a:latin typeface="Gill Sans MT"/>
                    <a:cs typeface="Gill Sans MT"/>
                  </a:rPr>
                  <a:t>10</a:t>
                </a:r>
                <a:endParaRPr sz="1200" b="1" dirty="0">
                  <a:solidFill>
                    <a:srgbClr val="45B3B9"/>
                  </a:solidFill>
                  <a:latin typeface="Gill Sans MT"/>
                  <a:cs typeface="Gill Sans MT"/>
                </a:endParaRPr>
              </a:p>
            </p:txBody>
          </p:sp>
        </p:grpSp>
        <p:sp>
          <p:nvSpPr>
            <p:cNvPr id="32" name="object 21"/>
            <p:cNvSpPr txBox="1"/>
            <p:nvPr/>
          </p:nvSpPr>
          <p:spPr>
            <a:xfrm>
              <a:off x="1276350" y="364210"/>
              <a:ext cx="5410200" cy="166712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12700" marR="5080">
                <a:lnSpc>
                  <a:spcPts val="1300"/>
                </a:lnSpc>
              </a:pPr>
              <a:r>
                <a:rPr lang="ru-RU" sz="1000" b="1" spc="-5" dirty="0" smtClean="0">
                  <a:solidFill>
                    <a:srgbClr val="FFFFFF"/>
                  </a:solidFill>
                  <a:latin typeface="Trebuchet MS"/>
                  <a:cs typeface="Trebuchet MS"/>
                </a:rPr>
                <a:t>ОСНОВНЫЕ </a:t>
              </a:r>
              <a:r>
                <a:rPr lang="ru-RU" sz="1000" b="1" spc="-20" dirty="0" smtClean="0">
                  <a:solidFill>
                    <a:srgbClr val="FFFFFF"/>
                  </a:solidFill>
                  <a:latin typeface="Trebuchet MS"/>
                  <a:cs typeface="Trebuchet MS"/>
                </a:rPr>
                <a:t>ПАРАМЕТРЫ БЮДЖЕТА</a:t>
              </a:r>
              <a:endParaRPr lang="ru-RU" sz="1000" dirty="0" smtClean="0">
                <a:latin typeface="Trebuchet MS"/>
                <a:cs typeface="Trebuchet MS"/>
              </a:endParaRP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2"/>
            <a:ext cx="324002" cy="1090799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0" y="10420704"/>
            <a:ext cx="7740015" cy="0"/>
          </a:xfrm>
          <a:custGeom>
            <a:avLst/>
            <a:gdLst/>
            <a:ahLst/>
            <a:cxnLst/>
            <a:rect l="l" t="t" r="r" b="b"/>
            <a:pathLst>
              <a:path w="7740015">
                <a:moveTo>
                  <a:pt x="0" y="0"/>
                </a:moveTo>
                <a:lnTo>
                  <a:pt x="7740001" y="0"/>
                </a:lnTo>
              </a:path>
            </a:pathLst>
          </a:custGeom>
          <a:ln w="6350">
            <a:solidFill>
              <a:srgbClr val="8A8C8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0" y="10506590"/>
            <a:ext cx="7740015" cy="0"/>
          </a:xfrm>
          <a:custGeom>
            <a:avLst/>
            <a:gdLst/>
            <a:ahLst/>
            <a:cxnLst/>
            <a:rect l="l" t="t" r="r" b="b"/>
            <a:pathLst>
              <a:path w="7740015">
                <a:moveTo>
                  <a:pt x="0" y="0"/>
                </a:moveTo>
                <a:lnTo>
                  <a:pt x="7740001" y="0"/>
                </a:lnTo>
              </a:path>
            </a:pathLst>
          </a:custGeom>
          <a:ln w="6350">
            <a:solidFill>
              <a:srgbClr val="8A8C8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0" y="10597242"/>
            <a:ext cx="7740015" cy="0"/>
          </a:xfrm>
          <a:custGeom>
            <a:avLst/>
            <a:gdLst/>
            <a:ahLst/>
            <a:cxnLst/>
            <a:rect l="l" t="t" r="r" b="b"/>
            <a:pathLst>
              <a:path w="7740015">
                <a:moveTo>
                  <a:pt x="0" y="0"/>
                </a:moveTo>
                <a:lnTo>
                  <a:pt x="7740001" y="0"/>
                </a:lnTo>
              </a:path>
            </a:pathLst>
          </a:custGeom>
          <a:ln w="6350">
            <a:solidFill>
              <a:srgbClr val="8A8C8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723857" y="10602008"/>
            <a:ext cx="5016500" cy="0"/>
          </a:xfrm>
          <a:custGeom>
            <a:avLst/>
            <a:gdLst/>
            <a:ahLst/>
            <a:cxnLst/>
            <a:rect l="l" t="t" r="r" b="b"/>
            <a:pathLst>
              <a:path w="5016500">
                <a:moveTo>
                  <a:pt x="0" y="0"/>
                </a:moveTo>
                <a:lnTo>
                  <a:pt x="5016144" y="0"/>
                </a:lnTo>
              </a:path>
            </a:pathLst>
          </a:custGeom>
          <a:ln w="36004">
            <a:solidFill>
              <a:srgbClr val="00A3A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3510584" y="10511356"/>
            <a:ext cx="4229735" cy="0"/>
          </a:xfrm>
          <a:custGeom>
            <a:avLst/>
            <a:gdLst/>
            <a:ahLst/>
            <a:cxnLst/>
            <a:rect l="l" t="t" r="r" b="b"/>
            <a:pathLst>
              <a:path w="4229734">
                <a:moveTo>
                  <a:pt x="0" y="0"/>
                </a:moveTo>
                <a:lnTo>
                  <a:pt x="4229417" y="0"/>
                </a:lnTo>
              </a:path>
            </a:pathLst>
          </a:custGeom>
          <a:ln w="36004">
            <a:solidFill>
              <a:srgbClr val="00B8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4293666" y="10420707"/>
            <a:ext cx="3446779" cy="0"/>
          </a:xfrm>
          <a:custGeom>
            <a:avLst/>
            <a:gdLst/>
            <a:ahLst/>
            <a:cxnLst/>
            <a:rect l="l" t="t" r="r" b="b"/>
            <a:pathLst>
              <a:path w="3446779">
                <a:moveTo>
                  <a:pt x="0" y="0"/>
                </a:moveTo>
                <a:lnTo>
                  <a:pt x="3446335" y="0"/>
                </a:lnTo>
              </a:path>
            </a:pathLst>
          </a:custGeom>
          <a:ln w="36004">
            <a:solidFill>
              <a:srgbClr val="A2DAD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21" name="object 21"/>
          <p:cNvGraphicFramePr>
            <a:graphicFrameLocks noGrp="1"/>
          </p:cNvGraphicFramePr>
          <p:nvPr/>
        </p:nvGraphicFramePr>
        <p:xfrm>
          <a:off x="468000" y="1391990"/>
          <a:ext cx="6904350" cy="805642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4604"/>
                <a:gridCol w="3350647"/>
                <a:gridCol w="886899"/>
                <a:gridCol w="737660"/>
                <a:gridCol w="812270"/>
                <a:gridCol w="812270"/>
              </a:tblGrid>
              <a:tr h="8727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5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  <a:p>
                      <a:pPr marL="55244" algn="ctr">
                        <a:lnSpc>
                          <a:spcPts val="875"/>
                        </a:lnSpc>
                      </a:pPr>
                      <a:r>
                        <a:rPr sz="1050" b="1" dirty="0" smtClean="0">
                          <a:solidFill>
                            <a:srgbClr val="FFFFFF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№</a:t>
                      </a:r>
                      <a:endParaRPr sz="105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  <a:p>
                      <a:pPr marL="39370" algn="ctr">
                        <a:lnSpc>
                          <a:spcPts val="815"/>
                        </a:lnSpc>
                      </a:pPr>
                      <a:r>
                        <a:rPr sz="1050" b="1" spc="-10" dirty="0">
                          <a:solidFill>
                            <a:srgbClr val="FFFFFF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п/п</a:t>
                      </a:r>
                      <a:endParaRPr sz="105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R w="6350">
                      <a:solidFill>
                        <a:srgbClr val="FFFFFF"/>
                      </a:solidFill>
                      <a:prstDash val="solid"/>
                    </a:lnR>
                    <a:solidFill>
                      <a:srgbClr val="00B8B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5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  <a:p>
                      <a:pPr marL="357188" marR="572135" indent="0" algn="ctr">
                        <a:lnSpc>
                          <a:spcPct val="150000"/>
                        </a:lnSpc>
                      </a:pPr>
                      <a:r>
                        <a:rPr sz="1050" b="1" spc="-10" dirty="0" smtClean="0">
                          <a:solidFill>
                            <a:srgbClr val="FFFFFF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Наименование</a:t>
                      </a:r>
                      <a:r>
                        <a:rPr lang="ru-RU" sz="1050" b="1" spc="-10" dirty="0" smtClean="0">
                          <a:solidFill>
                            <a:srgbClr val="FFFFFF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 радела, </a:t>
                      </a:r>
                      <a:r>
                        <a:rPr lang="ru-RU" sz="1050" b="1" spc="-75" dirty="0" err="1" smtClean="0">
                          <a:solidFill>
                            <a:srgbClr val="FFFFFF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п</a:t>
                      </a:r>
                      <a:r>
                        <a:rPr sz="1050" b="1" spc="-5" dirty="0" err="1" smtClean="0">
                          <a:solidFill>
                            <a:srgbClr val="FFFFFF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одраздел</a:t>
                      </a:r>
                      <a:r>
                        <a:rPr lang="ru-RU" sz="1050" b="1" spc="-5" dirty="0" smtClean="0">
                          <a:solidFill>
                            <a:srgbClr val="FFFFFF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а</a:t>
                      </a:r>
                      <a:r>
                        <a:rPr lang="ru-RU" sz="1050" b="1" spc="-5" baseline="0" dirty="0" smtClean="0">
                          <a:solidFill>
                            <a:srgbClr val="FFFFFF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 классификации расходов бюджета</a:t>
                      </a:r>
                      <a:endParaRPr sz="105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B w="12700" cap="flat" cmpd="sng" algn="ctr">
                      <a:solidFill>
                        <a:schemeClr val="accent5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8BE"/>
                    </a:solidFill>
                  </a:tcPr>
                </a:tc>
                <a:tc>
                  <a:txBody>
                    <a:bodyPr/>
                    <a:lstStyle/>
                    <a:p>
                      <a:pPr marL="61913" marR="54610" indent="-61913" algn="ctr">
                        <a:lnSpc>
                          <a:spcPct val="150000"/>
                        </a:lnSpc>
                      </a:pPr>
                      <a:r>
                        <a:rPr lang="ru-RU" sz="1050" b="1" spc="-5" dirty="0" smtClean="0">
                          <a:solidFill>
                            <a:srgbClr val="FFFFFF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Утверждено Решением о бюджете, тыс.</a:t>
                      </a:r>
                      <a:r>
                        <a:rPr lang="ru-RU" sz="1050" b="1" spc="-5" baseline="0" dirty="0" smtClean="0">
                          <a:solidFill>
                            <a:srgbClr val="FFFFFF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 руб.</a:t>
                      </a: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B w="12700" cap="flat" cmpd="sng" algn="ctr">
                      <a:solidFill>
                        <a:schemeClr val="accent5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8B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5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  <a:p>
                      <a:pPr marL="0" indent="0" algn="ctr">
                        <a:lnSpc>
                          <a:spcPct val="100000"/>
                        </a:lnSpc>
                      </a:pPr>
                      <a:r>
                        <a:rPr sz="1050" b="1" spc="-20" dirty="0" err="1" smtClean="0">
                          <a:solidFill>
                            <a:srgbClr val="FFFFFF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Исполнено</a:t>
                      </a:r>
                      <a:r>
                        <a:rPr lang="ru-RU" sz="1050" b="1" spc="-20" dirty="0" smtClean="0">
                          <a:solidFill>
                            <a:srgbClr val="FFFFFF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, </a:t>
                      </a:r>
                    </a:p>
                    <a:p>
                      <a:pPr marL="0" indent="0" algn="ctr">
                        <a:lnSpc>
                          <a:spcPct val="100000"/>
                        </a:lnSpc>
                      </a:pPr>
                      <a:endParaRPr lang="ru-RU" sz="900" b="1" spc="-20" dirty="0" smtClean="0">
                        <a:solidFill>
                          <a:srgbClr val="FFFFFF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  <a:p>
                      <a:pPr marL="0" indent="0" algn="ctr">
                        <a:lnSpc>
                          <a:spcPct val="100000"/>
                        </a:lnSpc>
                      </a:pPr>
                      <a:r>
                        <a:rPr lang="ru-RU" sz="900" b="1" spc="-20" dirty="0" smtClean="0">
                          <a:solidFill>
                            <a:srgbClr val="FFFFFF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 тыс. руб.</a:t>
                      </a:r>
                      <a:endParaRPr sz="90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B w="12700" cap="flat" cmpd="sng" algn="ctr">
                      <a:solidFill>
                        <a:schemeClr val="accent5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8B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26034" indent="0" algn="ctr">
                        <a:lnSpc>
                          <a:spcPts val="800"/>
                        </a:lnSpc>
                      </a:pPr>
                      <a:endParaRPr lang="ru-RU" sz="1050" b="1" spc="0" baseline="0" dirty="0" smtClean="0">
                        <a:solidFill>
                          <a:srgbClr val="FFFFFF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  <a:p>
                      <a:pPr marL="0" marR="26034" indent="0" algn="ctr">
                        <a:lnSpc>
                          <a:spcPts val="800"/>
                        </a:lnSpc>
                      </a:pPr>
                      <a:endParaRPr lang="ru-RU" sz="1050" b="1" spc="0" baseline="0" dirty="0" smtClean="0">
                        <a:solidFill>
                          <a:srgbClr val="FFFFFF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  <a:p>
                      <a:pPr marL="0" marR="26034" indent="0" algn="ctr">
                        <a:lnSpc>
                          <a:spcPts val="800"/>
                        </a:lnSpc>
                      </a:pPr>
                      <a:r>
                        <a:rPr lang="ru-RU" sz="1050" b="1" spc="0" baseline="0" dirty="0" smtClean="0">
                          <a:solidFill>
                            <a:srgbClr val="FFFFFF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Процент</a:t>
                      </a:r>
                      <a:r>
                        <a:rPr sz="1050" b="1" spc="0" baseline="0" smtClean="0">
                          <a:solidFill>
                            <a:srgbClr val="FFFFFF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 </a:t>
                      </a:r>
                      <a:endParaRPr lang="ru-RU" sz="1050" b="1" spc="0" baseline="0" dirty="0" smtClean="0">
                        <a:solidFill>
                          <a:srgbClr val="FFFFFF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  <a:p>
                      <a:pPr marL="0" marR="26034" indent="0" algn="ctr">
                        <a:lnSpc>
                          <a:spcPts val="800"/>
                        </a:lnSpc>
                      </a:pPr>
                      <a:endParaRPr lang="ru-RU" sz="1050" b="1" spc="0" baseline="0" dirty="0" smtClean="0">
                        <a:solidFill>
                          <a:srgbClr val="FFFFFF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  <a:p>
                      <a:pPr marL="0" marR="26034" indent="0" algn="ctr">
                        <a:lnSpc>
                          <a:spcPts val="800"/>
                        </a:lnSpc>
                      </a:pPr>
                      <a:r>
                        <a:rPr sz="1050" b="1" spc="-15" smtClean="0">
                          <a:solidFill>
                            <a:srgbClr val="FFFFFF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исполнения</a:t>
                      </a:r>
                      <a:endParaRPr sz="105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B w="12700" cap="flat" cmpd="sng" algn="ctr">
                      <a:solidFill>
                        <a:schemeClr val="accent5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8B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5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  <a:p>
                      <a:pPr marL="71755" marR="64135" indent="15240" algn="ctr">
                        <a:lnSpc>
                          <a:spcPts val="800"/>
                        </a:lnSpc>
                      </a:pPr>
                      <a:r>
                        <a:rPr sz="1050" b="1" spc="-5" dirty="0" err="1" smtClean="0">
                          <a:solidFill>
                            <a:srgbClr val="FFFFFF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Динами</a:t>
                      </a:r>
                      <a:r>
                        <a:rPr lang="ru-RU" sz="1050" b="1" spc="-5" dirty="0" smtClean="0">
                          <a:solidFill>
                            <a:srgbClr val="FFFFFF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к</a:t>
                      </a:r>
                      <a:r>
                        <a:rPr sz="1050" b="1" spc="10" smtClean="0">
                          <a:solidFill>
                            <a:srgbClr val="FFFFFF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а</a:t>
                      </a:r>
                      <a:endParaRPr lang="ru-RU" sz="1050" b="1" spc="10" dirty="0" smtClean="0">
                        <a:solidFill>
                          <a:srgbClr val="FFFFFF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  <a:p>
                      <a:pPr marL="71755" marR="64135" indent="15240" algn="ctr">
                        <a:lnSpc>
                          <a:spcPts val="800"/>
                        </a:lnSpc>
                      </a:pPr>
                      <a:endParaRPr lang="ru-RU" sz="1050" b="1" spc="10" dirty="0" smtClean="0">
                        <a:solidFill>
                          <a:srgbClr val="FFFFFF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  <a:p>
                      <a:pPr marL="71755" marR="64135" indent="15240" algn="ctr">
                        <a:lnSpc>
                          <a:spcPts val="800"/>
                        </a:lnSpc>
                      </a:pPr>
                      <a:r>
                        <a:rPr sz="1050" b="1" spc="-85" smtClean="0">
                          <a:solidFill>
                            <a:srgbClr val="FFFFFF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 </a:t>
                      </a:r>
                      <a:r>
                        <a:rPr sz="1050" b="1" spc="15">
                          <a:solidFill>
                            <a:srgbClr val="FFFFFF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к</a:t>
                      </a:r>
                      <a:r>
                        <a:rPr sz="1050" b="1" spc="-85">
                          <a:solidFill>
                            <a:srgbClr val="FFFFFF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 </a:t>
                      </a:r>
                      <a:r>
                        <a:rPr sz="1050" b="1" spc="-10" smtClean="0">
                          <a:solidFill>
                            <a:srgbClr val="FFFFFF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20</a:t>
                      </a:r>
                      <a:r>
                        <a:rPr lang="en-US" sz="1050" b="1" spc="-10" dirty="0" smtClean="0">
                          <a:solidFill>
                            <a:srgbClr val="FFFFFF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2</a:t>
                      </a:r>
                      <a:r>
                        <a:rPr lang="ru-RU" sz="1050" b="1" spc="-10" dirty="0" smtClean="0">
                          <a:solidFill>
                            <a:srgbClr val="FFFFFF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4</a:t>
                      </a:r>
                      <a:r>
                        <a:rPr sz="1050" b="1" spc="-10" smtClean="0">
                          <a:solidFill>
                            <a:srgbClr val="FFFFFF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  </a:t>
                      </a:r>
                      <a:endParaRPr lang="ru-RU" sz="1050" b="1" spc="-10" dirty="0" smtClean="0">
                        <a:solidFill>
                          <a:srgbClr val="FFFFFF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  <a:p>
                      <a:pPr marL="71755" marR="64135" indent="15240" algn="ctr">
                        <a:lnSpc>
                          <a:spcPts val="800"/>
                        </a:lnSpc>
                      </a:pPr>
                      <a:endParaRPr lang="ru-RU" sz="1050" b="1" spc="-10" dirty="0" smtClean="0">
                        <a:solidFill>
                          <a:srgbClr val="FFFFFF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  <a:p>
                      <a:pPr marL="71755" marR="64135" indent="15240" algn="ctr">
                        <a:lnSpc>
                          <a:spcPts val="800"/>
                        </a:lnSpc>
                      </a:pPr>
                      <a:r>
                        <a:rPr sz="1050" b="1" spc="-40" smtClean="0">
                          <a:solidFill>
                            <a:srgbClr val="FFFFFF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году</a:t>
                      </a:r>
                      <a:r>
                        <a:rPr sz="1050" b="1" spc="-40" dirty="0">
                          <a:solidFill>
                            <a:srgbClr val="FFFFFF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,</a:t>
                      </a:r>
                      <a:r>
                        <a:rPr sz="1050" b="1" spc="-125" dirty="0">
                          <a:solidFill>
                            <a:srgbClr val="FFFFFF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 </a:t>
                      </a:r>
                      <a:r>
                        <a:rPr sz="1050" b="1" spc="5" dirty="0" smtClean="0">
                          <a:solidFill>
                            <a:srgbClr val="FFFFFF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%</a:t>
                      </a:r>
                      <a:endParaRPr sz="105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B w="12700" cap="flat" cmpd="sng" algn="ctr">
                      <a:solidFill>
                        <a:schemeClr val="accent5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8BE"/>
                    </a:solidFill>
                  </a:tcPr>
                </a:tc>
              </a:tr>
              <a:tr h="286264">
                <a:tc rowSpan="2">
                  <a:txBody>
                    <a:bodyPr/>
                    <a:lstStyle/>
                    <a:p>
                      <a:pPr marL="4826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000" b="1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06</a:t>
                      </a:r>
                      <a:endParaRPr sz="10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rgbClr val="40B7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115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1050" b="1" spc="-15" dirty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Охрана </a:t>
                      </a:r>
                      <a:r>
                        <a:rPr sz="1050" b="1" dirty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окружающей</a:t>
                      </a:r>
                      <a:r>
                        <a:rPr sz="1050" b="1" spc="-130" dirty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 </a:t>
                      </a:r>
                      <a:r>
                        <a:rPr sz="1050" b="1" spc="5" dirty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среды</a:t>
                      </a:r>
                      <a:endParaRPr sz="105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0B7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lang="ru-RU" sz="1050" b="1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34 441</a:t>
                      </a:r>
                      <a:endParaRPr lang="ru-RU" sz="1050" b="1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0B7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lang="ru-RU" sz="1050" b="1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34 239</a:t>
                      </a:r>
                      <a:endParaRPr lang="ru-RU" sz="1050" b="1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0B7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lang="ru-RU" sz="1050" b="1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99,4</a:t>
                      </a:r>
                      <a:endParaRPr lang="ru-RU" sz="1050" b="1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0B7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lang="ru-RU" sz="1050" b="1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232,5</a:t>
                      </a:r>
                      <a:endParaRPr lang="ru-RU" sz="1050" b="1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12700" cap="flat" cmpd="sng" algn="ctr">
                      <a:solidFill>
                        <a:schemeClr val="accent5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0B7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3164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3175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22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spc="-55" dirty="0" smtClean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Охрана  объектов растительного и  животного мира и среды их обитания</a:t>
                      </a:r>
                      <a:endParaRPr lang="ru-RU" sz="1050" spc="-55" dirty="0">
                        <a:solidFill>
                          <a:srgbClr val="231F20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0B7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0B7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lang="ru-RU" sz="105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107</a:t>
                      </a:r>
                      <a:endParaRPr lang="ru-RU" sz="105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0B7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0B7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lang="ru-RU" sz="105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107</a:t>
                      </a:r>
                      <a:endParaRPr lang="ru-RU" sz="105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0B7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0B7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lang="ru-RU" sz="105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100</a:t>
                      </a:r>
                      <a:endParaRPr lang="ru-RU" sz="105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0B7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0B7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lang="ru-RU" sz="105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21,5</a:t>
                      </a:r>
                      <a:endParaRPr lang="ru-RU" sz="105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 cap="flat" cmpd="sng" algn="ctr">
                      <a:solidFill>
                        <a:srgbClr val="40B7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0B7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E3E5"/>
                    </a:solidFill>
                  </a:tcPr>
                </a:tc>
              </a:tr>
              <a:tr h="323164">
                <a:tc>
                  <a:txBody>
                    <a:bodyPr/>
                    <a:lstStyle/>
                    <a:p>
                      <a:pPr marL="4826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endParaRPr sz="10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0B7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0B7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22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spc="-55" dirty="0" smtClean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Другие вопросы в области охраны окружающей среды</a:t>
                      </a:r>
                      <a:endParaRPr lang="ru-RU" sz="1050" spc="-55" dirty="0">
                        <a:solidFill>
                          <a:srgbClr val="231F20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0B7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0B7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lang="ru-RU" sz="105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34 334</a:t>
                      </a:r>
                      <a:endParaRPr lang="ru-RU" sz="105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0B7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0B7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lang="ru-RU" sz="105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34 132</a:t>
                      </a:r>
                      <a:endParaRPr lang="ru-RU" sz="105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0B7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0B7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lang="ru-RU" sz="105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99,4</a:t>
                      </a:r>
                      <a:endParaRPr lang="ru-RU" sz="105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0B7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0B7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lang="ru-RU" sz="105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239,9</a:t>
                      </a:r>
                      <a:endParaRPr lang="ru-RU" sz="105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 cap="flat" cmpd="sng" algn="ctr">
                      <a:solidFill>
                        <a:srgbClr val="40B7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0B7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6264">
                <a:tc rowSpan="6">
                  <a:txBody>
                    <a:bodyPr/>
                    <a:lstStyle/>
                    <a:p>
                      <a:pPr marL="4953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1000" b="1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07</a:t>
                      </a:r>
                      <a:endParaRPr sz="10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0B7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0B7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050" b="1" spc="-10" dirty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Образование</a:t>
                      </a:r>
                      <a:endParaRPr sz="105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0B7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0B7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128270" indent="182563" algn="ctr">
                        <a:lnSpc>
                          <a:spcPct val="100000"/>
                        </a:lnSpc>
                        <a:spcBef>
                          <a:spcPts val="10"/>
                        </a:spcBef>
                        <a:tabLst>
                          <a:tab pos="771525" algn="l"/>
                        </a:tabLst>
                      </a:pPr>
                      <a:r>
                        <a:rPr lang="ru-RU" sz="1050" b="1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877 922</a:t>
                      </a:r>
                      <a:endParaRPr lang="ru-RU" sz="1050" b="1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0B7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0B7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128270" indent="0" algn="r">
                        <a:lnSpc>
                          <a:spcPct val="100000"/>
                        </a:lnSpc>
                        <a:spcBef>
                          <a:spcPts val="10"/>
                        </a:spcBef>
                        <a:tabLst>
                          <a:tab pos="771525" algn="l"/>
                        </a:tabLst>
                      </a:pPr>
                      <a:r>
                        <a:rPr lang="ru-RU" sz="1050" b="1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872 838</a:t>
                      </a:r>
                      <a:endParaRPr lang="ru-RU" sz="1050" b="1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0B7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0B7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128270" indent="87313" algn="ctr">
                        <a:lnSpc>
                          <a:spcPct val="100000"/>
                        </a:lnSpc>
                        <a:spcBef>
                          <a:spcPts val="10"/>
                        </a:spcBef>
                        <a:tabLst>
                          <a:tab pos="771525" algn="l"/>
                        </a:tabLst>
                      </a:pPr>
                      <a:r>
                        <a:rPr lang="ru-RU" sz="1050" b="1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99,4</a:t>
                      </a:r>
                      <a:endParaRPr lang="ru-RU" sz="1050" b="1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0B7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0B7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128270" indent="182563" algn="ctr">
                        <a:lnSpc>
                          <a:spcPct val="100000"/>
                        </a:lnSpc>
                        <a:spcBef>
                          <a:spcPts val="10"/>
                        </a:spcBef>
                        <a:tabLst>
                          <a:tab pos="771525" algn="l"/>
                        </a:tabLst>
                      </a:pPr>
                      <a:r>
                        <a:rPr lang="ru-RU" sz="1050" b="1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115,6</a:t>
                      </a:r>
                      <a:endParaRPr lang="ru-RU" sz="1050" b="1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 cap="flat" cmpd="sng" algn="ctr">
                      <a:solidFill>
                        <a:srgbClr val="40B7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0B7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E3E5"/>
                    </a:solidFill>
                  </a:tcPr>
                </a:tc>
              </a:tr>
              <a:tr h="286264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219"/>
                        </a:spcBef>
                      </a:pPr>
                      <a:r>
                        <a:rPr sz="1050" spc="-35" dirty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Дошкольное</a:t>
                      </a:r>
                      <a:r>
                        <a:rPr sz="1050" spc="-65" dirty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 </a:t>
                      </a:r>
                      <a:r>
                        <a:rPr sz="1050" spc="-50" dirty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образование</a:t>
                      </a:r>
                      <a:endParaRPr sz="105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0B7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0B7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128270" indent="182563" algn="ctr">
                        <a:lnSpc>
                          <a:spcPct val="100000"/>
                        </a:lnSpc>
                        <a:spcBef>
                          <a:spcPts val="10"/>
                        </a:spcBef>
                        <a:tabLst>
                          <a:tab pos="771525" algn="l"/>
                        </a:tabLst>
                      </a:pPr>
                      <a:r>
                        <a:rPr lang="ru-RU" sz="105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265 849</a:t>
                      </a:r>
                      <a:endParaRPr lang="ru-RU" sz="105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0B7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0B7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9"/>
                        </a:spcBef>
                      </a:pPr>
                      <a:r>
                        <a:rPr lang="ru-RU" sz="105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265 849</a:t>
                      </a:r>
                      <a:endParaRPr lang="ru-RU" sz="105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0B7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0B7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9"/>
                        </a:spcBef>
                      </a:pPr>
                      <a:r>
                        <a:rPr lang="ru-RU" sz="105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100</a:t>
                      </a:r>
                      <a:endParaRPr lang="ru-RU" sz="105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0B7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0B7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9"/>
                        </a:spcBef>
                      </a:pPr>
                      <a:r>
                        <a:rPr lang="ru-RU" sz="105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114,7</a:t>
                      </a:r>
                      <a:endParaRPr lang="ru-RU" sz="105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 cap="flat" cmpd="sng" algn="ctr">
                      <a:solidFill>
                        <a:srgbClr val="40B7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0B7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6264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219"/>
                        </a:spcBef>
                      </a:pPr>
                      <a:r>
                        <a:rPr sz="1050" spc="-114" dirty="0" err="1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Общее</a:t>
                      </a:r>
                      <a:r>
                        <a:rPr sz="1050" spc="-60" dirty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 </a:t>
                      </a:r>
                      <a:r>
                        <a:rPr lang="ru-RU" sz="1050" spc="-60" dirty="0" smtClean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 </a:t>
                      </a:r>
                      <a:r>
                        <a:rPr sz="1050" spc="-50" dirty="0" err="1" smtClean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образование</a:t>
                      </a:r>
                      <a:endParaRPr sz="105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0B7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0B7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128270" indent="182563" algn="ctr">
                        <a:lnSpc>
                          <a:spcPct val="100000"/>
                        </a:lnSpc>
                        <a:spcBef>
                          <a:spcPts val="10"/>
                        </a:spcBef>
                        <a:tabLst>
                          <a:tab pos="771525" algn="l"/>
                        </a:tabLst>
                      </a:pPr>
                      <a:r>
                        <a:rPr lang="ru-RU" sz="105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539 229</a:t>
                      </a:r>
                      <a:endParaRPr lang="ru-RU" sz="105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0B7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0B7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9"/>
                        </a:spcBef>
                      </a:pPr>
                      <a:r>
                        <a:rPr lang="ru-RU" sz="1050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537 597</a:t>
                      </a:r>
                      <a:endParaRPr sz="105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0B7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0B7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9"/>
                        </a:spcBef>
                      </a:pPr>
                      <a:r>
                        <a:rPr lang="ru-RU" sz="1050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99,7</a:t>
                      </a:r>
                      <a:endParaRPr sz="105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0B7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0B7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9"/>
                        </a:spcBef>
                      </a:pPr>
                      <a:r>
                        <a:rPr lang="ru-RU" sz="1050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116,7</a:t>
                      </a:r>
                      <a:endParaRPr sz="105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 cap="flat" cmpd="sng" algn="ctr">
                      <a:solidFill>
                        <a:srgbClr val="40B7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0B7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E3E5"/>
                    </a:solidFill>
                  </a:tcPr>
                </a:tc>
              </a:tr>
              <a:tr h="28626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lang="ru-RU" sz="1050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Дополнительное образование детей</a:t>
                      </a:r>
                      <a:endParaRPr sz="105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0B7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0B7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128270" indent="182563" algn="ctr">
                        <a:lnSpc>
                          <a:spcPct val="100000"/>
                        </a:lnSpc>
                        <a:spcBef>
                          <a:spcPts val="10"/>
                        </a:spcBef>
                        <a:tabLst>
                          <a:tab pos="771525" algn="l"/>
                        </a:tabLst>
                      </a:pPr>
                      <a:r>
                        <a:rPr lang="ru-RU" sz="105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38 869</a:t>
                      </a:r>
                      <a:endParaRPr lang="ru-RU" sz="105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0B7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0B7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lang="ru-RU" sz="1050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38 869</a:t>
                      </a:r>
                      <a:endParaRPr sz="105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0B7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0B7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lang="ru-RU" sz="1050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100</a:t>
                      </a:r>
                      <a:endParaRPr sz="105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0B7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0B7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lang="ru-RU" sz="1050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116,9</a:t>
                      </a:r>
                      <a:endParaRPr sz="105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 cap="flat" cmpd="sng" algn="ctr">
                      <a:solidFill>
                        <a:srgbClr val="40B7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0B7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6264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1050" spc="-35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Молодежная </a:t>
                      </a:r>
                      <a:r>
                        <a:rPr sz="1050" spc="-20" smtClean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политика</a:t>
                      </a:r>
                      <a:endParaRPr sz="105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0B7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128270" indent="182563" algn="ctr">
                        <a:lnSpc>
                          <a:spcPct val="100000"/>
                        </a:lnSpc>
                        <a:spcBef>
                          <a:spcPts val="10"/>
                        </a:spcBef>
                        <a:tabLst>
                          <a:tab pos="771525" algn="l"/>
                        </a:tabLst>
                      </a:pPr>
                      <a:r>
                        <a:rPr lang="ru-RU" sz="105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3 566</a:t>
                      </a:r>
                      <a:endParaRPr lang="ru-RU" sz="105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0B7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lang="ru-RU" sz="1050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3 566</a:t>
                      </a:r>
                      <a:endParaRPr sz="105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0B7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lang="ru-RU" sz="1050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100</a:t>
                      </a:r>
                      <a:endParaRPr sz="105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0B7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lang="ru-RU" sz="1050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188,6</a:t>
                      </a:r>
                      <a:endParaRPr sz="105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 cap="flat" cmpd="sng" algn="ctr">
                      <a:solidFill>
                        <a:srgbClr val="40B7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B9E3E5"/>
                    </a:solidFill>
                  </a:tcPr>
                </a:tc>
              </a:tr>
              <a:tr h="286264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1050" spc="-35" dirty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Другие </a:t>
                      </a:r>
                      <a:r>
                        <a:rPr sz="1050" spc="-25" dirty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вопросы </a:t>
                      </a:r>
                      <a:r>
                        <a:rPr sz="1050" spc="75" dirty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в </a:t>
                      </a:r>
                      <a:r>
                        <a:rPr sz="1050" spc="-45" err="1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области</a:t>
                      </a:r>
                      <a:r>
                        <a:rPr sz="1050" spc="-14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 </a:t>
                      </a:r>
                      <a:r>
                        <a:rPr sz="1050" spc="-30" smtClean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образования</a:t>
                      </a:r>
                      <a:endParaRPr sz="105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rgbClr val="40B7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128270" indent="182563" algn="ctr">
                        <a:lnSpc>
                          <a:spcPct val="100000"/>
                        </a:lnSpc>
                        <a:spcBef>
                          <a:spcPts val="10"/>
                        </a:spcBef>
                        <a:tabLst>
                          <a:tab pos="771525" algn="l"/>
                        </a:tabLst>
                      </a:pPr>
                      <a:r>
                        <a:rPr lang="ru-RU" sz="105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30 409</a:t>
                      </a:r>
                      <a:endParaRPr lang="ru-RU" sz="105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 anchorCtr="1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rgbClr val="40B7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lang="ru-RU" sz="1050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26 957</a:t>
                      </a:r>
                      <a:endParaRPr sz="105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rgbClr val="40B7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lang="ru-RU" sz="1050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88,6</a:t>
                      </a:r>
                      <a:endParaRPr sz="105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rgbClr val="40B7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lang="ru-RU" sz="1050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99,8</a:t>
                      </a:r>
                      <a:endParaRPr sz="105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B w="6350" cap="flat" cmpd="sng" algn="ctr">
                      <a:solidFill>
                        <a:srgbClr val="40B7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6264">
                <a:tc rowSpan="2">
                  <a:txBody>
                    <a:bodyPr/>
                    <a:lstStyle/>
                    <a:p>
                      <a:pPr marL="4953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1" spc="-10" dirty="0" smtClean="0">
                          <a:solidFill>
                            <a:srgbClr val="231F20"/>
                          </a:solidFill>
                          <a:latin typeface="Trebuchet MS"/>
                          <a:ea typeface="+mn-ea"/>
                          <a:cs typeface="Trebuchet MS"/>
                        </a:rPr>
                        <a:t>08</a:t>
                      </a:r>
                      <a:endParaRPr sz="1000" b="1" spc="-10" dirty="0">
                        <a:solidFill>
                          <a:srgbClr val="231F20"/>
                        </a:solidFill>
                        <a:latin typeface="Trebuchet MS"/>
                        <a:ea typeface="+mn-ea"/>
                        <a:cs typeface="Trebuchet MS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0B7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953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50" b="1" spc="-10" dirty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Культура, кинематография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0B7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marL="163195" marR="155575" algn="ctr">
                        <a:lnSpc>
                          <a:spcPct val="100000"/>
                        </a:lnSpc>
                        <a:spcBef>
                          <a:spcPts val="219"/>
                        </a:spcBef>
                      </a:pPr>
                      <a:r>
                        <a:rPr lang="ru-RU" sz="1050" b="1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108 024</a:t>
                      </a:r>
                      <a:endParaRPr lang="ru-RU" sz="1050" b="1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0B7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lang="ru-RU" sz="1050" b="1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108 024</a:t>
                      </a:r>
                      <a:endParaRPr lang="ru-RU" sz="1050" b="1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0B7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lang="ru-RU" sz="1050" b="1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100</a:t>
                      </a:r>
                      <a:endParaRPr lang="ru-RU" sz="1050" b="1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0B7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lang="ru-RU" sz="1050" b="1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108,8</a:t>
                      </a:r>
                      <a:endParaRPr lang="ru-RU" sz="1050" b="1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 cap="flat" cmpd="sng" algn="ctr">
                      <a:solidFill>
                        <a:srgbClr val="40B7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E3E5"/>
                    </a:solidFill>
                  </a:tcPr>
                </a:tc>
              </a:tr>
              <a:tr h="286283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1050" spc="-15" dirty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Культура</a:t>
                      </a:r>
                      <a:endParaRPr sz="105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63195" marR="155575" algn="ctr">
                        <a:lnSpc>
                          <a:spcPct val="100000"/>
                        </a:lnSpc>
                        <a:spcBef>
                          <a:spcPts val="219"/>
                        </a:spcBef>
                      </a:pPr>
                      <a:r>
                        <a:rPr lang="ru-RU" sz="1050" b="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108 024</a:t>
                      </a:r>
                      <a:endParaRPr lang="ru-RU" sz="1050" b="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lang="ru-RU" sz="1050" b="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108 024</a:t>
                      </a:r>
                      <a:endParaRPr lang="ru-RU" sz="1050" b="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lang="ru-RU" sz="1050" b="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100</a:t>
                      </a:r>
                      <a:endParaRPr lang="ru-RU" sz="1050" b="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lang="ru-RU" sz="1050" b="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108,8</a:t>
                      </a:r>
                      <a:endParaRPr lang="ru-RU" sz="1050" b="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</a:tr>
              <a:tr h="286264">
                <a:tc rowSpan="5">
                  <a:txBody>
                    <a:bodyPr/>
                    <a:lstStyle/>
                    <a:p>
                      <a:pPr marL="4953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1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10</a:t>
                      </a:r>
                      <a:endParaRPr sz="10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1050" b="1" spc="-5" dirty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Социальная</a:t>
                      </a:r>
                      <a:r>
                        <a:rPr sz="1050" b="1" spc="-114" dirty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 </a:t>
                      </a:r>
                      <a:r>
                        <a:rPr sz="1050" b="1" spc="-10" dirty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политика</a:t>
                      </a:r>
                      <a:endParaRPr sz="105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marL="163195" marR="128270" algn="ctr">
                        <a:lnSpc>
                          <a:spcPct val="100000"/>
                        </a:lnSpc>
                        <a:spcBef>
                          <a:spcPts val="219"/>
                        </a:spcBef>
                      </a:pPr>
                      <a:r>
                        <a:rPr lang="ru-RU" sz="1050" b="1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137 436</a:t>
                      </a:r>
                      <a:endParaRPr lang="ru-RU" sz="1050" b="1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lang="ru-RU" sz="1050" b="1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134 704</a:t>
                      </a:r>
                      <a:endParaRPr lang="ru-RU" sz="1050" b="1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lang="ru-RU" sz="1050" b="1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98,0</a:t>
                      </a:r>
                      <a:endParaRPr lang="ru-RU" sz="1050" b="1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lang="ru-RU" sz="1050" b="1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108,9</a:t>
                      </a:r>
                      <a:endParaRPr lang="ru-RU" sz="1050" b="1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rgbClr val="B9E3E5"/>
                    </a:solidFill>
                  </a:tcPr>
                </a:tc>
              </a:tr>
              <a:tr h="28626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lang="ru-RU" sz="1050" b="0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Пенсионное обеспечение</a:t>
                      </a:r>
                      <a:endParaRPr sz="1050" b="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63195" marR="128270" algn="ctr">
                        <a:lnSpc>
                          <a:spcPct val="100000"/>
                        </a:lnSpc>
                        <a:spcBef>
                          <a:spcPts val="219"/>
                        </a:spcBef>
                      </a:pPr>
                      <a:r>
                        <a:rPr lang="ru-RU" sz="105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9 795</a:t>
                      </a:r>
                      <a:endParaRPr lang="ru-RU" sz="105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lang="ru-RU" sz="105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9 795</a:t>
                      </a:r>
                      <a:endParaRPr lang="ru-RU" sz="105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lang="ru-RU" sz="105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100</a:t>
                      </a:r>
                      <a:endParaRPr lang="ru-RU" sz="105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lang="ru-RU" sz="105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113,4</a:t>
                      </a:r>
                      <a:endParaRPr lang="ru-RU" sz="105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</a:tr>
              <a:tr h="286264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lang="ru-RU" sz="1050" spc="-55" dirty="0" smtClean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Социальное </a:t>
                      </a:r>
                      <a:r>
                        <a:rPr lang="ru-RU" sz="1050" spc="-60" dirty="0" smtClean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обеспечение</a:t>
                      </a:r>
                      <a:r>
                        <a:rPr lang="ru-RU" sz="1050" dirty="0" smtClean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 </a:t>
                      </a:r>
                      <a:r>
                        <a:rPr lang="ru-RU" sz="1050" spc="-45" dirty="0" smtClean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населения</a:t>
                      </a:r>
                      <a:endParaRPr lang="ru-RU" sz="105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marL="163195" marR="196850" algn="ctr">
                        <a:lnSpc>
                          <a:spcPct val="100000"/>
                        </a:lnSpc>
                        <a:spcBef>
                          <a:spcPts val="219"/>
                        </a:spcBef>
                      </a:pPr>
                      <a:r>
                        <a:rPr lang="ru-RU" sz="105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116 697</a:t>
                      </a:r>
                      <a:endParaRPr lang="ru-RU" sz="105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lang="ru-RU" sz="105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113 996</a:t>
                      </a:r>
                    </a:p>
                  </a:txBody>
                  <a:tcPr marL="0" marR="0" marT="0" marB="0" anchor="ctr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lang="ru-RU" sz="105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97,7</a:t>
                      </a:r>
                      <a:endParaRPr lang="ru-RU" sz="105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lang="ru-RU" sz="105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105,9</a:t>
                      </a:r>
                      <a:endParaRPr lang="ru-RU" sz="105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rgbClr val="B9E3E5"/>
                    </a:solidFill>
                  </a:tcPr>
                </a:tc>
              </a:tr>
              <a:tr h="28626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lang="ru-RU" sz="1050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Охрана семьи и детства</a:t>
                      </a:r>
                      <a:endParaRPr lang="ru-RU" sz="105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63195" marR="196850" algn="ctr">
                        <a:lnSpc>
                          <a:spcPct val="100000"/>
                        </a:lnSpc>
                        <a:spcBef>
                          <a:spcPts val="219"/>
                        </a:spcBef>
                      </a:pPr>
                      <a:r>
                        <a:rPr lang="ru-RU" sz="105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3 765</a:t>
                      </a:r>
                      <a:endParaRPr lang="ru-RU" sz="105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lang="ru-RU" sz="105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3 765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lang="ru-RU" sz="105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100</a:t>
                      </a:r>
                      <a:endParaRPr lang="ru-RU" sz="105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lang="ru-RU" sz="105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174,1</a:t>
                      </a:r>
                      <a:endParaRPr lang="ru-RU" sz="105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</a:tr>
              <a:tr h="286264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2384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22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spc="-35" dirty="0" smtClean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Другие </a:t>
                      </a:r>
                      <a:r>
                        <a:rPr lang="ru-RU" sz="1050" spc="-25" dirty="0" smtClean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вопросы </a:t>
                      </a:r>
                      <a:r>
                        <a:rPr lang="ru-RU" sz="1050" spc="75" dirty="0" smtClean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в </a:t>
                      </a:r>
                      <a:r>
                        <a:rPr lang="ru-RU" sz="1050" spc="-45" dirty="0" smtClean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области социальной</a:t>
                      </a:r>
                      <a:r>
                        <a:rPr lang="ru-RU" sz="1050" spc="-90" dirty="0" smtClean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 </a:t>
                      </a:r>
                      <a:r>
                        <a:rPr lang="ru-RU" sz="1050" spc="-10" dirty="0" smtClean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политики</a:t>
                      </a:r>
                      <a:endParaRPr lang="ru-RU" sz="1050" dirty="0" smtClean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  <a:p>
                      <a:pPr marL="32384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endParaRPr sz="105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marL="163195" marR="131445" algn="ctr">
                        <a:lnSpc>
                          <a:spcPct val="100000"/>
                        </a:lnSpc>
                        <a:spcBef>
                          <a:spcPts val="219"/>
                        </a:spcBef>
                      </a:pPr>
                      <a:r>
                        <a:rPr lang="ru-RU" sz="105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7 179</a:t>
                      </a:r>
                      <a:endParaRPr lang="ru-RU" sz="105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lang="ru-RU" sz="105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7 148</a:t>
                      </a:r>
                      <a:endParaRPr lang="ru-RU" sz="105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lang="ru-RU" sz="105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99,6</a:t>
                      </a:r>
                      <a:endParaRPr lang="ru-RU" sz="105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lang="ru-RU" sz="105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137,1</a:t>
                      </a:r>
                      <a:endParaRPr lang="ru-RU" sz="105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rgbClr val="B9E3E5"/>
                    </a:solidFill>
                  </a:tcPr>
                </a:tc>
              </a:tr>
              <a:tr h="286283">
                <a:tc rowSpan="2">
                  <a:txBody>
                    <a:bodyPr/>
                    <a:lstStyle/>
                    <a:p>
                      <a:pPr marL="4953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1" spc="15" dirty="0">
                          <a:solidFill>
                            <a:srgbClr val="231F20"/>
                          </a:solidFill>
                          <a:latin typeface="Gill Sans MT"/>
                          <a:cs typeface="Gill Sans MT"/>
                        </a:rPr>
                        <a:t>11</a:t>
                      </a:r>
                      <a:endParaRPr sz="1000" dirty="0">
                        <a:latin typeface="Gill Sans MT"/>
                        <a:cs typeface="Gill Sans MT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1050" b="1" spc="-10" dirty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Физическая культура </a:t>
                      </a:r>
                      <a:r>
                        <a:rPr sz="1050" b="1" spc="-30" dirty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и</a:t>
                      </a:r>
                      <a:r>
                        <a:rPr sz="1050" b="1" spc="-150" dirty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 </a:t>
                      </a:r>
                      <a:r>
                        <a:rPr lang="ru-RU" sz="1050" b="1" spc="-150" dirty="0" smtClean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 </a:t>
                      </a:r>
                      <a:r>
                        <a:rPr sz="1050" b="1" spc="-5" dirty="0" err="1" smtClean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спорт</a:t>
                      </a:r>
                      <a:endParaRPr sz="105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63195" marR="128905" algn="ctr">
                        <a:lnSpc>
                          <a:spcPct val="100000"/>
                        </a:lnSpc>
                        <a:spcBef>
                          <a:spcPts val="219"/>
                        </a:spcBef>
                      </a:pPr>
                      <a:r>
                        <a:rPr lang="ru-RU" sz="1050" b="1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37 863</a:t>
                      </a:r>
                      <a:endParaRPr lang="ru-RU" sz="1050" b="1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lang="ru-RU" sz="1050" b="1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37 863</a:t>
                      </a:r>
                      <a:endParaRPr lang="ru-RU" sz="1050" b="1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lang="ru-RU" sz="1050" b="1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100</a:t>
                      </a:r>
                      <a:endParaRPr lang="ru-RU" sz="1050" b="1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lang="ru-RU" sz="105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142,3</a:t>
                      </a:r>
                      <a:endParaRPr lang="ru-RU" sz="105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6264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lang="ru-RU" sz="1050" spc="-25" dirty="0" smtClean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Физическая культура</a:t>
                      </a:r>
                      <a:endParaRPr sz="105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marL="163195" marR="128905" algn="ctr">
                        <a:lnSpc>
                          <a:spcPct val="100000"/>
                        </a:lnSpc>
                        <a:spcBef>
                          <a:spcPts val="219"/>
                        </a:spcBef>
                      </a:pPr>
                      <a:r>
                        <a:rPr lang="ru-RU" sz="105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20 503</a:t>
                      </a:r>
                      <a:endParaRPr lang="ru-RU" sz="105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lang="ru-RU" sz="105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20 503</a:t>
                      </a:r>
                      <a:endParaRPr lang="ru-RU" sz="105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lang="ru-RU" sz="105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100</a:t>
                      </a:r>
                      <a:endParaRPr lang="ru-RU" sz="105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lang="ru-RU" sz="105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494,8</a:t>
                      </a:r>
                      <a:endParaRPr lang="ru-RU" sz="105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rgbClr val="B9E3E5"/>
                    </a:solidFill>
                  </a:tcPr>
                </a:tc>
              </a:tr>
              <a:tr h="286264">
                <a:tc>
                  <a:txBody>
                    <a:bodyPr/>
                    <a:lstStyle/>
                    <a:p>
                      <a:pPr marL="4953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endParaRPr sz="1000" dirty="0">
                        <a:latin typeface="Gill Sans MT"/>
                        <a:cs typeface="Gill Sans MT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22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spc="-25" dirty="0" smtClean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Массовый спорт</a:t>
                      </a:r>
                      <a:endParaRPr lang="ru-RU" sz="1050" dirty="0" smtClean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  <a:p>
                      <a:pPr marL="31750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endParaRPr sz="105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63195" marR="128905" algn="ctr">
                        <a:lnSpc>
                          <a:spcPct val="100000"/>
                        </a:lnSpc>
                        <a:spcBef>
                          <a:spcPts val="219"/>
                        </a:spcBef>
                      </a:pPr>
                      <a:r>
                        <a:rPr lang="ru-RU" sz="105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2 178</a:t>
                      </a:r>
                      <a:endParaRPr lang="ru-RU" sz="105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lang="ru-RU" sz="105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2 178</a:t>
                      </a:r>
                      <a:endParaRPr lang="ru-RU" sz="105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lang="ru-RU" sz="105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100</a:t>
                      </a:r>
                      <a:endParaRPr lang="ru-RU" sz="105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lang="ru-RU" sz="105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110,6</a:t>
                      </a:r>
                      <a:endParaRPr lang="ru-RU" sz="105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</a:tr>
              <a:tr h="286264">
                <a:tc>
                  <a:txBody>
                    <a:bodyPr/>
                    <a:lstStyle/>
                    <a:p>
                      <a:pPr marL="4953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endParaRPr sz="1000" dirty="0">
                        <a:latin typeface="Gill Sans MT"/>
                        <a:cs typeface="Gill Sans MT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lang="ru-RU" sz="1050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Спорт высших достижений</a:t>
                      </a:r>
                      <a:endParaRPr sz="105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marL="163195" marR="128905" algn="ctr">
                        <a:lnSpc>
                          <a:spcPct val="100000"/>
                        </a:lnSpc>
                        <a:spcBef>
                          <a:spcPts val="219"/>
                        </a:spcBef>
                      </a:pPr>
                      <a:r>
                        <a:rPr lang="ru-RU" sz="105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15 182</a:t>
                      </a:r>
                      <a:endParaRPr lang="ru-RU" sz="105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lang="ru-RU" sz="105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15 182</a:t>
                      </a:r>
                      <a:endParaRPr lang="ru-RU" sz="105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lang="ru-RU" sz="105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100</a:t>
                      </a:r>
                      <a:endParaRPr lang="ru-RU" sz="105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lang="ru-RU" sz="105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74,1</a:t>
                      </a:r>
                      <a:endParaRPr lang="ru-RU" sz="105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rgbClr val="B9E3E5"/>
                    </a:solidFill>
                  </a:tcPr>
                </a:tc>
              </a:tr>
              <a:tr h="286264">
                <a:tc rowSpan="2">
                  <a:txBody>
                    <a:bodyPr/>
                    <a:lstStyle/>
                    <a:p>
                      <a:pPr marL="48895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1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12</a:t>
                      </a:r>
                      <a:endParaRPr sz="10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1050" b="1" dirty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Средства массовой</a:t>
                      </a:r>
                      <a:r>
                        <a:rPr sz="1050" b="1" spc="-120" dirty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 </a:t>
                      </a:r>
                      <a:r>
                        <a:rPr sz="1050" b="1" spc="-5" dirty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информации</a:t>
                      </a:r>
                      <a:endParaRPr sz="105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195580" indent="182563"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lang="ru-RU" sz="1050" b="1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844</a:t>
                      </a:r>
                      <a:endParaRPr lang="ru-RU" sz="1050" b="1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lang="ru-RU" sz="1050" b="1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782</a:t>
                      </a:r>
                      <a:endParaRPr lang="ru-RU" sz="1050" b="1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lang="ru-RU" sz="105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92,7</a:t>
                      </a:r>
                      <a:endParaRPr lang="ru-RU" sz="105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lang="ru-RU" sz="105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89,0</a:t>
                      </a:r>
                      <a:endParaRPr lang="ru-RU" sz="105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6264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1050" spc="-30" dirty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Периодическая </a:t>
                      </a:r>
                      <a:r>
                        <a:rPr sz="1050" spc="-5" dirty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печать </a:t>
                      </a:r>
                      <a:r>
                        <a:rPr sz="1050" spc="-40" dirty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и</a:t>
                      </a:r>
                      <a:r>
                        <a:rPr sz="1050" spc="-45" dirty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 </a:t>
                      </a:r>
                      <a:r>
                        <a:rPr lang="ru-RU" sz="1050" spc="-45" dirty="0" smtClean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 </a:t>
                      </a:r>
                      <a:r>
                        <a:rPr sz="1050" spc="-5" dirty="0" err="1" smtClean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издательства</a:t>
                      </a:r>
                      <a:endParaRPr sz="105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195580" indent="182563"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lang="ru-RU" sz="105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844</a:t>
                      </a:r>
                      <a:endParaRPr lang="ru-RU" sz="105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lang="ru-RU" sz="105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782</a:t>
                      </a:r>
                      <a:endParaRPr lang="ru-RU" sz="105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lang="ru-RU" sz="105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92,7</a:t>
                      </a:r>
                      <a:endParaRPr lang="ru-RU" sz="105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lang="ru-RU" sz="105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89,0</a:t>
                      </a:r>
                      <a:endParaRPr lang="ru-RU" sz="105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rgbClr val="B9E3E5"/>
                    </a:solidFill>
                  </a:tcPr>
                </a:tc>
              </a:tr>
              <a:tr h="286264">
                <a:tc rowSpan="2">
                  <a:txBody>
                    <a:bodyPr/>
                    <a:lstStyle/>
                    <a:p>
                      <a:pPr marL="48895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1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13</a:t>
                      </a:r>
                      <a:endParaRPr sz="10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1050" b="1" spc="-15" dirty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Обслуживание </a:t>
                      </a:r>
                      <a:r>
                        <a:rPr sz="1050" b="1" spc="-15" err="1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государственного</a:t>
                      </a:r>
                      <a:r>
                        <a:rPr sz="1050" b="1" spc="-7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 </a:t>
                      </a:r>
                      <a:r>
                        <a:rPr lang="ru-RU" sz="1050" b="1" spc="-70" dirty="0" smtClean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(муниципального) долга</a:t>
                      </a:r>
                      <a:endParaRPr sz="105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61925" marR="158115" indent="20638" algn="ctr">
                        <a:lnSpc>
                          <a:spcPct val="100000"/>
                        </a:lnSpc>
                        <a:spcBef>
                          <a:spcPts val="219"/>
                        </a:spcBef>
                      </a:pPr>
                      <a:r>
                        <a:rPr lang="ru-RU" sz="1050" b="1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0</a:t>
                      </a:r>
                      <a:endParaRPr lang="ru-RU" sz="1050" b="1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63195" marR="158115" algn="ctr">
                        <a:lnSpc>
                          <a:spcPct val="100000"/>
                        </a:lnSpc>
                        <a:spcBef>
                          <a:spcPts val="219"/>
                        </a:spcBef>
                      </a:pPr>
                      <a:r>
                        <a:rPr lang="ru-RU" sz="1050" b="1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0</a:t>
                      </a:r>
                      <a:endParaRPr lang="ru-RU" sz="1050" b="1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63195" marR="158115" algn="ctr">
                        <a:lnSpc>
                          <a:spcPct val="100000"/>
                        </a:lnSpc>
                        <a:spcBef>
                          <a:spcPts val="219"/>
                        </a:spcBef>
                      </a:pPr>
                      <a:r>
                        <a:rPr lang="ru-RU" sz="105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0</a:t>
                      </a:r>
                      <a:endParaRPr lang="ru-RU" sz="105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63195" marR="158115" algn="ctr">
                        <a:lnSpc>
                          <a:spcPct val="100000"/>
                        </a:lnSpc>
                        <a:spcBef>
                          <a:spcPts val="219"/>
                        </a:spcBef>
                      </a:pPr>
                      <a:r>
                        <a:rPr lang="ru-RU" sz="105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0</a:t>
                      </a:r>
                      <a:endParaRPr lang="ru-RU" sz="105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6264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1050" spc="-50" err="1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Обслуживание</a:t>
                      </a:r>
                      <a:r>
                        <a:rPr sz="1050" spc="-5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 </a:t>
                      </a:r>
                      <a:r>
                        <a:rPr sz="1050" spc="-35" smtClean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государственного</a:t>
                      </a:r>
                      <a:r>
                        <a:rPr lang="ru-RU" sz="1050" spc="-35" dirty="0" smtClean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 (муниципального) внутреннего</a:t>
                      </a:r>
                      <a:r>
                        <a:rPr sz="1050" spc="-30" smtClean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 </a:t>
                      </a:r>
                      <a:r>
                        <a:rPr sz="1050" spc="-25" dirty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долга</a:t>
                      </a:r>
                      <a:endParaRPr sz="105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marL="161925" marR="158115" indent="20638" algn="ctr">
                        <a:lnSpc>
                          <a:spcPct val="100000"/>
                        </a:lnSpc>
                        <a:spcBef>
                          <a:spcPts val="219"/>
                        </a:spcBef>
                      </a:pPr>
                      <a:r>
                        <a:rPr lang="ru-RU" sz="105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0</a:t>
                      </a:r>
                      <a:endParaRPr lang="ru-RU" sz="105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marL="163195" marR="158115" algn="ctr">
                        <a:lnSpc>
                          <a:spcPct val="100000"/>
                        </a:lnSpc>
                        <a:spcBef>
                          <a:spcPts val="219"/>
                        </a:spcBef>
                      </a:pPr>
                      <a:r>
                        <a:rPr lang="ru-RU" sz="105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0</a:t>
                      </a:r>
                      <a:endParaRPr lang="ru-RU" sz="105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marL="163195" marR="158115" algn="ctr">
                        <a:lnSpc>
                          <a:spcPct val="100000"/>
                        </a:lnSpc>
                        <a:spcBef>
                          <a:spcPts val="219"/>
                        </a:spcBef>
                      </a:pPr>
                      <a:r>
                        <a:rPr lang="ru-RU" sz="105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0</a:t>
                      </a:r>
                      <a:endParaRPr lang="ru-RU" sz="105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marL="163195" marR="158115" algn="ctr">
                        <a:lnSpc>
                          <a:spcPct val="100000"/>
                        </a:lnSpc>
                        <a:spcBef>
                          <a:spcPts val="219"/>
                        </a:spcBef>
                      </a:pPr>
                      <a:r>
                        <a:rPr lang="ru-RU" sz="105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0</a:t>
                      </a:r>
                      <a:endParaRPr lang="ru-RU" sz="105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rgbClr val="B9E3E5"/>
                    </a:solidFill>
                  </a:tcPr>
                </a:tc>
              </a:tr>
            </a:tbl>
          </a:graphicData>
        </a:graphic>
      </p:graphicFrame>
      <p:sp>
        <p:nvSpPr>
          <p:cNvPr id="22" name="object 22"/>
          <p:cNvSpPr txBox="1"/>
          <p:nvPr/>
        </p:nvSpPr>
        <p:spPr>
          <a:xfrm>
            <a:off x="1440675" y="390741"/>
            <a:ext cx="2564765" cy="1968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-5" dirty="0">
                <a:solidFill>
                  <a:srgbClr val="FFFFFF"/>
                </a:solidFill>
                <a:latin typeface="Trebuchet MS"/>
                <a:cs typeface="Trebuchet MS"/>
              </a:rPr>
              <a:t>ОСНОВНЫЕ ПАРАМЕТРЫ</a:t>
            </a:r>
            <a:r>
              <a:rPr sz="1200" b="1" spc="-20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b="1" spc="-45" dirty="0">
                <a:solidFill>
                  <a:srgbClr val="FFFFFF"/>
                </a:solidFill>
                <a:latin typeface="Trebuchet MS"/>
                <a:cs typeface="Trebuchet MS"/>
              </a:rPr>
              <a:t>БЮДЖЕТА</a:t>
            </a:r>
            <a:endParaRPr sz="1200" dirty="0">
              <a:latin typeface="Trebuchet MS"/>
              <a:cs typeface="Trebuchet MS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95350" y="806450"/>
            <a:ext cx="6019800" cy="42319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ctr">
              <a:lnSpc>
                <a:spcPts val="1100"/>
              </a:lnSpc>
            </a:pPr>
            <a:r>
              <a:rPr sz="1600" b="1" spc="-30" dirty="0" err="1">
                <a:latin typeface="Trebuchet MS"/>
                <a:cs typeface="Trebuchet MS"/>
              </a:rPr>
              <a:t>Исполнение</a:t>
            </a:r>
            <a:r>
              <a:rPr sz="1600" b="1" spc="-65" dirty="0">
                <a:latin typeface="Trebuchet MS"/>
                <a:cs typeface="Trebuchet MS"/>
              </a:rPr>
              <a:t> </a:t>
            </a:r>
            <a:r>
              <a:rPr lang="ru-RU" sz="1600" b="1" spc="-15" dirty="0" smtClean="0">
                <a:latin typeface="Trebuchet MS"/>
                <a:cs typeface="Trebuchet MS"/>
              </a:rPr>
              <a:t>местного </a:t>
            </a:r>
            <a:r>
              <a:rPr sz="1600" b="1" spc="5" dirty="0" err="1" smtClean="0">
                <a:latin typeface="Trebuchet MS"/>
                <a:cs typeface="Trebuchet MS"/>
              </a:rPr>
              <a:t>бюджета</a:t>
            </a:r>
            <a:r>
              <a:rPr sz="1600" b="1" spc="-65" dirty="0" smtClean="0">
                <a:latin typeface="Trebuchet MS"/>
                <a:cs typeface="Trebuchet MS"/>
              </a:rPr>
              <a:t> </a:t>
            </a:r>
            <a:r>
              <a:rPr sz="1600" b="1" spc="-15">
                <a:latin typeface="Trebuchet MS"/>
                <a:cs typeface="Trebuchet MS"/>
              </a:rPr>
              <a:t>по</a:t>
            </a:r>
            <a:r>
              <a:rPr sz="1600" b="1" spc="-65">
                <a:latin typeface="Trebuchet MS"/>
                <a:cs typeface="Trebuchet MS"/>
              </a:rPr>
              <a:t> </a:t>
            </a:r>
            <a:r>
              <a:rPr sz="1600" b="1" smtClean="0">
                <a:latin typeface="Trebuchet MS"/>
                <a:cs typeface="Trebuchet MS"/>
              </a:rPr>
              <a:t>расходам</a:t>
            </a:r>
            <a:r>
              <a:rPr lang="ru-RU" sz="1600" b="1" dirty="0" smtClean="0">
                <a:latin typeface="Trebuchet MS"/>
                <a:cs typeface="Trebuchet MS"/>
              </a:rPr>
              <a:t>,</a:t>
            </a:r>
            <a:r>
              <a:rPr sz="1600" b="1" spc="-65" smtClean="0">
                <a:latin typeface="Trebuchet MS"/>
                <a:cs typeface="Trebuchet MS"/>
              </a:rPr>
              <a:t> </a:t>
            </a:r>
            <a:r>
              <a:rPr sz="1600" b="1" spc="-15" dirty="0">
                <a:latin typeface="Trebuchet MS"/>
                <a:cs typeface="Trebuchet MS"/>
              </a:rPr>
              <a:t>по</a:t>
            </a:r>
            <a:r>
              <a:rPr sz="1600" b="1" spc="-65" dirty="0">
                <a:latin typeface="Trebuchet MS"/>
                <a:cs typeface="Trebuchet MS"/>
              </a:rPr>
              <a:t> </a:t>
            </a:r>
            <a:r>
              <a:rPr sz="1600" b="1" spc="5">
                <a:latin typeface="Trebuchet MS"/>
                <a:cs typeface="Trebuchet MS"/>
              </a:rPr>
              <a:t>разделам  </a:t>
            </a:r>
            <a:r>
              <a:rPr sz="1600" b="1" spc="-40" smtClean="0">
                <a:latin typeface="Trebuchet MS"/>
                <a:cs typeface="Trebuchet MS"/>
              </a:rPr>
              <a:t>и</a:t>
            </a:r>
            <a:endParaRPr lang="ru-RU" sz="1600" b="1" spc="-40" dirty="0" smtClean="0">
              <a:latin typeface="Trebuchet MS"/>
              <a:cs typeface="Trebuchet MS"/>
            </a:endParaRPr>
          </a:p>
          <a:p>
            <a:pPr marL="12700" marR="5080" algn="ctr">
              <a:lnSpc>
                <a:spcPts val="1100"/>
              </a:lnSpc>
            </a:pPr>
            <a:endParaRPr lang="ru-RU" sz="1600" b="1" spc="-40" dirty="0" smtClean="0">
              <a:latin typeface="Trebuchet MS"/>
              <a:cs typeface="Trebuchet MS"/>
            </a:endParaRPr>
          </a:p>
          <a:p>
            <a:pPr marL="12700" marR="5080" algn="ctr">
              <a:lnSpc>
                <a:spcPts val="1100"/>
              </a:lnSpc>
            </a:pPr>
            <a:r>
              <a:rPr sz="1600" b="1" spc="-60" smtClean="0">
                <a:latin typeface="Trebuchet MS"/>
                <a:cs typeface="Trebuchet MS"/>
              </a:rPr>
              <a:t> </a:t>
            </a:r>
            <a:r>
              <a:rPr sz="1600" b="1" dirty="0">
                <a:latin typeface="Trebuchet MS"/>
                <a:cs typeface="Trebuchet MS"/>
              </a:rPr>
              <a:t>подразделам</a:t>
            </a:r>
            <a:r>
              <a:rPr sz="1600" b="1" spc="-60" dirty="0">
                <a:latin typeface="Trebuchet MS"/>
                <a:cs typeface="Trebuchet MS"/>
              </a:rPr>
              <a:t> </a:t>
            </a:r>
            <a:r>
              <a:rPr sz="1600" b="1" spc="-5" dirty="0">
                <a:latin typeface="Trebuchet MS"/>
                <a:cs typeface="Trebuchet MS"/>
              </a:rPr>
              <a:t>классификации</a:t>
            </a:r>
            <a:r>
              <a:rPr sz="1600" b="1" spc="-60" dirty="0">
                <a:latin typeface="Trebuchet MS"/>
                <a:cs typeface="Trebuchet MS"/>
              </a:rPr>
              <a:t> </a:t>
            </a:r>
            <a:r>
              <a:rPr sz="1600" b="1" spc="-5" dirty="0">
                <a:latin typeface="Trebuchet MS"/>
                <a:cs typeface="Trebuchet MS"/>
              </a:rPr>
              <a:t>расходов</a:t>
            </a:r>
            <a:r>
              <a:rPr sz="1600" b="1" spc="-60" dirty="0">
                <a:latin typeface="Trebuchet MS"/>
                <a:cs typeface="Trebuchet MS"/>
              </a:rPr>
              <a:t> </a:t>
            </a:r>
            <a:r>
              <a:rPr sz="1600" b="1" spc="5">
                <a:latin typeface="Trebuchet MS"/>
                <a:cs typeface="Trebuchet MS"/>
              </a:rPr>
              <a:t>бюджета</a:t>
            </a:r>
            <a:r>
              <a:rPr sz="1600" b="1" spc="-60">
                <a:latin typeface="Trebuchet MS"/>
                <a:cs typeface="Trebuchet MS"/>
              </a:rPr>
              <a:t> </a:t>
            </a:r>
            <a:endParaRPr sz="1600" dirty="0">
              <a:latin typeface="Trebuchet MS"/>
              <a:cs typeface="Trebuchet MS"/>
            </a:endParaRPr>
          </a:p>
        </p:txBody>
      </p:sp>
      <p:grpSp>
        <p:nvGrpSpPr>
          <p:cNvPr id="24" name="Группа 23"/>
          <p:cNvGrpSpPr/>
          <p:nvPr/>
        </p:nvGrpSpPr>
        <p:grpSpPr>
          <a:xfrm>
            <a:off x="0" y="196850"/>
            <a:ext cx="7740523" cy="396240"/>
            <a:chOff x="0" y="288010"/>
            <a:chExt cx="7740523" cy="396240"/>
          </a:xfrm>
        </p:grpSpPr>
        <p:sp>
          <p:nvSpPr>
            <p:cNvPr id="25" name="object 3"/>
            <p:cNvSpPr/>
            <p:nvPr/>
          </p:nvSpPr>
          <p:spPr>
            <a:xfrm>
              <a:off x="7567803" y="288010"/>
              <a:ext cx="172720" cy="396240"/>
            </a:xfrm>
            <a:custGeom>
              <a:avLst/>
              <a:gdLst/>
              <a:ahLst/>
              <a:cxnLst/>
              <a:rect l="l" t="t" r="r" b="b"/>
              <a:pathLst>
                <a:path w="172720" h="396240">
                  <a:moveTo>
                    <a:pt x="95402" y="0"/>
                  </a:moveTo>
                  <a:lnTo>
                    <a:pt x="0" y="0"/>
                  </a:lnTo>
                  <a:lnTo>
                    <a:pt x="29889" y="4607"/>
                  </a:lnTo>
                  <a:lnTo>
                    <a:pt x="54300" y="17175"/>
                  </a:lnTo>
                  <a:lnTo>
                    <a:pt x="70760" y="35816"/>
                  </a:lnTo>
                  <a:lnTo>
                    <a:pt x="76796" y="58648"/>
                  </a:lnTo>
                  <a:lnTo>
                    <a:pt x="76796" y="337350"/>
                  </a:lnTo>
                  <a:lnTo>
                    <a:pt x="70760" y="360181"/>
                  </a:lnTo>
                  <a:lnTo>
                    <a:pt x="54300" y="378823"/>
                  </a:lnTo>
                  <a:lnTo>
                    <a:pt x="29889" y="391390"/>
                  </a:lnTo>
                  <a:lnTo>
                    <a:pt x="0" y="395998"/>
                  </a:lnTo>
                  <a:lnTo>
                    <a:pt x="95402" y="395998"/>
                  </a:lnTo>
                  <a:lnTo>
                    <a:pt x="125291" y="391390"/>
                  </a:lnTo>
                  <a:lnTo>
                    <a:pt x="149702" y="378823"/>
                  </a:lnTo>
                  <a:lnTo>
                    <a:pt x="166163" y="360181"/>
                  </a:lnTo>
                  <a:lnTo>
                    <a:pt x="172199" y="337350"/>
                  </a:lnTo>
                  <a:lnTo>
                    <a:pt x="172199" y="58648"/>
                  </a:lnTo>
                  <a:lnTo>
                    <a:pt x="166163" y="35816"/>
                  </a:lnTo>
                  <a:lnTo>
                    <a:pt x="149702" y="17175"/>
                  </a:lnTo>
                  <a:lnTo>
                    <a:pt x="125291" y="4607"/>
                  </a:lnTo>
                  <a:lnTo>
                    <a:pt x="95402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4"/>
            <p:cNvSpPr/>
            <p:nvPr/>
          </p:nvSpPr>
          <p:spPr>
            <a:xfrm>
              <a:off x="7376998" y="288010"/>
              <a:ext cx="172720" cy="396240"/>
            </a:xfrm>
            <a:custGeom>
              <a:avLst/>
              <a:gdLst/>
              <a:ahLst/>
              <a:cxnLst/>
              <a:rect l="l" t="t" r="r" b="b"/>
              <a:pathLst>
                <a:path w="172720" h="396240">
                  <a:moveTo>
                    <a:pt x="95402" y="0"/>
                  </a:moveTo>
                  <a:lnTo>
                    <a:pt x="0" y="0"/>
                  </a:lnTo>
                  <a:lnTo>
                    <a:pt x="29889" y="4607"/>
                  </a:lnTo>
                  <a:lnTo>
                    <a:pt x="54300" y="17175"/>
                  </a:lnTo>
                  <a:lnTo>
                    <a:pt x="70760" y="35816"/>
                  </a:lnTo>
                  <a:lnTo>
                    <a:pt x="76796" y="58648"/>
                  </a:lnTo>
                  <a:lnTo>
                    <a:pt x="76796" y="337350"/>
                  </a:lnTo>
                  <a:lnTo>
                    <a:pt x="70760" y="360181"/>
                  </a:lnTo>
                  <a:lnTo>
                    <a:pt x="54300" y="378823"/>
                  </a:lnTo>
                  <a:lnTo>
                    <a:pt x="29889" y="391390"/>
                  </a:lnTo>
                  <a:lnTo>
                    <a:pt x="0" y="395998"/>
                  </a:lnTo>
                  <a:lnTo>
                    <a:pt x="95402" y="395998"/>
                  </a:lnTo>
                  <a:lnTo>
                    <a:pt x="125291" y="391390"/>
                  </a:lnTo>
                  <a:lnTo>
                    <a:pt x="149702" y="378823"/>
                  </a:lnTo>
                  <a:lnTo>
                    <a:pt x="166163" y="360181"/>
                  </a:lnTo>
                  <a:lnTo>
                    <a:pt x="172199" y="337350"/>
                  </a:lnTo>
                  <a:lnTo>
                    <a:pt x="172199" y="58648"/>
                  </a:lnTo>
                  <a:lnTo>
                    <a:pt x="166163" y="35816"/>
                  </a:lnTo>
                  <a:lnTo>
                    <a:pt x="149702" y="17175"/>
                  </a:lnTo>
                  <a:lnTo>
                    <a:pt x="125291" y="4607"/>
                  </a:lnTo>
                  <a:lnTo>
                    <a:pt x="95402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5"/>
            <p:cNvSpPr/>
            <p:nvPr/>
          </p:nvSpPr>
          <p:spPr>
            <a:xfrm>
              <a:off x="7186193" y="288010"/>
              <a:ext cx="172720" cy="396240"/>
            </a:xfrm>
            <a:custGeom>
              <a:avLst/>
              <a:gdLst/>
              <a:ahLst/>
              <a:cxnLst/>
              <a:rect l="l" t="t" r="r" b="b"/>
              <a:pathLst>
                <a:path w="172720" h="396240">
                  <a:moveTo>
                    <a:pt x="95402" y="0"/>
                  </a:moveTo>
                  <a:lnTo>
                    <a:pt x="0" y="0"/>
                  </a:lnTo>
                  <a:lnTo>
                    <a:pt x="29889" y="4607"/>
                  </a:lnTo>
                  <a:lnTo>
                    <a:pt x="54300" y="17175"/>
                  </a:lnTo>
                  <a:lnTo>
                    <a:pt x="70760" y="35816"/>
                  </a:lnTo>
                  <a:lnTo>
                    <a:pt x="76796" y="58648"/>
                  </a:lnTo>
                  <a:lnTo>
                    <a:pt x="76796" y="337350"/>
                  </a:lnTo>
                  <a:lnTo>
                    <a:pt x="70760" y="360181"/>
                  </a:lnTo>
                  <a:lnTo>
                    <a:pt x="54300" y="378823"/>
                  </a:lnTo>
                  <a:lnTo>
                    <a:pt x="29889" y="391390"/>
                  </a:lnTo>
                  <a:lnTo>
                    <a:pt x="0" y="395998"/>
                  </a:lnTo>
                  <a:lnTo>
                    <a:pt x="95402" y="395998"/>
                  </a:lnTo>
                  <a:lnTo>
                    <a:pt x="125291" y="391390"/>
                  </a:lnTo>
                  <a:lnTo>
                    <a:pt x="149702" y="378823"/>
                  </a:lnTo>
                  <a:lnTo>
                    <a:pt x="166163" y="360181"/>
                  </a:lnTo>
                  <a:lnTo>
                    <a:pt x="172199" y="337350"/>
                  </a:lnTo>
                  <a:lnTo>
                    <a:pt x="172199" y="58648"/>
                  </a:lnTo>
                  <a:lnTo>
                    <a:pt x="166163" y="35816"/>
                  </a:lnTo>
                  <a:lnTo>
                    <a:pt x="149702" y="17175"/>
                  </a:lnTo>
                  <a:lnTo>
                    <a:pt x="125291" y="4607"/>
                  </a:lnTo>
                  <a:lnTo>
                    <a:pt x="95402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6"/>
            <p:cNvSpPr/>
            <p:nvPr/>
          </p:nvSpPr>
          <p:spPr>
            <a:xfrm>
              <a:off x="6995400" y="288010"/>
              <a:ext cx="172720" cy="396240"/>
            </a:xfrm>
            <a:custGeom>
              <a:avLst/>
              <a:gdLst/>
              <a:ahLst/>
              <a:cxnLst/>
              <a:rect l="l" t="t" r="r" b="b"/>
              <a:pathLst>
                <a:path w="172720" h="396240">
                  <a:moveTo>
                    <a:pt x="95402" y="0"/>
                  </a:moveTo>
                  <a:lnTo>
                    <a:pt x="0" y="0"/>
                  </a:lnTo>
                  <a:lnTo>
                    <a:pt x="29889" y="4607"/>
                  </a:lnTo>
                  <a:lnTo>
                    <a:pt x="54300" y="17175"/>
                  </a:lnTo>
                  <a:lnTo>
                    <a:pt x="70760" y="35816"/>
                  </a:lnTo>
                  <a:lnTo>
                    <a:pt x="76796" y="58648"/>
                  </a:lnTo>
                  <a:lnTo>
                    <a:pt x="76796" y="337350"/>
                  </a:lnTo>
                  <a:lnTo>
                    <a:pt x="70760" y="360181"/>
                  </a:lnTo>
                  <a:lnTo>
                    <a:pt x="54300" y="378823"/>
                  </a:lnTo>
                  <a:lnTo>
                    <a:pt x="29889" y="391390"/>
                  </a:lnTo>
                  <a:lnTo>
                    <a:pt x="0" y="395998"/>
                  </a:lnTo>
                  <a:lnTo>
                    <a:pt x="95402" y="395998"/>
                  </a:lnTo>
                  <a:lnTo>
                    <a:pt x="125291" y="391390"/>
                  </a:lnTo>
                  <a:lnTo>
                    <a:pt x="149702" y="378823"/>
                  </a:lnTo>
                  <a:lnTo>
                    <a:pt x="166163" y="360181"/>
                  </a:lnTo>
                  <a:lnTo>
                    <a:pt x="172199" y="337350"/>
                  </a:lnTo>
                  <a:lnTo>
                    <a:pt x="172199" y="58648"/>
                  </a:lnTo>
                  <a:lnTo>
                    <a:pt x="166163" y="35816"/>
                  </a:lnTo>
                  <a:lnTo>
                    <a:pt x="149702" y="17175"/>
                  </a:lnTo>
                  <a:lnTo>
                    <a:pt x="125291" y="4607"/>
                  </a:lnTo>
                  <a:lnTo>
                    <a:pt x="95402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7"/>
            <p:cNvSpPr/>
            <p:nvPr/>
          </p:nvSpPr>
          <p:spPr>
            <a:xfrm>
              <a:off x="0" y="288010"/>
              <a:ext cx="406400" cy="396240"/>
            </a:xfrm>
            <a:custGeom>
              <a:avLst/>
              <a:gdLst/>
              <a:ahLst/>
              <a:cxnLst/>
              <a:rect l="l" t="t" r="r" b="b"/>
              <a:pathLst>
                <a:path w="406400" h="396240">
                  <a:moveTo>
                    <a:pt x="406095" y="0"/>
                  </a:moveTo>
                  <a:lnTo>
                    <a:pt x="280758" y="0"/>
                  </a:lnTo>
                  <a:lnTo>
                    <a:pt x="0" y="198031"/>
                  </a:lnTo>
                  <a:lnTo>
                    <a:pt x="280758" y="395998"/>
                  </a:lnTo>
                  <a:lnTo>
                    <a:pt x="406133" y="395998"/>
                  </a:lnTo>
                  <a:lnTo>
                    <a:pt x="125387" y="197992"/>
                  </a:lnTo>
                  <a:lnTo>
                    <a:pt x="406095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8"/>
            <p:cNvSpPr/>
            <p:nvPr/>
          </p:nvSpPr>
          <p:spPr>
            <a:xfrm>
              <a:off x="251999" y="288010"/>
              <a:ext cx="406400" cy="396240"/>
            </a:xfrm>
            <a:custGeom>
              <a:avLst/>
              <a:gdLst/>
              <a:ahLst/>
              <a:cxnLst/>
              <a:rect l="l" t="t" r="r" b="b"/>
              <a:pathLst>
                <a:path w="406400" h="396240">
                  <a:moveTo>
                    <a:pt x="406095" y="0"/>
                  </a:moveTo>
                  <a:lnTo>
                    <a:pt x="280758" y="0"/>
                  </a:lnTo>
                  <a:lnTo>
                    <a:pt x="0" y="198031"/>
                  </a:lnTo>
                  <a:lnTo>
                    <a:pt x="280758" y="395998"/>
                  </a:lnTo>
                  <a:lnTo>
                    <a:pt x="406133" y="395998"/>
                  </a:lnTo>
                  <a:lnTo>
                    <a:pt x="125387" y="197992"/>
                  </a:lnTo>
                  <a:lnTo>
                    <a:pt x="406095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9"/>
            <p:cNvSpPr/>
            <p:nvPr/>
          </p:nvSpPr>
          <p:spPr>
            <a:xfrm>
              <a:off x="504000" y="288010"/>
              <a:ext cx="406400" cy="396240"/>
            </a:xfrm>
            <a:custGeom>
              <a:avLst/>
              <a:gdLst/>
              <a:ahLst/>
              <a:cxnLst/>
              <a:rect l="l" t="t" r="r" b="b"/>
              <a:pathLst>
                <a:path w="406400" h="396240">
                  <a:moveTo>
                    <a:pt x="406095" y="0"/>
                  </a:moveTo>
                  <a:lnTo>
                    <a:pt x="280758" y="0"/>
                  </a:lnTo>
                  <a:lnTo>
                    <a:pt x="0" y="198031"/>
                  </a:lnTo>
                  <a:lnTo>
                    <a:pt x="280758" y="395998"/>
                  </a:lnTo>
                  <a:lnTo>
                    <a:pt x="406133" y="395998"/>
                  </a:lnTo>
                  <a:lnTo>
                    <a:pt x="125387" y="197992"/>
                  </a:lnTo>
                  <a:lnTo>
                    <a:pt x="406095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10"/>
            <p:cNvSpPr/>
            <p:nvPr/>
          </p:nvSpPr>
          <p:spPr>
            <a:xfrm>
              <a:off x="756000" y="288010"/>
              <a:ext cx="406400" cy="396240"/>
            </a:xfrm>
            <a:custGeom>
              <a:avLst/>
              <a:gdLst/>
              <a:ahLst/>
              <a:cxnLst/>
              <a:rect l="l" t="t" r="r" b="b"/>
              <a:pathLst>
                <a:path w="406400" h="396240">
                  <a:moveTo>
                    <a:pt x="406095" y="0"/>
                  </a:moveTo>
                  <a:lnTo>
                    <a:pt x="280758" y="0"/>
                  </a:lnTo>
                  <a:lnTo>
                    <a:pt x="0" y="198031"/>
                  </a:lnTo>
                  <a:lnTo>
                    <a:pt x="280758" y="395998"/>
                  </a:lnTo>
                  <a:lnTo>
                    <a:pt x="406133" y="395998"/>
                  </a:lnTo>
                  <a:lnTo>
                    <a:pt x="125387" y="197992"/>
                  </a:lnTo>
                  <a:lnTo>
                    <a:pt x="406095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33" name="Группа 44"/>
            <p:cNvGrpSpPr/>
            <p:nvPr/>
          </p:nvGrpSpPr>
          <p:grpSpPr>
            <a:xfrm>
              <a:off x="990600" y="288010"/>
              <a:ext cx="6101715" cy="396240"/>
              <a:chOff x="990600" y="288010"/>
              <a:chExt cx="6101715" cy="396240"/>
            </a:xfrm>
          </p:grpSpPr>
          <p:sp>
            <p:nvSpPr>
              <p:cNvPr id="35" name="object 12"/>
              <p:cNvSpPr/>
              <p:nvPr/>
            </p:nvSpPr>
            <p:spPr>
              <a:xfrm>
                <a:off x="990600" y="288010"/>
                <a:ext cx="6101715" cy="396240"/>
              </a:xfrm>
              <a:custGeom>
                <a:avLst/>
                <a:gdLst/>
                <a:ahLst/>
                <a:cxnLst/>
                <a:rect l="l" t="t" r="r" b="b"/>
                <a:pathLst>
                  <a:path w="6101715" h="396240">
                    <a:moveTo>
                      <a:pt x="6028944" y="0"/>
                    </a:moveTo>
                    <a:lnTo>
                      <a:pt x="280758" y="0"/>
                    </a:lnTo>
                    <a:lnTo>
                      <a:pt x="0" y="198031"/>
                    </a:lnTo>
                    <a:lnTo>
                      <a:pt x="280758" y="395998"/>
                    </a:lnTo>
                    <a:lnTo>
                      <a:pt x="6028944" y="395998"/>
                    </a:lnTo>
                    <a:lnTo>
                      <a:pt x="6057141" y="391390"/>
                    </a:lnTo>
                    <a:lnTo>
                      <a:pt x="6080172" y="378823"/>
                    </a:lnTo>
                    <a:lnTo>
                      <a:pt x="6095702" y="360181"/>
                    </a:lnTo>
                    <a:lnTo>
                      <a:pt x="6101397" y="337350"/>
                    </a:lnTo>
                    <a:lnTo>
                      <a:pt x="6101397" y="58648"/>
                    </a:lnTo>
                    <a:lnTo>
                      <a:pt x="6095702" y="35816"/>
                    </a:lnTo>
                    <a:lnTo>
                      <a:pt x="6080172" y="17175"/>
                    </a:lnTo>
                    <a:lnTo>
                      <a:pt x="6057141" y="4607"/>
                    </a:lnTo>
                    <a:lnTo>
                      <a:pt x="6028944" y="0"/>
                    </a:lnTo>
                    <a:close/>
                  </a:path>
                </a:pathLst>
              </a:custGeom>
              <a:solidFill>
                <a:srgbClr val="00B8BE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6" name="object 13"/>
              <p:cNvSpPr/>
              <p:nvPr/>
            </p:nvSpPr>
            <p:spPr>
              <a:xfrm>
                <a:off x="6734556" y="342011"/>
                <a:ext cx="288290" cy="288290"/>
              </a:xfrm>
              <a:custGeom>
                <a:avLst/>
                <a:gdLst/>
                <a:ahLst/>
                <a:cxnLst/>
                <a:rect l="l" t="t" r="r" b="b"/>
                <a:pathLst>
                  <a:path w="288290" h="288290">
                    <a:moveTo>
                      <a:pt x="235673" y="0"/>
                    </a:moveTo>
                    <a:lnTo>
                      <a:pt x="52324" y="0"/>
                    </a:lnTo>
                    <a:lnTo>
                      <a:pt x="31953" y="4105"/>
                    </a:lnTo>
                    <a:lnTo>
                      <a:pt x="15322" y="15308"/>
                    </a:lnTo>
                    <a:lnTo>
                      <a:pt x="4110" y="31937"/>
                    </a:lnTo>
                    <a:lnTo>
                      <a:pt x="0" y="52324"/>
                    </a:lnTo>
                    <a:lnTo>
                      <a:pt x="0" y="235661"/>
                    </a:lnTo>
                    <a:lnTo>
                      <a:pt x="4110" y="256031"/>
                    </a:lnTo>
                    <a:lnTo>
                      <a:pt x="15322" y="272662"/>
                    </a:lnTo>
                    <a:lnTo>
                      <a:pt x="31953" y="283874"/>
                    </a:lnTo>
                    <a:lnTo>
                      <a:pt x="52324" y="287985"/>
                    </a:lnTo>
                    <a:lnTo>
                      <a:pt x="235673" y="287985"/>
                    </a:lnTo>
                    <a:lnTo>
                      <a:pt x="256038" y="283874"/>
                    </a:lnTo>
                    <a:lnTo>
                      <a:pt x="272670" y="272662"/>
                    </a:lnTo>
                    <a:lnTo>
                      <a:pt x="283885" y="256031"/>
                    </a:lnTo>
                    <a:lnTo>
                      <a:pt x="287997" y="235661"/>
                    </a:lnTo>
                    <a:lnTo>
                      <a:pt x="287997" y="52324"/>
                    </a:lnTo>
                    <a:lnTo>
                      <a:pt x="283885" y="31937"/>
                    </a:lnTo>
                    <a:lnTo>
                      <a:pt x="272670" y="15308"/>
                    </a:lnTo>
                    <a:lnTo>
                      <a:pt x="256038" y="4105"/>
                    </a:lnTo>
                    <a:lnTo>
                      <a:pt x="235673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7" name="object 14"/>
              <p:cNvSpPr txBox="1"/>
              <p:nvPr/>
            </p:nvSpPr>
            <p:spPr>
              <a:xfrm>
                <a:off x="6762750" y="381749"/>
                <a:ext cx="228599" cy="184666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spAutoFit/>
              </a:bodyPr>
              <a:lstStyle/>
              <a:p>
                <a:pPr marL="12700">
                  <a:lnSpc>
                    <a:spcPct val="100000"/>
                  </a:lnSpc>
                </a:pPr>
                <a:r>
                  <a:rPr lang="ru-RU" sz="1200" b="1" dirty="0" smtClean="0">
                    <a:solidFill>
                      <a:srgbClr val="45B3B9"/>
                    </a:solidFill>
                    <a:latin typeface="Gill Sans MT"/>
                    <a:cs typeface="Gill Sans MT"/>
                  </a:rPr>
                  <a:t>11</a:t>
                </a:r>
                <a:endParaRPr sz="1200" b="1" dirty="0">
                  <a:solidFill>
                    <a:srgbClr val="45B3B9"/>
                  </a:solidFill>
                  <a:latin typeface="Gill Sans MT"/>
                  <a:cs typeface="Gill Sans MT"/>
                </a:endParaRPr>
              </a:p>
            </p:txBody>
          </p:sp>
        </p:grpSp>
        <p:sp>
          <p:nvSpPr>
            <p:cNvPr id="34" name="object 21"/>
            <p:cNvSpPr txBox="1"/>
            <p:nvPr/>
          </p:nvSpPr>
          <p:spPr>
            <a:xfrm>
              <a:off x="1276350" y="364210"/>
              <a:ext cx="5410200" cy="166712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12700" marR="5080">
                <a:lnSpc>
                  <a:spcPts val="1300"/>
                </a:lnSpc>
              </a:pPr>
              <a:r>
                <a:rPr lang="ru-RU" sz="1000" b="1" spc="-5" dirty="0" smtClean="0">
                  <a:solidFill>
                    <a:srgbClr val="FFFFFF"/>
                  </a:solidFill>
                  <a:latin typeface="Trebuchet MS"/>
                  <a:cs typeface="Trebuchet MS"/>
                </a:rPr>
                <a:t>ОСНОВНЫЕ </a:t>
              </a:r>
              <a:r>
                <a:rPr lang="ru-RU" sz="1000" b="1" spc="-20" dirty="0" smtClean="0">
                  <a:solidFill>
                    <a:srgbClr val="FFFFFF"/>
                  </a:solidFill>
                  <a:latin typeface="Trebuchet MS"/>
                  <a:cs typeface="Trebuchet MS"/>
                </a:rPr>
                <a:t>ПАРАМЕТРЫ БЮДЖЕТА</a:t>
              </a:r>
              <a:endParaRPr lang="ru-RU" sz="1000" dirty="0" smtClean="0">
                <a:latin typeface="Trebuchet MS"/>
                <a:cs typeface="Trebuchet MS"/>
              </a:endParaRP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324002" cy="1090799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734556" y="342011"/>
            <a:ext cx="288290" cy="288290"/>
          </a:xfrm>
          <a:custGeom>
            <a:avLst/>
            <a:gdLst/>
            <a:ahLst/>
            <a:cxnLst/>
            <a:rect l="l" t="t" r="r" b="b"/>
            <a:pathLst>
              <a:path w="288290" h="288290">
                <a:moveTo>
                  <a:pt x="235673" y="0"/>
                </a:moveTo>
                <a:lnTo>
                  <a:pt x="52324" y="0"/>
                </a:lnTo>
                <a:lnTo>
                  <a:pt x="31953" y="4105"/>
                </a:lnTo>
                <a:lnTo>
                  <a:pt x="15322" y="15308"/>
                </a:lnTo>
                <a:lnTo>
                  <a:pt x="4110" y="31937"/>
                </a:lnTo>
                <a:lnTo>
                  <a:pt x="0" y="52324"/>
                </a:lnTo>
                <a:lnTo>
                  <a:pt x="0" y="235661"/>
                </a:lnTo>
                <a:lnTo>
                  <a:pt x="4110" y="256031"/>
                </a:lnTo>
                <a:lnTo>
                  <a:pt x="15322" y="272662"/>
                </a:lnTo>
                <a:lnTo>
                  <a:pt x="31953" y="283874"/>
                </a:lnTo>
                <a:lnTo>
                  <a:pt x="52324" y="287985"/>
                </a:lnTo>
                <a:lnTo>
                  <a:pt x="235673" y="287985"/>
                </a:lnTo>
                <a:lnTo>
                  <a:pt x="256038" y="283874"/>
                </a:lnTo>
                <a:lnTo>
                  <a:pt x="272670" y="272662"/>
                </a:lnTo>
                <a:lnTo>
                  <a:pt x="283885" y="256031"/>
                </a:lnTo>
                <a:lnTo>
                  <a:pt x="287997" y="235661"/>
                </a:lnTo>
                <a:lnTo>
                  <a:pt x="287997" y="52324"/>
                </a:lnTo>
                <a:lnTo>
                  <a:pt x="283885" y="31937"/>
                </a:lnTo>
                <a:lnTo>
                  <a:pt x="272670" y="15308"/>
                </a:lnTo>
                <a:lnTo>
                  <a:pt x="256038" y="4105"/>
                </a:lnTo>
                <a:lnTo>
                  <a:pt x="23567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0" y="10420704"/>
            <a:ext cx="7740015" cy="0"/>
          </a:xfrm>
          <a:custGeom>
            <a:avLst/>
            <a:gdLst/>
            <a:ahLst/>
            <a:cxnLst/>
            <a:rect l="l" t="t" r="r" b="b"/>
            <a:pathLst>
              <a:path w="7740015">
                <a:moveTo>
                  <a:pt x="0" y="0"/>
                </a:moveTo>
                <a:lnTo>
                  <a:pt x="7740001" y="0"/>
                </a:lnTo>
              </a:path>
            </a:pathLst>
          </a:custGeom>
          <a:ln w="6350">
            <a:solidFill>
              <a:srgbClr val="8A8C8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0" y="10506590"/>
            <a:ext cx="7740015" cy="0"/>
          </a:xfrm>
          <a:custGeom>
            <a:avLst/>
            <a:gdLst/>
            <a:ahLst/>
            <a:cxnLst/>
            <a:rect l="l" t="t" r="r" b="b"/>
            <a:pathLst>
              <a:path w="7740015">
                <a:moveTo>
                  <a:pt x="0" y="0"/>
                </a:moveTo>
                <a:lnTo>
                  <a:pt x="7740001" y="0"/>
                </a:lnTo>
              </a:path>
            </a:pathLst>
          </a:custGeom>
          <a:ln w="6350">
            <a:solidFill>
              <a:srgbClr val="8A8C8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0" y="10597242"/>
            <a:ext cx="7740015" cy="0"/>
          </a:xfrm>
          <a:custGeom>
            <a:avLst/>
            <a:gdLst/>
            <a:ahLst/>
            <a:cxnLst/>
            <a:rect l="l" t="t" r="r" b="b"/>
            <a:pathLst>
              <a:path w="7740015">
                <a:moveTo>
                  <a:pt x="0" y="0"/>
                </a:moveTo>
                <a:lnTo>
                  <a:pt x="7740001" y="0"/>
                </a:lnTo>
              </a:path>
            </a:pathLst>
          </a:custGeom>
          <a:ln w="6350">
            <a:solidFill>
              <a:srgbClr val="8A8C8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723857" y="10602008"/>
            <a:ext cx="5016500" cy="0"/>
          </a:xfrm>
          <a:custGeom>
            <a:avLst/>
            <a:gdLst/>
            <a:ahLst/>
            <a:cxnLst/>
            <a:rect l="l" t="t" r="r" b="b"/>
            <a:pathLst>
              <a:path w="5016500">
                <a:moveTo>
                  <a:pt x="0" y="0"/>
                </a:moveTo>
                <a:lnTo>
                  <a:pt x="5016144" y="0"/>
                </a:lnTo>
              </a:path>
            </a:pathLst>
          </a:custGeom>
          <a:ln w="36004">
            <a:solidFill>
              <a:srgbClr val="00A3A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510584" y="10511356"/>
            <a:ext cx="4229735" cy="0"/>
          </a:xfrm>
          <a:custGeom>
            <a:avLst/>
            <a:gdLst/>
            <a:ahLst/>
            <a:cxnLst/>
            <a:rect l="l" t="t" r="r" b="b"/>
            <a:pathLst>
              <a:path w="4229734">
                <a:moveTo>
                  <a:pt x="0" y="0"/>
                </a:moveTo>
                <a:lnTo>
                  <a:pt x="4229417" y="0"/>
                </a:lnTo>
              </a:path>
            </a:pathLst>
          </a:custGeom>
          <a:ln w="36004">
            <a:solidFill>
              <a:srgbClr val="00B8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293666" y="10420707"/>
            <a:ext cx="3446779" cy="0"/>
          </a:xfrm>
          <a:custGeom>
            <a:avLst/>
            <a:gdLst/>
            <a:ahLst/>
            <a:cxnLst/>
            <a:rect l="l" t="t" r="r" b="b"/>
            <a:pathLst>
              <a:path w="3446779">
                <a:moveTo>
                  <a:pt x="0" y="0"/>
                </a:moveTo>
                <a:lnTo>
                  <a:pt x="3446335" y="0"/>
                </a:lnTo>
              </a:path>
            </a:pathLst>
          </a:custGeom>
          <a:ln w="36004">
            <a:solidFill>
              <a:srgbClr val="A2DAD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 txBox="1"/>
          <p:nvPr/>
        </p:nvSpPr>
        <p:spPr>
          <a:xfrm>
            <a:off x="455298" y="390741"/>
            <a:ext cx="6649720" cy="14716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8215">
              <a:lnSpc>
                <a:spcPct val="100000"/>
              </a:lnSpc>
              <a:tabLst>
                <a:tab pos="6335395" algn="l"/>
              </a:tabLst>
            </a:pPr>
            <a:r>
              <a:rPr sz="1200" b="1" spc="-5" dirty="0" smtClean="0">
                <a:solidFill>
                  <a:srgbClr val="FFFFFF"/>
                </a:solidFill>
                <a:latin typeface="Trebuchet MS"/>
                <a:cs typeface="Trebuchet MS"/>
              </a:rPr>
              <a:t>ОЦИАЛЬНАЯ</a:t>
            </a:r>
            <a:r>
              <a:rPr sz="1200" b="1" spc="-80" dirty="0" smtClean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b="1" spc="-35" dirty="0">
                <a:solidFill>
                  <a:srgbClr val="FFFFFF"/>
                </a:solidFill>
                <a:latin typeface="Trebuchet MS"/>
                <a:cs typeface="Trebuchet MS"/>
              </a:rPr>
              <a:t>СФЕРА</a:t>
            </a:r>
            <a:r>
              <a:rPr sz="1800" spc="-52" baseline="2314" dirty="0">
                <a:solidFill>
                  <a:srgbClr val="009DA2"/>
                </a:solidFill>
                <a:latin typeface="Times New Roman"/>
                <a:cs typeface="Times New Roman"/>
              </a:rPr>
              <a:t>	</a:t>
            </a:r>
            <a:endParaRPr sz="1800" baseline="2314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500" dirty="0">
              <a:latin typeface="Times New Roman"/>
              <a:cs typeface="Times New Roman"/>
            </a:endParaRPr>
          </a:p>
          <a:p>
            <a:pPr marL="12700" marR="5080" indent="107950" algn="just">
              <a:lnSpc>
                <a:spcPct val="104200"/>
              </a:lnSpc>
            </a:pPr>
            <a:r>
              <a:rPr sz="1400" b="1" spc="45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В </a:t>
            </a:r>
            <a:r>
              <a:rPr sz="1400" b="1" spc="5" smtClean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20</a:t>
            </a:r>
            <a:r>
              <a:rPr lang="ru-RU" sz="1400" b="1" spc="5" dirty="0" smtClean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25</a:t>
            </a:r>
            <a:r>
              <a:rPr sz="1400" b="1" spc="5" smtClean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 </a:t>
            </a:r>
            <a:r>
              <a:rPr sz="1400" b="1" spc="-10" dirty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году </a:t>
            </a:r>
            <a:r>
              <a:rPr sz="1400" b="1" spc="80" dirty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в </a:t>
            </a:r>
            <a:r>
              <a:rPr sz="1400" b="1" spc="-40" dirty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приоритетном </a:t>
            </a:r>
            <a:r>
              <a:rPr sz="1400" b="1" spc="-20" dirty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порядке </a:t>
            </a:r>
            <a:r>
              <a:rPr sz="1400" b="1" spc="-30" dirty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осуществлялось </a:t>
            </a:r>
            <a:r>
              <a:rPr sz="1400" b="1" spc="-6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финансирование </a:t>
            </a:r>
            <a:r>
              <a:rPr lang="en-US" sz="1400" b="1" spc="-60" dirty="0" smtClean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 </a:t>
            </a:r>
            <a:r>
              <a:rPr sz="1400" b="1" spc="-45" smtClean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расходов</a:t>
            </a:r>
            <a:r>
              <a:rPr sz="1400" b="1" spc="-45" dirty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, </a:t>
            </a:r>
            <a:r>
              <a:rPr sz="1400" b="1" spc="-60" dirty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имеющих </a:t>
            </a:r>
            <a:r>
              <a:rPr sz="1400" b="1" spc="-40" dirty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социальную </a:t>
            </a:r>
            <a:r>
              <a:rPr sz="1400" b="1" spc="-30" dirty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направленность. </a:t>
            </a:r>
            <a:r>
              <a:rPr sz="1400" b="1" spc="-45" dirty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На </a:t>
            </a:r>
            <a:r>
              <a:rPr sz="1400" b="1" spc="-10" dirty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эти </a:t>
            </a:r>
            <a:r>
              <a:rPr sz="1400" b="1" spc="-50" dirty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цели  </a:t>
            </a:r>
            <a:r>
              <a:rPr sz="1400" b="1" spc="-20" dirty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было </a:t>
            </a:r>
            <a:r>
              <a:rPr sz="1400" b="1" spc="-50" dirty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направлено </a:t>
            </a:r>
            <a:r>
              <a:rPr sz="1400" b="1" spc="-75" err="1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более</a:t>
            </a:r>
            <a:r>
              <a:rPr sz="1400" b="1" spc="-75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 </a:t>
            </a:r>
            <a:r>
              <a:rPr lang="ru-RU" sz="1400" b="1" spc="-75" dirty="0" smtClean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 </a:t>
            </a:r>
            <a:r>
              <a:rPr lang="en-US" sz="1400" b="1" spc="-75" dirty="0" smtClean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5</a:t>
            </a:r>
            <a:r>
              <a:rPr lang="ru-RU" sz="1400" b="1" spc="-75" dirty="0" smtClean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1 % </a:t>
            </a:r>
            <a:r>
              <a:rPr sz="1400" b="1" spc="10" smtClean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от </a:t>
            </a:r>
            <a:r>
              <a:rPr sz="1400" b="1" spc="-90" dirty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общей  </a:t>
            </a:r>
            <a:r>
              <a:rPr sz="1400" b="1" spc="-50" dirty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суммы </a:t>
            </a:r>
            <a:r>
              <a:rPr sz="1400" b="1" spc="-45" dirty="0" err="1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расходов</a:t>
            </a:r>
            <a:r>
              <a:rPr sz="1400" b="1" spc="-45" dirty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 </a:t>
            </a:r>
            <a:r>
              <a:rPr sz="1400" b="1" spc="-40" err="1" smtClean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бюджета</a:t>
            </a:r>
            <a:r>
              <a:rPr lang="ru-RU" sz="1400" b="1" spc="-40" dirty="0" smtClean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.</a:t>
            </a:r>
          </a:p>
          <a:p>
            <a:pPr marL="12700" marR="5080" indent="107950">
              <a:lnSpc>
                <a:spcPct val="104200"/>
              </a:lnSpc>
            </a:pPr>
            <a:r>
              <a:rPr lang="ru-RU" sz="1200" spc="-40" dirty="0" smtClean="0">
                <a:solidFill>
                  <a:srgbClr val="231F20"/>
                </a:solidFill>
                <a:latin typeface="Century Gothic"/>
                <a:cs typeface="Century Gothic"/>
              </a:rPr>
              <a:t>                                            </a:t>
            </a:r>
          </a:p>
          <a:p>
            <a:pPr marL="12700" marR="5080" indent="107950">
              <a:lnSpc>
                <a:spcPct val="104200"/>
              </a:lnSpc>
            </a:pPr>
            <a:r>
              <a:rPr lang="ru-RU" sz="1200" spc="-40" dirty="0" smtClean="0">
                <a:solidFill>
                  <a:srgbClr val="231F20"/>
                </a:solidFill>
                <a:latin typeface="Century Gothic"/>
                <a:cs typeface="Century Gothic"/>
              </a:rPr>
              <a:t>                                                                                                                                         </a:t>
            </a:r>
            <a:r>
              <a:rPr lang="en-US" sz="1200" spc="-40" dirty="0" smtClean="0">
                <a:solidFill>
                  <a:srgbClr val="231F20"/>
                </a:solidFill>
                <a:latin typeface="Century Gothic"/>
                <a:cs typeface="Century Gothic"/>
              </a:rPr>
              <a:t>            </a:t>
            </a:r>
            <a:r>
              <a:rPr lang="ru-RU" sz="1000" spc="-40" dirty="0" smtClean="0">
                <a:solidFill>
                  <a:srgbClr val="231F20"/>
                </a:solidFill>
                <a:latin typeface="Century Gothic"/>
                <a:cs typeface="Century Gothic"/>
              </a:rPr>
              <a:t>тыс.руб.</a:t>
            </a: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145" name="object 145"/>
          <p:cNvSpPr txBox="1"/>
          <p:nvPr/>
        </p:nvSpPr>
        <p:spPr>
          <a:xfrm>
            <a:off x="361950" y="7435850"/>
            <a:ext cx="3283585" cy="10059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107950" algn="just">
              <a:lnSpc>
                <a:spcPct val="104200"/>
              </a:lnSpc>
            </a:pPr>
            <a:r>
              <a:rPr sz="1600" spc="45" smtClean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В </a:t>
            </a:r>
            <a:r>
              <a:rPr sz="1600" spc="-5" smtClean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20</a:t>
            </a:r>
            <a:r>
              <a:rPr lang="ru-RU" sz="1600" spc="-5" dirty="0" smtClean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25</a:t>
            </a:r>
            <a:r>
              <a:rPr sz="1600" spc="-5" smtClean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 </a:t>
            </a:r>
            <a:r>
              <a:rPr sz="1600" spc="-20" dirty="0" err="1" smtClean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году</a:t>
            </a:r>
            <a:r>
              <a:rPr sz="1600" spc="-20" dirty="0" smtClean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 </a:t>
            </a:r>
            <a:r>
              <a:rPr sz="1600" spc="-10" dirty="0" err="1" smtClean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выполнены</a:t>
            </a:r>
            <a:r>
              <a:rPr sz="1600" spc="-10" dirty="0" smtClean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 </a:t>
            </a:r>
            <a:r>
              <a:rPr sz="1600" spc="-50" dirty="0" err="1" smtClean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все</a:t>
            </a:r>
            <a:r>
              <a:rPr sz="1600" spc="-50" dirty="0" smtClean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 </a:t>
            </a:r>
            <a:r>
              <a:rPr sz="1600" spc="-55" dirty="0" err="1" smtClean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намеченные</a:t>
            </a:r>
            <a:r>
              <a:rPr sz="1600" spc="-55" dirty="0" smtClean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 </a:t>
            </a:r>
            <a:r>
              <a:rPr sz="1600" spc="-45" dirty="0" err="1" smtClean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социальные</a:t>
            </a:r>
            <a:r>
              <a:rPr sz="1600" spc="-45" dirty="0" smtClean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 </a:t>
            </a:r>
            <a:r>
              <a:rPr sz="1600" spc="-5" dirty="0" err="1" smtClean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обязатель</a:t>
            </a:r>
            <a:r>
              <a:rPr sz="1600" spc="-15" dirty="0" err="1" smtClean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ства</a:t>
            </a:r>
            <a:r>
              <a:rPr sz="1600" spc="-15" dirty="0" smtClean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 </a:t>
            </a:r>
            <a:r>
              <a:rPr sz="1600" spc="-70" dirty="0" err="1" smtClean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перед</a:t>
            </a:r>
            <a:r>
              <a:rPr sz="1600" spc="-70" dirty="0" smtClean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 </a:t>
            </a:r>
            <a:r>
              <a:rPr sz="1600" spc="-75" dirty="0" err="1" smtClean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населением</a:t>
            </a:r>
            <a:r>
              <a:rPr sz="1600" spc="-75" dirty="0" smtClean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.</a:t>
            </a:r>
            <a:r>
              <a:rPr sz="1600" spc="-65" dirty="0" smtClean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 </a:t>
            </a:r>
            <a:endParaRPr lang="ru-RU" sz="1600" spc="-35" dirty="0" smtClean="0">
              <a:solidFill>
                <a:srgbClr val="231F20"/>
              </a:solidFill>
              <a:latin typeface="Liberation Serif" pitchFamily="18" charset="0"/>
              <a:ea typeface="Liberation Serif" pitchFamily="18" charset="0"/>
              <a:cs typeface="Liberation Serif" pitchFamily="18" charset="0"/>
            </a:endParaRPr>
          </a:p>
          <a:p>
            <a:pPr marL="12700" marR="5080" indent="107950" algn="just">
              <a:lnSpc>
                <a:spcPct val="104200"/>
              </a:lnSpc>
            </a:pPr>
            <a:endParaRPr sz="1600" dirty="0">
              <a:latin typeface="Century Gothic"/>
              <a:cs typeface="Century Gothic"/>
            </a:endParaRPr>
          </a:p>
        </p:txBody>
      </p:sp>
      <p:sp>
        <p:nvSpPr>
          <p:cNvPr id="146" name="object 146"/>
          <p:cNvSpPr txBox="1"/>
          <p:nvPr/>
        </p:nvSpPr>
        <p:spPr>
          <a:xfrm>
            <a:off x="361950" y="8197850"/>
            <a:ext cx="3283585" cy="152067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107950" algn="just">
              <a:lnSpc>
                <a:spcPct val="104200"/>
              </a:lnSpc>
            </a:pPr>
            <a:r>
              <a:rPr sz="1600" spc="-50" dirty="0" err="1" smtClean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Большое</a:t>
            </a:r>
            <a:r>
              <a:rPr sz="1600" spc="-50" dirty="0" smtClean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 </a:t>
            </a:r>
            <a:r>
              <a:rPr sz="1600" spc="-55" dirty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внимание уделено </a:t>
            </a:r>
            <a:r>
              <a:rPr sz="1600" spc="-60" dirty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реализации </a:t>
            </a:r>
            <a:r>
              <a:rPr sz="1600" spc="-10" dirty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указов </a:t>
            </a:r>
            <a:r>
              <a:rPr sz="1600" spc="-35" dirty="0" err="1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Президента</a:t>
            </a:r>
            <a:r>
              <a:rPr sz="1600" spc="-35" dirty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 </a:t>
            </a:r>
            <a:r>
              <a:rPr sz="1600" spc="-25" dirty="0" smtClean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Рос</a:t>
            </a:r>
            <a:r>
              <a:rPr sz="1600" spc="-60" dirty="0" smtClean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сийской</a:t>
            </a:r>
            <a:r>
              <a:rPr sz="1600" spc="-80" dirty="0" smtClean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 </a:t>
            </a:r>
            <a:r>
              <a:rPr sz="1600" spc="-80" dirty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Федерации, </a:t>
            </a:r>
            <a:r>
              <a:rPr sz="1600" spc="80" dirty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в</a:t>
            </a:r>
            <a:r>
              <a:rPr sz="1600" spc="-80" dirty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 </a:t>
            </a:r>
            <a:r>
              <a:rPr sz="1600" spc="-35" dirty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том</a:t>
            </a:r>
            <a:r>
              <a:rPr sz="1600" spc="-80" dirty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 </a:t>
            </a:r>
            <a:r>
              <a:rPr sz="1600" spc="-45" dirty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числе</a:t>
            </a:r>
            <a:r>
              <a:rPr sz="1600" spc="-80" dirty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 </a:t>
            </a:r>
            <a:r>
              <a:rPr sz="1600" spc="80" dirty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в</a:t>
            </a:r>
            <a:r>
              <a:rPr sz="1600" spc="-80" dirty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 </a:t>
            </a:r>
            <a:r>
              <a:rPr sz="1600" spc="-25" dirty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части</a:t>
            </a:r>
            <a:r>
              <a:rPr sz="1600" spc="-80" dirty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 </a:t>
            </a:r>
            <a:r>
              <a:rPr sz="1600" spc="-20" dirty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повышения</a:t>
            </a:r>
            <a:r>
              <a:rPr sz="1600" spc="-80" dirty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 </a:t>
            </a:r>
            <a:r>
              <a:rPr sz="1600" spc="-75" dirty="0" err="1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средней</a:t>
            </a:r>
            <a:r>
              <a:rPr sz="1600" spc="-80" dirty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 </a:t>
            </a:r>
            <a:r>
              <a:rPr sz="1600" spc="-35" dirty="0" err="1" smtClean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зарпла</a:t>
            </a:r>
            <a:r>
              <a:rPr sz="1600" spc="90" dirty="0" err="1" smtClean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ты</a:t>
            </a:r>
            <a:r>
              <a:rPr sz="1600" spc="90" dirty="0" smtClean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 </a:t>
            </a:r>
            <a:r>
              <a:rPr sz="1600" spc="-20" dirty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отдельным</a:t>
            </a:r>
            <a:r>
              <a:rPr sz="1600" spc="-155" dirty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 </a:t>
            </a:r>
            <a:r>
              <a:rPr sz="1600" spc="-35" dirty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категориям </a:t>
            </a:r>
            <a:r>
              <a:rPr sz="1600" spc="-40" dirty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работников </a:t>
            </a:r>
            <a:r>
              <a:rPr sz="1600" spc="-55" dirty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социальной </a:t>
            </a:r>
            <a:r>
              <a:rPr sz="1600" spc="-80" dirty="0">
                <a:solidFill>
                  <a:srgbClr val="231F2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сферы</a:t>
            </a:r>
            <a:endParaRPr sz="1600" dirty="0">
              <a:latin typeface="Liberation Serif" pitchFamily="18" charset="0"/>
              <a:ea typeface="Liberation Serif" pitchFamily="18" charset="0"/>
              <a:cs typeface="Liberation Serif" pitchFamily="18" charset="0"/>
            </a:endParaRPr>
          </a:p>
        </p:txBody>
      </p:sp>
      <p:sp>
        <p:nvSpPr>
          <p:cNvPr id="148" name="object 148"/>
          <p:cNvSpPr txBox="1"/>
          <p:nvPr/>
        </p:nvSpPr>
        <p:spPr>
          <a:xfrm>
            <a:off x="2038350" y="1492250"/>
            <a:ext cx="510540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ru-RU" sz="1400" b="1" spc="5" dirty="0" smtClean="0">
                <a:solidFill>
                  <a:srgbClr val="00B8BE"/>
                </a:solidFill>
                <a:latin typeface="Trebuchet MS"/>
                <a:cs typeface="Trebuchet MS"/>
              </a:rPr>
              <a:t>Б</a:t>
            </a:r>
            <a:r>
              <a:rPr sz="1400" b="1" spc="5" dirty="0" err="1" smtClean="0">
                <a:solidFill>
                  <a:srgbClr val="00B8BE"/>
                </a:solidFill>
                <a:latin typeface="Trebuchet MS"/>
                <a:cs typeface="Trebuchet MS"/>
              </a:rPr>
              <a:t>юджет</a:t>
            </a:r>
            <a:r>
              <a:rPr sz="1400" b="1" spc="-170" dirty="0" smtClean="0">
                <a:solidFill>
                  <a:srgbClr val="00B8BE"/>
                </a:solidFill>
                <a:latin typeface="Trebuchet MS"/>
                <a:cs typeface="Trebuchet MS"/>
              </a:rPr>
              <a:t> </a:t>
            </a:r>
            <a:r>
              <a:rPr lang="ru-RU" sz="1400" b="1" dirty="0" smtClean="0">
                <a:solidFill>
                  <a:srgbClr val="00B8BE"/>
                </a:solidFill>
                <a:latin typeface="Trebuchet MS"/>
                <a:cs typeface="Trebuchet MS"/>
              </a:rPr>
              <a:t>Шалинского муниципального округа</a:t>
            </a:r>
            <a:endParaRPr sz="1400" dirty="0">
              <a:latin typeface="Trebuchet MS"/>
              <a:cs typeface="Trebuchet MS"/>
            </a:endParaRPr>
          </a:p>
        </p:txBody>
      </p:sp>
      <p:sp>
        <p:nvSpPr>
          <p:cNvPr id="159" name="object 159"/>
          <p:cNvSpPr/>
          <p:nvPr/>
        </p:nvSpPr>
        <p:spPr>
          <a:xfrm>
            <a:off x="2571750" y="6140450"/>
            <a:ext cx="1081011" cy="218440"/>
          </a:xfrm>
          <a:custGeom>
            <a:avLst/>
            <a:gdLst/>
            <a:ahLst/>
            <a:cxnLst/>
            <a:rect l="l" t="t" r="r" b="b"/>
            <a:pathLst>
              <a:path w="712470" h="142239">
                <a:moveTo>
                  <a:pt x="712114" y="0"/>
                </a:moveTo>
                <a:lnTo>
                  <a:pt x="74777" y="0"/>
                </a:lnTo>
                <a:lnTo>
                  <a:pt x="0" y="70916"/>
                </a:lnTo>
                <a:lnTo>
                  <a:pt x="74777" y="141859"/>
                </a:lnTo>
                <a:lnTo>
                  <a:pt x="712114" y="141859"/>
                </a:lnTo>
                <a:lnTo>
                  <a:pt x="712114" y="0"/>
                </a:lnTo>
                <a:close/>
              </a:path>
            </a:pathLst>
          </a:custGeom>
          <a:solidFill>
            <a:srgbClr val="F1EE8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2571750" y="5835650"/>
            <a:ext cx="1157211" cy="228600"/>
          </a:xfrm>
          <a:custGeom>
            <a:avLst/>
            <a:gdLst/>
            <a:ahLst/>
            <a:cxnLst/>
            <a:rect l="l" t="t" r="r" b="b"/>
            <a:pathLst>
              <a:path w="712470" h="142239">
                <a:moveTo>
                  <a:pt x="712114" y="0"/>
                </a:moveTo>
                <a:lnTo>
                  <a:pt x="74777" y="0"/>
                </a:lnTo>
                <a:lnTo>
                  <a:pt x="0" y="70916"/>
                </a:lnTo>
                <a:lnTo>
                  <a:pt x="74777" y="141859"/>
                </a:lnTo>
                <a:lnTo>
                  <a:pt x="712114" y="141859"/>
                </a:lnTo>
                <a:lnTo>
                  <a:pt x="712114" y="0"/>
                </a:lnTo>
                <a:close/>
              </a:path>
            </a:pathLst>
          </a:custGeom>
          <a:solidFill>
            <a:srgbClr val="F08E4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2952750" y="5607050"/>
            <a:ext cx="712470" cy="218440"/>
          </a:xfrm>
          <a:custGeom>
            <a:avLst/>
            <a:gdLst/>
            <a:ahLst/>
            <a:cxnLst/>
            <a:rect l="l" t="t" r="r" b="b"/>
            <a:pathLst>
              <a:path w="712470" h="142239">
                <a:moveTo>
                  <a:pt x="712114" y="0"/>
                </a:moveTo>
                <a:lnTo>
                  <a:pt x="74777" y="0"/>
                </a:lnTo>
                <a:lnTo>
                  <a:pt x="0" y="70929"/>
                </a:lnTo>
                <a:lnTo>
                  <a:pt x="74777" y="141884"/>
                </a:lnTo>
                <a:lnTo>
                  <a:pt x="712114" y="141884"/>
                </a:lnTo>
                <a:lnTo>
                  <a:pt x="712114" y="0"/>
                </a:lnTo>
                <a:close/>
              </a:path>
            </a:pathLst>
          </a:custGeom>
          <a:solidFill>
            <a:srgbClr val="5388C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2952750" y="5302250"/>
            <a:ext cx="712470" cy="228600"/>
          </a:xfrm>
          <a:custGeom>
            <a:avLst/>
            <a:gdLst/>
            <a:ahLst/>
            <a:cxnLst/>
            <a:rect l="l" t="t" r="r" b="b"/>
            <a:pathLst>
              <a:path w="712470" h="142239">
                <a:moveTo>
                  <a:pt x="712114" y="0"/>
                </a:moveTo>
                <a:lnTo>
                  <a:pt x="74777" y="0"/>
                </a:lnTo>
                <a:lnTo>
                  <a:pt x="0" y="70916"/>
                </a:lnTo>
                <a:lnTo>
                  <a:pt x="74777" y="141858"/>
                </a:lnTo>
                <a:lnTo>
                  <a:pt x="712114" y="141858"/>
                </a:lnTo>
                <a:lnTo>
                  <a:pt x="712114" y="0"/>
                </a:lnTo>
                <a:close/>
              </a:path>
            </a:pathLst>
          </a:custGeom>
          <a:solidFill>
            <a:srgbClr val="41C0B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3638550" y="6140450"/>
            <a:ext cx="1295400" cy="218440"/>
          </a:xfrm>
          <a:custGeom>
            <a:avLst/>
            <a:gdLst/>
            <a:ahLst/>
            <a:cxnLst/>
            <a:rect l="l" t="t" r="r" b="b"/>
            <a:pathLst>
              <a:path w="712470" h="142239">
                <a:moveTo>
                  <a:pt x="637336" y="0"/>
                </a:moveTo>
                <a:lnTo>
                  <a:pt x="0" y="0"/>
                </a:lnTo>
                <a:lnTo>
                  <a:pt x="0" y="141859"/>
                </a:lnTo>
                <a:lnTo>
                  <a:pt x="637336" y="141859"/>
                </a:lnTo>
                <a:lnTo>
                  <a:pt x="712114" y="70916"/>
                </a:lnTo>
                <a:lnTo>
                  <a:pt x="637336" y="0"/>
                </a:lnTo>
                <a:close/>
              </a:path>
            </a:pathLst>
          </a:custGeom>
          <a:solidFill>
            <a:srgbClr val="F1EE8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3714750" y="5835650"/>
            <a:ext cx="1219200" cy="228600"/>
          </a:xfrm>
          <a:custGeom>
            <a:avLst/>
            <a:gdLst/>
            <a:ahLst/>
            <a:cxnLst/>
            <a:rect l="l" t="t" r="r" b="b"/>
            <a:pathLst>
              <a:path w="712470" h="142239">
                <a:moveTo>
                  <a:pt x="637336" y="0"/>
                </a:moveTo>
                <a:lnTo>
                  <a:pt x="0" y="0"/>
                </a:lnTo>
                <a:lnTo>
                  <a:pt x="0" y="141859"/>
                </a:lnTo>
                <a:lnTo>
                  <a:pt x="637336" y="141859"/>
                </a:lnTo>
                <a:lnTo>
                  <a:pt x="712114" y="70916"/>
                </a:lnTo>
                <a:lnTo>
                  <a:pt x="637336" y="0"/>
                </a:lnTo>
                <a:close/>
              </a:path>
            </a:pathLst>
          </a:custGeom>
          <a:solidFill>
            <a:srgbClr val="F08E4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3638550" y="5607050"/>
            <a:ext cx="712470" cy="218440"/>
          </a:xfrm>
          <a:custGeom>
            <a:avLst/>
            <a:gdLst/>
            <a:ahLst/>
            <a:cxnLst/>
            <a:rect l="l" t="t" r="r" b="b"/>
            <a:pathLst>
              <a:path w="712470" h="142239">
                <a:moveTo>
                  <a:pt x="637336" y="0"/>
                </a:moveTo>
                <a:lnTo>
                  <a:pt x="0" y="0"/>
                </a:lnTo>
                <a:lnTo>
                  <a:pt x="0" y="141884"/>
                </a:lnTo>
                <a:lnTo>
                  <a:pt x="637336" y="141884"/>
                </a:lnTo>
                <a:lnTo>
                  <a:pt x="712114" y="70929"/>
                </a:lnTo>
                <a:lnTo>
                  <a:pt x="637336" y="0"/>
                </a:lnTo>
                <a:close/>
              </a:path>
            </a:pathLst>
          </a:custGeom>
          <a:solidFill>
            <a:srgbClr val="5388C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3638550" y="5302250"/>
            <a:ext cx="712470" cy="218440"/>
          </a:xfrm>
          <a:custGeom>
            <a:avLst/>
            <a:gdLst/>
            <a:ahLst/>
            <a:cxnLst/>
            <a:rect l="l" t="t" r="r" b="b"/>
            <a:pathLst>
              <a:path w="712470" h="142239">
                <a:moveTo>
                  <a:pt x="637336" y="0"/>
                </a:moveTo>
                <a:lnTo>
                  <a:pt x="0" y="0"/>
                </a:lnTo>
                <a:lnTo>
                  <a:pt x="0" y="141858"/>
                </a:lnTo>
                <a:lnTo>
                  <a:pt x="637336" y="141858"/>
                </a:lnTo>
                <a:lnTo>
                  <a:pt x="712114" y="70916"/>
                </a:lnTo>
                <a:lnTo>
                  <a:pt x="637336" y="0"/>
                </a:lnTo>
                <a:close/>
              </a:path>
            </a:pathLst>
          </a:custGeom>
          <a:solidFill>
            <a:srgbClr val="41C0B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 txBox="1"/>
          <p:nvPr/>
        </p:nvSpPr>
        <p:spPr>
          <a:xfrm>
            <a:off x="2647950" y="5149850"/>
            <a:ext cx="1981200" cy="11682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70815" marR="163195" algn="ctr">
              <a:lnSpc>
                <a:spcPct val="145800"/>
              </a:lnSpc>
            </a:pPr>
            <a:endParaRPr lang="ru-RU" sz="800" spc="20" dirty="0" smtClean="0">
              <a:solidFill>
                <a:srgbClr val="231F20"/>
              </a:solidFill>
              <a:latin typeface="Arial Narrow"/>
              <a:cs typeface="Arial Narrow"/>
            </a:endParaRPr>
          </a:p>
          <a:p>
            <a:pPr marL="170815" marR="163195" algn="ctr">
              <a:lnSpc>
                <a:spcPct val="145800"/>
              </a:lnSpc>
            </a:pPr>
            <a:r>
              <a:rPr sz="1100" spc="20" err="1" smtClean="0">
                <a:solidFill>
                  <a:srgbClr val="231F20"/>
                </a:solidFill>
                <a:latin typeface="Arial Narrow"/>
                <a:cs typeface="Arial Narrow"/>
              </a:rPr>
              <a:t>Образование</a:t>
            </a:r>
            <a:r>
              <a:rPr sz="1100" spc="20" smtClean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endParaRPr lang="ru-RU" sz="1100" spc="20" dirty="0" smtClean="0">
              <a:solidFill>
                <a:srgbClr val="231F20"/>
              </a:solidFill>
              <a:latin typeface="Arial Narrow"/>
              <a:cs typeface="Arial Narrow"/>
            </a:endParaRPr>
          </a:p>
          <a:p>
            <a:pPr marL="170815" marR="163195" algn="ctr">
              <a:lnSpc>
                <a:spcPct val="145800"/>
              </a:lnSpc>
            </a:pPr>
            <a:r>
              <a:rPr sz="1100" spc="20" smtClean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spc="20">
                <a:solidFill>
                  <a:srgbClr val="231F20"/>
                </a:solidFill>
                <a:latin typeface="Arial Narrow"/>
                <a:cs typeface="Arial Narrow"/>
              </a:rPr>
              <a:t>Социальная</a:t>
            </a:r>
            <a:r>
              <a:rPr sz="1100" spc="-9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spc="35" smtClean="0">
                <a:solidFill>
                  <a:srgbClr val="231F20"/>
                </a:solidFill>
                <a:latin typeface="Arial Narrow"/>
                <a:cs typeface="Arial Narrow"/>
              </a:rPr>
              <a:t>политика</a:t>
            </a:r>
            <a:endParaRPr sz="1100" dirty="0">
              <a:latin typeface="Arial Narrow"/>
              <a:cs typeface="Arial Narrow"/>
            </a:endParaRPr>
          </a:p>
          <a:p>
            <a:pPr marL="12700" marR="5080" algn="ctr">
              <a:lnSpc>
                <a:spcPct val="145800"/>
              </a:lnSpc>
            </a:pPr>
            <a:r>
              <a:rPr sz="1100" spc="35" dirty="0">
                <a:solidFill>
                  <a:srgbClr val="231F20"/>
                </a:solidFill>
                <a:latin typeface="Arial Narrow"/>
                <a:cs typeface="Arial Narrow"/>
              </a:rPr>
              <a:t>Физическая</a:t>
            </a:r>
            <a:r>
              <a:rPr sz="1100" spc="-3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spc="30" dirty="0">
                <a:solidFill>
                  <a:srgbClr val="231F20"/>
                </a:solidFill>
                <a:latin typeface="Arial Narrow"/>
                <a:cs typeface="Arial Narrow"/>
              </a:rPr>
              <a:t>культура</a:t>
            </a:r>
            <a:r>
              <a:rPr sz="1100" spc="-3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spc="25" dirty="0">
                <a:solidFill>
                  <a:srgbClr val="231F20"/>
                </a:solidFill>
                <a:latin typeface="Arial Narrow"/>
                <a:cs typeface="Arial Narrow"/>
              </a:rPr>
              <a:t>и</a:t>
            </a:r>
            <a:r>
              <a:rPr sz="1100" spc="-3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spc="35" dirty="0">
                <a:solidFill>
                  <a:srgbClr val="231F20"/>
                </a:solidFill>
                <a:latin typeface="Arial Narrow"/>
                <a:cs typeface="Arial Narrow"/>
              </a:rPr>
              <a:t>спорт  </a:t>
            </a:r>
            <a:r>
              <a:rPr sz="1100" spc="15" dirty="0">
                <a:solidFill>
                  <a:srgbClr val="231F20"/>
                </a:solidFill>
                <a:latin typeface="Arial Narrow"/>
                <a:cs typeface="Arial Narrow"/>
              </a:rPr>
              <a:t>Культура,</a:t>
            </a:r>
            <a:r>
              <a:rPr sz="1100" spc="-25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spc="35" dirty="0">
                <a:solidFill>
                  <a:srgbClr val="231F20"/>
                </a:solidFill>
                <a:latin typeface="Arial Narrow"/>
                <a:cs typeface="Arial Narrow"/>
              </a:rPr>
              <a:t>кинематография</a:t>
            </a:r>
            <a:endParaRPr sz="1100" dirty="0">
              <a:latin typeface="Arial Narrow"/>
              <a:cs typeface="Arial Narrow"/>
            </a:endParaRPr>
          </a:p>
        </p:txBody>
      </p:sp>
      <p:sp>
        <p:nvSpPr>
          <p:cNvPr id="179" name="object 179"/>
          <p:cNvSpPr txBox="1"/>
          <p:nvPr/>
        </p:nvSpPr>
        <p:spPr>
          <a:xfrm>
            <a:off x="1885950" y="4845050"/>
            <a:ext cx="480060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b="1" dirty="0">
                <a:solidFill>
                  <a:srgbClr val="00B8BE"/>
                </a:solidFill>
                <a:latin typeface="Trebuchet MS"/>
                <a:cs typeface="Trebuchet MS"/>
              </a:rPr>
              <a:t>Структура</a:t>
            </a:r>
            <a:r>
              <a:rPr sz="1400" b="1" spc="-55" dirty="0">
                <a:solidFill>
                  <a:srgbClr val="00B8BE"/>
                </a:solidFill>
                <a:latin typeface="Trebuchet MS"/>
                <a:cs typeface="Trebuchet MS"/>
              </a:rPr>
              <a:t> </a:t>
            </a:r>
            <a:r>
              <a:rPr sz="1400" b="1" spc="-5" dirty="0" err="1">
                <a:solidFill>
                  <a:srgbClr val="00B8BE"/>
                </a:solidFill>
                <a:latin typeface="Trebuchet MS"/>
                <a:cs typeface="Trebuchet MS"/>
              </a:rPr>
              <a:t>расходов</a:t>
            </a:r>
            <a:r>
              <a:rPr sz="1400" b="1" spc="-55" dirty="0">
                <a:solidFill>
                  <a:srgbClr val="00B8BE"/>
                </a:solidFill>
                <a:latin typeface="Trebuchet MS"/>
                <a:cs typeface="Trebuchet MS"/>
              </a:rPr>
              <a:t> </a:t>
            </a:r>
            <a:r>
              <a:rPr sz="1400" b="1" spc="5" dirty="0" err="1" smtClean="0">
                <a:solidFill>
                  <a:srgbClr val="00B8BE"/>
                </a:solidFill>
                <a:latin typeface="Trebuchet MS"/>
                <a:cs typeface="Trebuchet MS"/>
              </a:rPr>
              <a:t>бюджета</a:t>
            </a:r>
            <a:r>
              <a:rPr sz="1400" b="1" spc="-55" dirty="0" smtClean="0">
                <a:solidFill>
                  <a:srgbClr val="00B8BE"/>
                </a:solidFill>
                <a:latin typeface="Trebuchet MS"/>
                <a:cs typeface="Trebuchet MS"/>
              </a:rPr>
              <a:t> </a:t>
            </a:r>
            <a:r>
              <a:rPr sz="1400" b="1" spc="-15" dirty="0">
                <a:solidFill>
                  <a:srgbClr val="00B8BE"/>
                </a:solidFill>
                <a:latin typeface="Trebuchet MS"/>
                <a:cs typeface="Trebuchet MS"/>
              </a:rPr>
              <a:t>на</a:t>
            </a:r>
            <a:r>
              <a:rPr sz="1400" b="1" spc="-55" dirty="0">
                <a:solidFill>
                  <a:srgbClr val="00B8BE"/>
                </a:solidFill>
                <a:latin typeface="Trebuchet MS"/>
                <a:cs typeface="Trebuchet MS"/>
              </a:rPr>
              <a:t> </a:t>
            </a:r>
            <a:r>
              <a:rPr sz="1400" b="1" spc="-10" dirty="0" err="1">
                <a:solidFill>
                  <a:srgbClr val="00B8BE"/>
                </a:solidFill>
                <a:latin typeface="Trebuchet MS"/>
                <a:cs typeface="Trebuchet MS"/>
              </a:rPr>
              <a:t>социальную</a:t>
            </a:r>
            <a:r>
              <a:rPr sz="1400" b="1" spc="-55" dirty="0">
                <a:solidFill>
                  <a:srgbClr val="00B8BE"/>
                </a:solidFill>
                <a:latin typeface="Trebuchet MS"/>
                <a:cs typeface="Trebuchet MS"/>
              </a:rPr>
              <a:t> </a:t>
            </a:r>
            <a:r>
              <a:rPr sz="1400" b="1" spc="-10" dirty="0" err="1" smtClean="0">
                <a:solidFill>
                  <a:srgbClr val="00B8BE"/>
                </a:solidFill>
                <a:latin typeface="Trebuchet MS"/>
                <a:cs typeface="Trebuchet MS"/>
              </a:rPr>
              <a:t>сферу</a:t>
            </a:r>
            <a:endParaRPr sz="1400" dirty="0">
              <a:latin typeface="Trebuchet MS"/>
              <a:cs typeface="Trebuchet MS"/>
            </a:endParaRPr>
          </a:p>
        </p:txBody>
      </p:sp>
      <p:graphicFrame>
        <p:nvGraphicFramePr>
          <p:cNvPr id="241" name="Диаграмма 240"/>
          <p:cNvGraphicFramePr/>
          <p:nvPr/>
        </p:nvGraphicFramePr>
        <p:xfrm>
          <a:off x="590550" y="1492250"/>
          <a:ext cx="6705600" cy="32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43" name="Диаграмма 242"/>
          <p:cNvGraphicFramePr/>
          <p:nvPr/>
        </p:nvGraphicFramePr>
        <p:xfrm>
          <a:off x="323850" y="4997450"/>
          <a:ext cx="2743200" cy="228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45" name="Диаграмма 244"/>
          <p:cNvGraphicFramePr/>
          <p:nvPr/>
        </p:nvGraphicFramePr>
        <p:xfrm>
          <a:off x="4857750" y="5073650"/>
          <a:ext cx="2362200" cy="2362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pSp>
        <p:nvGrpSpPr>
          <p:cNvPr id="39" name="Группа 38"/>
          <p:cNvGrpSpPr/>
          <p:nvPr/>
        </p:nvGrpSpPr>
        <p:grpSpPr>
          <a:xfrm>
            <a:off x="0" y="196850"/>
            <a:ext cx="7740523" cy="396240"/>
            <a:chOff x="0" y="288010"/>
            <a:chExt cx="7740523" cy="396240"/>
          </a:xfrm>
        </p:grpSpPr>
        <p:sp>
          <p:nvSpPr>
            <p:cNvPr id="40" name="object 3"/>
            <p:cNvSpPr/>
            <p:nvPr/>
          </p:nvSpPr>
          <p:spPr>
            <a:xfrm>
              <a:off x="7567803" y="288010"/>
              <a:ext cx="172720" cy="396240"/>
            </a:xfrm>
            <a:custGeom>
              <a:avLst/>
              <a:gdLst/>
              <a:ahLst/>
              <a:cxnLst/>
              <a:rect l="l" t="t" r="r" b="b"/>
              <a:pathLst>
                <a:path w="172720" h="396240">
                  <a:moveTo>
                    <a:pt x="95402" y="0"/>
                  </a:moveTo>
                  <a:lnTo>
                    <a:pt x="0" y="0"/>
                  </a:lnTo>
                  <a:lnTo>
                    <a:pt x="29889" y="4607"/>
                  </a:lnTo>
                  <a:lnTo>
                    <a:pt x="54300" y="17175"/>
                  </a:lnTo>
                  <a:lnTo>
                    <a:pt x="70760" y="35816"/>
                  </a:lnTo>
                  <a:lnTo>
                    <a:pt x="76796" y="58648"/>
                  </a:lnTo>
                  <a:lnTo>
                    <a:pt x="76796" y="337350"/>
                  </a:lnTo>
                  <a:lnTo>
                    <a:pt x="70760" y="360181"/>
                  </a:lnTo>
                  <a:lnTo>
                    <a:pt x="54300" y="378823"/>
                  </a:lnTo>
                  <a:lnTo>
                    <a:pt x="29889" y="391390"/>
                  </a:lnTo>
                  <a:lnTo>
                    <a:pt x="0" y="395998"/>
                  </a:lnTo>
                  <a:lnTo>
                    <a:pt x="95402" y="395998"/>
                  </a:lnTo>
                  <a:lnTo>
                    <a:pt x="125291" y="391390"/>
                  </a:lnTo>
                  <a:lnTo>
                    <a:pt x="149702" y="378823"/>
                  </a:lnTo>
                  <a:lnTo>
                    <a:pt x="166163" y="360181"/>
                  </a:lnTo>
                  <a:lnTo>
                    <a:pt x="172199" y="337350"/>
                  </a:lnTo>
                  <a:lnTo>
                    <a:pt x="172199" y="58648"/>
                  </a:lnTo>
                  <a:lnTo>
                    <a:pt x="166163" y="35816"/>
                  </a:lnTo>
                  <a:lnTo>
                    <a:pt x="149702" y="17175"/>
                  </a:lnTo>
                  <a:lnTo>
                    <a:pt x="125291" y="4607"/>
                  </a:lnTo>
                  <a:lnTo>
                    <a:pt x="95402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"/>
            <p:cNvSpPr/>
            <p:nvPr/>
          </p:nvSpPr>
          <p:spPr>
            <a:xfrm>
              <a:off x="7376998" y="288010"/>
              <a:ext cx="172720" cy="396240"/>
            </a:xfrm>
            <a:custGeom>
              <a:avLst/>
              <a:gdLst/>
              <a:ahLst/>
              <a:cxnLst/>
              <a:rect l="l" t="t" r="r" b="b"/>
              <a:pathLst>
                <a:path w="172720" h="396240">
                  <a:moveTo>
                    <a:pt x="95402" y="0"/>
                  </a:moveTo>
                  <a:lnTo>
                    <a:pt x="0" y="0"/>
                  </a:lnTo>
                  <a:lnTo>
                    <a:pt x="29889" y="4607"/>
                  </a:lnTo>
                  <a:lnTo>
                    <a:pt x="54300" y="17175"/>
                  </a:lnTo>
                  <a:lnTo>
                    <a:pt x="70760" y="35816"/>
                  </a:lnTo>
                  <a:lnTo>
                    <a:pt x="76796" y="58648"/>
                  </a:lnTo>
                  <a:lnTo>
                    <a:pt x="76796" y="337350"/>
                  </a:lnTo>
                  <a:lnTo>
                    <a:pt x="70760" y="360181"/>
                  </a:lnTo>
                  <a:lnTo>
                    <a:pt x="54300" y="378823"/>
                  </a:lnTo>
                  <a:lnTo>
                    <a:pt x="29889" y="391390"/>
                  </a:lnTo>
                  <a:lnTo>
                    <a:pt x="0" y="395998"/>
                  </a:lnTo>
                  <a:lnTo>
                    <a:pt x="95402" y="395998"/>
                  </a:lnTo>
                  <a:lnTo>
                    <a:pt x="125291" y="391390"/>
                  </a:lnTo>
                  <a:lnTo>
                    <a:pt x="149702" y="378823"/>
                  </a:lnTo>
                  <a:lnTo>
                    <a:pt x="166163" y="360181"/>
                  </a:lnTo>
                  <a:lnTo>
                    <a:pt x="172199" y="337350"/>
                  </a:lnTo>
                  <a:lnTo>
                    <a:pt x="172199" y="58648"/>
                  </a:lnTo>
                  <a:lnTo>
                    <a:pt x="166163" y="35816"/>
                  </a:lnTo>
                  <a:lnTo>
                    <a:pt x="149702" y="17175"/>
                  </a:lnTo>
                  <a:lnTo>
                    <a:pt x="125291" y="4607"/>
                  </a:lnTo>
                  <a:lnTo>
                    <a:pt x="95402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5"/>
            <p:cNvSpPr/>
            <p:nvPr/>
          </p:nvSpPr>
          <p:spPr>
            <a:xfrm>
              <a:off x="7186193" y="288010"/>
              <a:ext cx="172720" cy="396240"/>
            </a:xfrm>
            <a:custGeom>
              <a:avLst/>
              <a:gdLst/>
              <a:ahLst/>
              <a:cxnLst/>
              <a:rect l="l" t="t" r="r" b="b"/>
              <a:pathLst>
                <a:path w="172720" h="396240">
                  <a:moveTo>
                    <a:pt x="95402" y="0"/>
                  </a:moveTo>
                  <a:lnTo>
                    <a:pt x="0" y="0"/>
                  </a:lnTo>
                  <a:lnTo>
                    <a:pt x="29889" y="4607"/>
                  </a:lnTo>
                  <a:lnTo>
                    <a:pt x="54300" y="17175"/>
                  </a:lnTo>
                  <a:lnTo>
                    <a:pt x="70760" y="35816"/>
                  </a:lnTo>
                  <a:lnTo>
                    <a:pt x="76796" y="58648"/>
                  </a:lnTo>
                  <a:lnTo>
                    <a:pt x="76796" y="337350"/>
                  </a:lnTo>
                  <a:lnTo>
                    <a:pt x="70760" y="360181"/>
                  </a:lnTo>
                  <a:lnTo>
                    <a:pt x="54300" y="378823"/>
                  </a:lnTo>
                  <a:lnTo>
                    <a:pt x="29889" y="391390"/>
                  </a:lnTo>
                  <a:lnTo>
                    <a:pt x="0" y="395998"/>
                  </a:lnTo>
                  <a:lnTo>
                    <a:pt x="95402" y="395998"/>
                  </a:lnTo>
                  <a:lnTo>
                    <a:pt x="125291" y="391390"/>
                  </a:lnTo>
                  <a:lnTo>
                    <a:pt x="149702" y="378823"/>
                  </a:lnTo>
                  <a:lnTo>
                    <a:pt x="166163" y="360181"/>
                  </a:lnTo>
                  <a:lnTo>
                    <a:pt x="172199" y="337350"/>
                  </a:lnTo>
                  <a:lnTo>
                    <a:pt x="172199" y="58648"/>
                  </a:lnTo>
                  <a:lnTo>
                    <a:pt x="166163" y="35816"/>
                  </a:lnTo>
                  <a:lnTo>
                    <a:pt x="149702" y="17175"/>
                  </a:lnTo>
                  <a:lnTo>
                    <a:pt x="125291" y="4607"/>
                  </a:lnTo>
                  <a:lnTo>
                    <a:pt x="95402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6"/>
            <p:cNvSpPr/>
            <p:nvPr/>
          </p:nvSpPr>
          <p:spPr>
            <a:xfrm>
              <a:off x="6995400" y="288010"/>
              <a:ext cx="172720" cy="396240"/>
            </a:xfrm>
            <a:custGeom>
              <a:avLst/>
              <a:gdLst/>
              <a:ahLst/>
              <a:cxnLst/>
              <a:rect l="l" t="t" r="r" b="b"/>
              <a:pathLst>
                <a:path w="172720" h="396240">
                  <a:moveTo>
                    <a:pt x="95402" y="0"/>
                  </a:moveTo>
                  <a:lnTo>
                    <a:pt x="0" y="0"/>
                  </a:lnTo>
                  <a:lnTo>
                    <a:pt x="29889" y="4607"/>
                  </a:lnTo>
                  <a:lnTo>
                    <a:pt x="54300" y="17175"/>
                  </a:lnTo>
                  <a:lnTo>
                    <a:pt x="70760" y="35816"/>
                  </a:lnTo>
                  <a:lnTo>
                    <a:pt x="76796" y="58648"/>
                  </a:lnTo>
                  <a:lnTo>
                    <a:pt x="76796" y="337350"/>
                  </a:lnTo>
                  <a:lnTo>
                    <a:pt x="70760" y="360181"/>
                  </a:lnTo>
                  <a:lnTo>
                    <a:pt x="54300" y="378823"/>
                  </a:lnTo>
                  <a:lnTo>
                    <a:pt x="29889" y="391390"/>
                  </a:lnTo>
                  <a:lnTo>
                    <a:pt x="0" y="395998"/>
                  </a:lnTo>
                  <a:lnTo>
                    <a:pt x="95402" y="395998"/>
                  </a:lnTo>
                  <a:lnTo>
                    <a:pt x="125291" y="391390"/>
                  </a:lnTo>
                  <a:lnTo>
                    <a:pt x="149702" y="378823"/>
                  </a:lnTo>
                  <a:lnTo>
                    <a:pt x="166163" y="360181"/>
                  </a:lnTo>
                  <a:lnTo>
                    <a:pt x="172199" y="337350"/>
                  </a:lnTo>
                  <a:lnTo>
                    <a:pt x="172199" y="58648"/>
                  </a:lnTo>
                  <a:lnTo>
                    <a:pt x="166163" y="35816"/>
                  </a:lnTo>
                  <a:lnTo>
                    <a:pt x="149702" y="17175"/>
                  </a:lnTo>
                  <a:lnTo>
                    <a:pt x="125291" y="4607"/>
                  </a:lnTo>
                  <a:lnTo>
                    <a:pt x="95402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7"/>
            <p:cNvSpPr/>
            <p:nvPr/>
          </p:nvSpPr>
          <p:spPr>
            <a:xfrm>
              <a:off x="0" y="288010"/>
              <a:ext cx="406400" cy="396240"/>
            </a:xfrm>
            <a:custGeom>
              <a:avLst/>
              <a:gdLst/>
              <a:ahLst/>
              <a:cxnLst/>
              <a:rect l="l" t="t" r="r" b="b"/>
              <a:pathLst>
                <a:path w="406400" h="396240">
                  <a:moveTo>
                    <a:pt x="406095" y="0"/>
                  </a:moveTo>
                  <a:lnTo>
                    <a:pt x="280758" y="0"/>
                  </a:lnTo>
                  <a:lnTo>
                    <a:pt x="0" y="198031"/>
                  </a:lnTo>
                  <a:lnTo>
                    <a:pt x="280758" y="395998"/>
                  </a:lnTo>
                  <a:lnTo>
                    <a:pt x="406133" y="395998"/>
                  </a:lnTo>
                  <a:lnTo>
                    <a:pt x="125387" y="197992"/>
                  </a:lnTo>
                  <a:lnTo>
                    <a:pt x="406095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8"/>
            <p:cNvSpPr/>
            <p:nvPr/>
          </p:nvSpPr>
          <p:spPr>
            <a:xfrm>
              <a:off x="251999" y="288010"/>
              <a:ext cx="406400" cy="396240"/>
            </a:xfrm>
            <a:custGeom>
              <a:avLst/>
              <a:gdLst/>
              <a:ahLst/>
              <a:cxnLst/>
              <a:rect l="l" t="t" r="r" b="b"/>
              <a:pathLst>
                <a:path w="406400" h="396240">
                  <a:moveTo>
                    <a:pt x="406095" y="0"/>
                  </a:moveTo>
                  <a:lnTo>
                    <a:pt x="280758" y="0"/>
                  </a:lnTo>
                  <a:lnTo>
                    <a:pt x="0" y="198031"/>
                  </a:lnTo>
                  <a:lnTo>
                    <a:pt x="280758" y="395998"/>
                  </a:lnTo>
                  <a:lnTo>
                    <a:pt x="406133" y="395998"/>
                  </a:lnTo>
                  <a:lnTo>
                    <a:pt x="125387" y="197992"/>
                  </a:lnTo>
                  <a:lnTo>
                    <a:pt x="406095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9"/>
            <p:cNvSpPr/>
            <p:nvPr/>
          </p:nvSpPr>
          <p:spPr>
            <a:xfrm>
              <a:off x="504000" y="288010"/>
              <a:ext cx="406400" cy="396240"/>
            </a:xfrm>
            <a:custGeom>
              <a:avLst/>
              <a:gdLst/>
              <a:ahLst/>
              <a:cxnLst/>
              <a:rect l="l" t="t" r="r" b="b"/>
              <a:pathLst>
                <a:path w="406400" h="396240">
                  <a:moveTo>
                    <a:pt x="406095" y="0"/>
                  </a:moveTo>
                  <a:lnTo>
                    <a:pt x="280758" y="0"/>
                  </a:lnTo>
                  <a:lnTo>
                    <a:pt x="0" y="198031"/>
                  </a:lnTo>
                  <a:lnTo>
                    <a:pt x="280758" y="395998"/>
                  </a:lnTo>
                  <a:lnTo>
                    <a:pt x="406133" y="395998"/>
                  </a:lnTo>
                  <a:lnTo>
                    <a:pt x="125387" y="197992"/>
                  </a:lnTo>
                  <a:lnTo>
                    <a:pt x="406095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10"/>
            <p:cNvSpPr/>
            <p:nvPr/>
          </p:nvSpPr>
          <p:spPr>
            <a:xfrm>
              <a:off x="756000" y="288010"/>
              <a:ext cx="406400" cy="396240"/>
            </a:xfrm>
            <a:custGeom>
              <a:avLst/>
              <a:gdLst/>
              <a:ahLst/>
              <a:cxnLst/>
              <a:rect l="l" t="t" r="r" b="b"/>
              <a:pathLst>
                <a:path w="406400" h="396240">
                  <a:moveTo>
                    <a:pt x="406095" y="0"/>
                  </a:moveTo>
                  <a:lnTo>
                    <a:pt x="280758" y="0"/>
                  </a:lnTo>
                  <a:lnTo>
                    <a:pt x="0" y="198031"/>
                  </a:lnTo>
                  <a:lnTo>
                    <a:pt x="280758" y="395998"/>
                  </a:lnTo>
                  <a:lnTo>
                    <a:pt x="406133" y="395998"/>
                  </a:lnTo>
                  <a:lnTo>
                    <a:pt x="125387" y="197992"/>
                  </a:lnTo>
                  <a:lnTo>
                    <a:pt x="406095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48" name="Группа 44"/>
            <p:cNvGrpSpPr/>
            <p:nvPr/>
          </p:nvGrpSpPr>
          <p:grpSpPr>
            <a:xfrm>
              <a:off x="990600" y="288010"/>
              <a:ext cx="6101715" cy="396240"/>
              <a:chOff x="990600" y="288010"/>
              <a:chExt cx="6101715" cy="396240"/>
            </a:xfrm>
          </p:grpSpPr>
          <p:sp>
            <p:nvSpPr>
              <p:cNvPr id="50" name="object 12"/>
              <p:cNvSpPr/>
              <p:nvPr/>
            </p:nvSpPr>
            <p:spPr>
              <a:xfrm>
                <a:off x="990600" y="288010"/>
                <a:ext cx="6101715" cy="396240"/>
              </a:xfrm>
              <a:custGeom>
                <a:avLst/>
                <a:gdLst/>
                <a:ahLst/>
                <a:cxnLst/>
                <a:rect l="l" t="t" r="r" b="b"/>
                <a:pathLst>
                  <a:path w="6101715" h="396240">
                    <a:moveTo>
                      <a:pt x="6028944" y="0"/>
                    </a:moveTo>
                    <a:lnTo>
                      <a:pt x="280758" y="0"/>
                    </a:lnTo>
                    <a:lnTo>
                      <a:pt x="0" y="198031"/>
                    </a:lnTo>
                    <a:lnTo>
                      <a:pt x="280758" y="395998"/>
                    </a:lnTo>
                    <a:lnTo>
                      <a:pt x="6028944" y="395998"/>
                    </a:lnTo>
                    <a:lnTo>
                      <a:pt x="6057141" y="391390"/>
                    </a:lnTo>
                    <a:lnTo>
                      <a:pt x="6080172" y="378823"/>
                    </a:lnTo>
                    <a:lnTo>
                      <a:pt x="6095702" y="360181"/>
                    </a:lnTo>
                    <a:lnTo>
                      <a:pt x="6101397" y="337350"/>
                    </a:lnTo>
                    <a:lnTo>
                      <a:pt x="6101397" y="58648"/>
                    </a:lnTo>
                    <a:lnTo>
                      <a:pt x="6095702" y="35816"/>
                    </a:lnTo>
                    <a:lnTo>
                      <a:pt x="6080172" y="17175"/>
                    </a:lnTo>
                    <a:lnTo>
                      <a:pt x="6057141" y="4607"/>
                    </a:lnTo>
                    <a:lnTo>
                      <a:pt x="6028944" y="0"/>
                    </a:lnTo>
                    <a:close/>
                  </a:path>
                </a:pathLst>
              </a:custGeom>
              <a:solidFill>
                <a:srgbClr val="00B8BE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51" name="object 13"/>
              <p:cNvSpPr/>
              <p:nvPr/>
            </p:nvSpPr>
            <p:spPr>
              <a:xfrm>
                <a:off x="6734556" y="342011"/>
                <a:ext cx="288290" cy="288290"/>
              </a:xfrm>
              <a:custGeom>
                <a:avLst/>
                <a:gdLst/>
                <a:ahLst/>
                <a:cxnLst/>
                <a:rect l="l" t="t" r="r" b="b"/>
                <a:pathLst>
                  <a:path w="288290" h="288290">
                    <a:moveTo>
                      <a:pt x="235673" y="0"/>
                    </a:moveTo>
                    <a:lnTo>
                      <a:pt x="52324" y="0"/>
                    </a:lnTo>
                    <a:lnTo>
                      <a:pt x="31953" y="4105"/>
                    </a:lnTo>
                    <a:lnTo>
                      <a:pt x="15322" y="15308"/>
                    </a:lnTo>
                    <a:lnTo>
                      <a:pt x="4110" y="31937"/>
                    </a:lnTo>
                    <a:lnTo>
                      <a:pt x="0" y="52324"/>
                    </a:lnTo>
                    <a:lnTo>
                      <a:pt x="0" y="235661"/>
                    </a:lnTo>
                    <a:lnTo>
                      <a:pt x="4110" y="256031"/>
                    </a:lnTo>
                    <a:lnTo>
                      <a:pt x="15322" y="272662"/>
                    </a:lnTo>
                    <a:lnTo>
                      <a:pt x="31953" y="283874"/>
                    </a:lnTo>
                    <a:lnTo>
                      <a:pt x="52324" y="287985"/>
                    </a:lnTo>
                    <a:lnTo>
                      <a:pt x="235673" y="287985"/>
                    </a:lnTo>
                    <a:lnTo>
                      <a:pt x="256038" y="283874"/>
                    </a:lnTo>
                    <a:lnTo>
                      <a:pt x="272670" y="272662"/>
                    </a:lnTo>
                    <a:lnTo>
                      <a:pt x="283885" y="256031"/>
                    </a:lnTo>
                    <a:lnTo>
                      <a:pt x="287997" y="235661"/>
                    </a:lnTo>
                    <a:lnTo>
                      <a:pt x="287997" y="52324"/>
                    </a:lnTo>
                    <a:lnTo>
                      <a:pt x="283885" y="31937"/>
                    </a:lnTo>
                    <a:lnTo>
                      <a:pt x="272670" y="15308"/>
                    </a:lnTo>
                    <a:lnTo>
                      <a:pt x="256038" y="4105"/>
                    </a:lnTo>
                    <a:lnTo>
                      <a:pt x="235673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52" name="object 14"/>
              <p:cNvSpPr txBox="1"/>
              <p:nvPr/>
            </p:nvSpPr>
            <p:spPr>
              <a:xfrm>
                <a:off x="6762750" y="381749"/>
                <a:ext cx="228600" cy="184666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spAutoFit/>
              </a:bodyPr>
              <a:lstStyle/>
              <a:p>
                <a:pPr marL="12700">
                  <a:lnSpc>
                    <a:spcPct val="100000"/>
                  </a:lnSpc>
                </a:pPr>
                <a:r>
                  <a:rPr lang="ru-RU" sz="1200" b="1" spc="25" dirty="0" smtClean="0">
                    <a:solidFill>
                      <a:srgbClr val="009DA2"/>
                    </a:solidFill>
                    <a:latin typeface="Gill Sans MT"/>
                    <a:cs typeface="Gill Sans MT"/>
                  </a:rPr>
                  <a:t>12</a:t>
                </a:r>
                <a:endParaRPr sz="1200" dirty="0">
                  <a:latin typeface="Gill Sans MT"/>
                  <a:cs typeface="Gill Sans MT"/>
                </a:endParaRPr>
              </a:p>
            </p:txBody>
          </p:sp>
        </p:grpSp>
        <p:sp>
          <p:nvSpPr>
            <p:cNvPr id="49" name="object 21"/>
            <p:cNvSpPr txBox="1"/>
            <p:nvPr/>
          </p:nvSpPr>
          <p:spPr>
            <a:xfrm>
              <a:off x="1276350" y="364210"/>
              <a:ext cx="5410200" cy="166712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12700" marR="5080">
                <a:lnSpc>
                  <a:spcPts val="1300"/>
                </a:lnSpc>
              </a:pPr>
              <a:r>
                <a:rPr lang="ru-RU" sz="1000" b="1" spc="-20" dirty="0" smtClean="0">
                  <a:solidFill>
                    <a:srgbClr val="FFFFFF"/>
                  </a:solidFill>
                  <a:latin typeface="Trebuchet MS"/>
                  <a:cs typeface="Trebuchet MS"/>
                </a:rPr>
                <a:t>СОЦИАЛЬНАЯ СФЕРА</a:t>
              </a:r>
              <a:endParaRPr lang="ru-RU" sz="1000" dirty="0" smtClean="0">
                <a:latin typeface="Trebuchet MS"/>
                <a:cs typeface="Trebuchet MS"/>
              </a:endParaRPr>
            </a:p>
          </p:txBody>
        </p:sp>
      </p:grp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867150" y="7740650"/>
            <a:ext cx="3720377" cy="2524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object 144"/>
          <p:cNvSpPr/>
          <p:nvPr/>
        </p:nvSpPr>
        <p:spPr>
          <a:xfrm>
            <a:off x="4933950" y="5911850"/>
            <a:ext cx="1676400" cy="314806"/>
          </a:xfrm>
          <a:custGeom>
            <a:avLst/>
            <a:gdLst/>
            <a:ahLst/>
            <a:cxnLst/>
            <a:rect l="l" t="t" r="r" b="b"/>
            <a:pathLst>
              <a:path w="712469" h="259715">
                <a:moveTo>
                  <a:pt x="712114" y="0"/>
                </a:moveTo>
                <a:lnTo>
                  <a:pt x="74777" y="0"/>
                </a:lnTo>
                <a:lnTo>
                  <a:pt x="0" y="129578"/>
                </a:lnTo>
                <a:lnTo>
                  <a:pt x="74777" y="259194"/>
                </a:lnTo>
                <a:lnTo>
                  <a:pt x="712114" y="259194"/>
                </a:lnTo>
                <a:lnTo>
                  <a:pt x="712114" y="0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object 2"/>
          <p:cNvSpPr/>
          <p:nvPr/>
        </p:nvSpPr>
        <p:spPr>
          <a:xfrm>
            <a:off x="0" y="12"/>
            <a:ext cx="324002" cy="1090799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0" y="10420704"/>
            <a:ext cx="7740015" cy="0"/>
          </a:xfrm>
          <a:custGeom>
            <a:avLst/>
            <a:gdLst/>
            <a:ahLst/>
            <a:cxnLst/>
            <a:rect l="l" t="t" r="r" b="b"/>
            <a:pathLst>
              <a:path w="7740015">
                <a:moveTo>
                  <a:pt x="0" y="0"/>
                </a:moveTo>
                <a:lnTo>
                  <a:pt x="7740001" y="0"/>
                </a:lnTo>
              </a:path>
            </a:pathLst>
          </a:custGeom>
          <a:ln w="6350">
            <a:solidFill>
              <a:srgbClr val="8A8C8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0" y="10506590"/>
            <a:ext cx="7740015" cy="0"/>
          </a:xfrm>
          <a:custGeom>
            <a:avLst/>
            <a:gdLst/>
            <a:ahLst/>
            <a:cxnLst/>
            <a:rect l="l" t="t" r="r" b="b"/>
            <a:pathLst>
              <a:path w="7740015">
                <a:moveTo>
                  <a:pt x="0" y="0"/>
                </a:moveTo>
                <a:lnTo>
                  <a:pt x="7740001" y="0"/>
                </a:lnTo>
              </a:path>
            </a:pathLst>
          </a:custGeom>
          <a:ln w="6350">
            <a:solidFill>
              <a:srgbClr val="8A8C8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0" y="10597242"/>
            <a:ext cx="7740015" cy="0"/>
          </a:xfrm>
          <a:custGeom>
            <a:avLst/>
            <a:gdLst/>
            <a:ahLst/>
            <a:cxnLst/>
            <a:rect l="l" t="t" r="r" b="b"/>
            <a:pathLst>
              <a:path w="7740015">
                <a:moveTo>
                  <a:pt x="0" y="0"/>
                </a:moveTo>
                <a:lnTo>
                  <a:pt x="7740001" y="0"/>
                </a:lnTo>
              </a:path>
            </a:pathLst>
          </a:custGeom>
          <a:ln w="6350">
            <a:solidFill>
              <a:srgbClr val="8A8C8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723857" y="10602008"/>
            <a:ext cx="5016500" cy="0"/>
          </a:xfrm>
          <a:custGeom>
            <a:avLst/>
            <a:gdLst/>
            <a:ahLst/>
            <a:cxnLst/>
            <a:rect l="l" t="t" r="r" b="b"/>
            <a:pathLst>
              <a:path w="5016500">
                <a:moveTo>
                  <a:pt x="0" y="0"/>
                </a:moveTo>
                <a:lnTo>
                  <a:pt x="5016144" y="0"/>
                </a:lnTo>
              </a:path>
            </a:pathLst>
          </a:custGeom>
          <a:ln w="36004">
            <a:solidFill>
              <a:srgbClr val="00A3A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3510584" y="10511356"/>
            <a:ext cx="4229735" cy="0"/>
          </a:xfrm>
          <a:custGeom>
            <a:avLst/>
            <a:gdLst/>
            <a:ahLst/>
            <a:cxnLst/>
            <a:rect l="l" t="t" r="r" b="b"/>
            <a:pathLst>
              <a:path w="4229734">
                <a:moveTo>
                  <a:pt x="0" y="0"/>
                </a:moveTo>
                <a:lnTo>
                  <a:pt x="4229417" y="0"/>
                </a:lnTo>
              </a:path>
            </a:pathLst>
          </a:custGeom>
          <a:ln w="36004">
            <a:solidFill>
              <a:srgbClr val="00B8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4293666" y="10420707"/>
            <a:ext cx="3446779" cy="0"/>
          </a:xfrm>
          <a:custGeom>
            <a:avLst/>
            <a:gdLst/>
            <a:ahLst/>
            <a:cxnLst/>
            <a:rect l="l" t="t" r="r" b="b"/>
            <a:pathLst>
              <a:path w="3446779">
                <a:moveTo>
                  <a:pt x="0" y="0"/>
                </a:moveTo>
                <a:lnTo>
                  <a:pt x="3446335" y="0"/>
                </a:lnTo>
              </a:path>
            </a:pathLst>
          </a:custGeom>
          <a:ln w="36004">
            <a:solidFill>
              <a:srgbClr val="A2DAD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1428750" y="425450"/>
            <a:ext cx="4970780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0"/>
              </a:lnSpc>
            </a:pPr>
            <a:r>
              <a:rPr sz="1200" b="1" spc="10" dirty="0" smtClean="0">
                <a:solidFill>
                  <a:srgbClr val="FFFFFF"/>
                </a:solidFill>
                <a:latin typeface="Trebuchet MS"/>
                <a:cs typeface="Trebuchet MS"/>
              </a:rPr>
              <a:t>ОБРАЗОВАНИЕ</a:t>
            </a:r>
            <a:endParaRPr sz="1200" dirty="0">
              <a:latin typeface="Trebuchet MS"/>
              <a:cs typeface="Trebuchet MS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190750" y="4768850"/>
            <a:ext cx="2802184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dirty="0" err="1">
                <a:solidFill>
                  <a:srgbClr val="00B8BE"/>
                </a:solidFill>
                <a:latin typeface="Trebuchet MS"/>
                <a:cs typeface="Trebuchet MS"/>
              </a:rPr>
              <a:t>Структура</a:t>
            </a:r>
            <a:r>
              <a:rPr sz="1200" b="1" spc="-135" dirty="0">
                <a:solidFill>
                  <a:srgbClr val="00B8BE"/>
                </a:solidFill>
                <a:latin typeface="Trebuchet MS"/>
                <a:cs typeface="Trebuchet MS"/>
              </a:rPr>
              <a:t> </a:t>
            </a:r>
            <a:r>
              <a:rPr sz="1200" b="1" spc="-5" dirty="0" err="1" smtClean="0">
                <a:solidFill>
                  <a:srgbClr val="00B8BE"/>
                </a:solidFill>
                <a:latin typeface="Trebuchet MS"/>
                <a:cs typeface="Trebuchet MS"/>
              </a:rPr>
              <a:t>расходов</a:t>
            </a:r>
            <a:r>
              <a:rPr lang="ru-RU" sz="1200" b="1" spc="-5" dirty="0" smtClean="0">
                <a:solidFill>
                  <a:srgbClr val="00B8BE"/>
                </a:solidFill>
                <a:latin typeface="Trebuchet MS"/>
                <a:cs typeface="Trebuchet MS"/>
              </a:rPr>
              <a:t> на 2025 год</a:t>
            </a:r>
            <a:endParaRPr sz="1200" dirty="0">
              <a:latin typeface="Trebuchet MS"/>
              <a:cs typeface="Trebuchet MS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61950" y="7435850"/>
            <a:ext cx="3047365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15" dirty="0" err="1">
                <a:solidFill>
                  <a:srgbClr val="00B8BE"/>
                </a:solidFill>
                <a:latin typeface="Trebuchet MS"/>
                <a:cs typeface="Trebuchet MS"/>
              </a:rPr>
              <a:t>Расходы</a:t>
            </a:r>
            <a:r>
              <a:rPr sz="1200" b="1" spc="-90" dirty="0">
                <a:solidFill>
                  <a:srgbClr val="00B8BE"/>
                </a:solidFill>
                <a:latin typeface="Trebuchet MS"/>
                <a:cs typeface="Trebuchet MS"/>
              </a:rPr>
              <a:t> </a:t>
            </a:r>
            <a:r>
              <a:rPr sz="1200" b="1" spc="5" dirty="0" err="1" smtClean="0">
                <a:solidFill>
                  <a:srgbClr val="00B8BE"/>
                </a:solidFill>
                <a:latin typeface="Trebuchet MS"/>
                <a:cs typeface="Trebuchet MS"/>
              </a:rPr>
              <a:t>бюджета</a:t>
            </a:r>
            <a:r>
              <a:rPr lang="ru-RU" sz="1200" b="1" spc="5" dirty="0" smtClean="0">
                <a:solidFill>
                  <a:srgbClr val="00B8BE"/>
                </a:solidFill>
                <a:latin typeface="Trebuchet MS"/>
                <a:cs typeface="Trebuchet MS"/>
              </a:rPr>
              <a:t> (исполнение)</a:t>
            </a:r>
            <a:endParaRPr sz="1200" dirty="0">
              <a:latin typeface="Trebuchet MS"/>
              <a:cs typeface="Trebuchet MS"/>
            </a:endParaRPr>
          </a:p>
        </p:txBody>
      </p:sp>
      <p:graphicFrame>
        <p:nvGraphicFramePr>
          <p:cNvPr id="25" name="object 25"/>
          <p:cNvGraphicFramePr>
            <a:graphicFrameLocks noGrp="1"/>
          </p:cNvGraphicFramePr>
          <p:nvPr/>
        </p:nvGraphicFramePr>
        <p:xfrm>
          <a:off x="361950" y="7664450"/>
          <a:ext cx="3733800" cy="240131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00225"/>
                <a:gridCol w="790575"/>
                <a:gridCol w="1143000"/>
              </a:tblGrid>
              <a:tr h="51450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  <a:p>
                      <a:pPr marL="270510">
                        <a:lnSpc>
                          <a:spcPct val="100000"/>
                        </a:lnSpc>
                        <a:spcBef>
                          <a:spcPts val="605"/>
                        </a:spcBef>
                      </a:pPr>
                      <a:r>
                        <a:rPr sz="1100" b="1" spc="-1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Наименование </a:t>
                      </a:r>
                      <a:r>
                        <a:rPr sz="11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показателя</a:t>
                      </a:r>
                      <a:r>
                        <a:rPr sz="1100" b="1" spc="-4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b="1" spc="-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(раздел/подраздел)</a:t>
                      </a:r>
                      <a:endParaRPr sz="11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R w="6350">
                      <a:solidFill>
                        <a:srgbClr val="FFFFFF"/>
                      </a:solidFill>
                      <a:prstDash val="solid"/>
                    </a:lnR>
                    <a:solidFill>
                      <a:srgbClr val="00B8B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240029">
                        <a:lnSpc>
                          <a:spcPct val="100000"/>
                        </a:lnSpc>
                        <a:spcBef>
                          <a:spcPts val="605"/>
                        </a:spcBef>
                      </a:pPr>
                      <a:r>
                        <a:rPr sz="1100" b="1" spc="-1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Всего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solidFill>
                      <a:srgbClr val="00B8B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09"/>
                        </a:spcBef>
                      </a:pPr>
                      <a:endParaRPr lang="ru-RU" sz="1100" b="1" dirty="0" smtClean="0">
                        <a:solidFill>
                          <a:srgbClr val="FFFFFF"/>
                        </a:solidFill>
                        <a:latin typeface="Gill Sans MT"/>
                        <a:cs typeface="Gill Sans MT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Bef>
                          <a:spcPts val="509"/>
                        </a:spcBef>
                      </a:pPr>
                      <a:r>
                        <a:rPr lang="ru-RU" sz="1100" b="1" dirty="0" smtClean="0">
                          <a:solidFill>
                            <a:srgbClr val="FFFFFF"/>
                          </a:solidFill>
                          <a:latin typeface="Gill Sans MT"/>
                          <a:cs typeface="Gill Sans MT"/>
                        </a:rPr>
                        <a:t>        Процент       </a:t>
                      </a:r>
                    </a:p>
                    <a:p>
                      <a:pPr algn="l">
                        <a:lnSpc>
                          <a:spcPct val="100000"/>
                        </a:lnSpc>
                        <a:spcBef>
                          <a:spcPts val="509"/>
                        </a:spcBef>
                      </a:pPr>
                      <a:r>
                        <a:rPr lang="ru-RU" sz="1100" b="1" dirty="0" smtClean="0">
                          <a:solidFill>
                            <a:srgbClr val="FFFFFF"/>
                          </a:solidFill>
                          <a:latin typeface="Gill Sans MT"/>
                          <a:cs typeface="Gill Sans MT"/>
                        </a:rPr>
                        <a:t>    исполнения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09"/>
                        </a:spcBef>
                      </a:pPr>
                      <a:endParaRPr sz="1100">
                        <a:latin typeface="Gill Sans MT"/>
                        <a:cs typeface="Gill Sans MT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00B8BE"/>
                    </a:solidFill>
                  </a:tcPr>
                </a:tc>
              </a:tr>
              <a:tr h="215988"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lang="ru-RU" sz="1100" b="1" spc="-10" dirty="0" smtClean="0">
                          <a:solidFill>
                            <a:srgbClr val="231F20"/>
                          </a:solidFill>
                          <a:latin typeface="婒풄0餻娝"/>
                          <a:cs typeface="Trebuchet MS"/>
                        </a:rPr>
                        <a:t>Образование</a:t>
                      </a:r>
                      <a:endParaRPr sz="1100" dirty="0">
                        <a:latin typeface="婒풄0餻娝"/>
                        <a:cs typeface="Trebuchet MS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>
                      <a:solidFill>
                        <a:srgbClr val="00B8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latin typeface="婒풄0餻娝"/>
                          <a:ea typeface="+mn-ea"/>
                          <a:cs typeface="+mn-cs"/>
                        </a:rPr>
                        <a:t>877 922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婒풄0餻娝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>
                      <a:solidFill>
                        <a:srgbClr val="00B8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marR="128270" indent="87313" algn="ctr">
                        <a:lnSpc>
                          <a:spcPct val="100000"/>
                        </a:lnSpc>
                        <a:spcBef>
                          <a:spcPts val="10"/>
                        </a:spcBef>
                        <a:tabLst>
                          <a:tab pos="771525" algn="l"/>
                        </a:tabLst>
                      </a:pPr>
                      <a:r>
                        <a:rPr lang="ru-RU" sz="1050" b="1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99,4</a:t>
                      </a:r>
                      <a:endParaRPr lang="ru-RU" sz="1050" b="1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001"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lang="ru-RU" sz="1100" b="0" spc="-10" dirty="0" smtClean="0">
                          <a:solidFill>
                            <a:srgbClr val="231F20"/>
                          </a:solidFill>
                          <a:latin typeface="婒풄0餻娝"/>
                          <a:ea typeface="+mn-ea"/>
                          <a:cs typeface="Trebuchet MS"/>
                        </a:rPr>
                        <a:t>Дошкольное образование</a:t>
                      </a:r>
                      <a:endParaRPr lang="ru-RU" sz="1100" b="0" spc="-10" dirty="0">
                        <a:solidFill>
                          <a:srgbClr val="231F20"/>
                        </a:solidFill>
                        <a:latin typeface="婒풄0餻娝"/>
                        <a:ea typeface="+mn-ea"/>
                        <a:cs typeface="Trebuchet MS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婒풄0餻娝"/>
                          <a:ea typeface="+mn-ea"/>
                          <a:cs typeface="+mn-cs"/>
                        </a:rPr>
                        <a:t>265 849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婒풄0餻娝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>
                      <a:solidFill>
                        <a:srgbClr val="00B8BE"/>
                      </a:solidFill>
                      <a:prstDash val="soli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9"/>
                        </a:spcBef>
                      </a:pPr>
                      <a:r>
                        <a:rPr lang="ru-RU" sz="105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100</a:t>
                      </a:r>
                      <a:endParaRPr lang="ru-RU" sz="105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E3E5"/>
                    </a:solidFill>
                  </a:tcPr>
                </a:tc>
              </a:tr>
              <a:tr h="216001"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lang="ru-RU" sz="1100" b="0" spc="-10" dirty="0" smtClean="0">
                          <a:solidFill>
                            <a:srgbClr val="231F20"/>
                          </a:solidFill>
                          <a:latin typeface="婒풄0餻娝"/>
                          <a:ea typeface="+mn-ea"/>
                          <a:cs typeface="Trebuchet MS"/>
                        </a:rPr>
                        <a:t>Общее образование</a:t>
                      </a:r>
                      <a:endParaRPr lang="ru-RU" sz="1100" b="0" spc="-10" dirty="0">
                        <a:solidFill>
                          <a:srgbClr val="231F20"/>
                        </a:solidFill>
                        <a:latin typeface="婒풄0餻娝"/>
                        <a:ea typeface="+mn-ea"/>
                        <a:cs typeface="Trebuchet MS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婒풄0餻娝"/>
                          <a:ea typeface="+mn-ea"/>
                          <a:cs typeface="+mn-cs"/>
                        </a:rPr>
                        <a:t>539 229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婒풄0餻娝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>
                      <a:solidFill>
                        <a:srgbClr val="00B8BE"/>
                      </a:solidFill>
                      <a:prstDash val="soli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9"/>
                        </a:spcBef>
                      </a:pPr>
                      <a:r>
                        <a:rPr lang="ru-RU" sz="1050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99,7</a:t>
                      </a:r>
                      <a:endParaRPr sz="105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999"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lang="ru-RU" sz="1100" b="0" spc="-10" dirty="0" smtClean="0">
                          <a:solidFill>
                            <a:srgbClr val="231F20"/>
                          </a:solidFill>
                          <a:latin typeface="婒풄0餻娝"/>
                          <a:ea typeface="+mn-ea"/>
                          <a:cs typeface="Trebuchet MS"/>
                        </a:rPr>
                        <a:t>Дополнительное образование детей</a:t>
                      </a:r>
                      <a:endParaRPr sz="1100" b="0" spc="-10" dirty="0">
                        <a:solidFill>
                          <a:srgbClr val="231F20"/>
                        </a:solidFill>
                        <a:latin typeface="婒풄0餻娝"/>
                        <a:ea typeface="+mn-ea"/>
                        <a:cs typeface="Trebuchet MS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婒풄0餻娝"/>
                          <a:ea typeface="+mn-ea"/>
                          <a:cs typeface="+mn-cs"/>
                        </a:rPr>
                        <a:t>38 869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婒풄0餻娝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lang="ru-RU" sz="1050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100</a:t>
                      </a:r>
                      <a:endParaRPr sz="105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E3E5"/>
                    </a:solidFill>
                  </a:tcPr>
                </a:tc>
              </a:tr>
              <a:tr h="221709"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100" b="0" spc="-10" err="1" smtClean="0">
                          <a:solidFill>
                            <a:srgbClr val="231F20"/>
                          </a:solidFill>
                          <a:latin typeface="婒풄0餻娝"/>
                          <a:ea typeface="+mn-ea"/>
                          <a:cs typeface="Trebuchet MS"/>
                        </a:rPr>
                        <a:t>Молодежная</a:t>
                      </a:r>
                      <a:r>
                        <a:rPr sz="1100" b="0" spc="-10" smtClean="0">
                          <a:solidFill>
                            <a:srgbClr val="231F20"/>
                          </a:solidFill>
                          <a:latin typeface="婒풄0餻娝"/>
                          <a:ea typeface="+mn-ea"/>
                          <a:cs typeface="Trebuchet MS"/>
                        </a:rPr>
                        <a:t> политика</a:t>
                      </a:r>
                      <a:endParaRPr sz="1100" b="0" spc="-10" dirty="0">
                        <a:solidFill>
                          <a:srgbClr val="231F20"/>
                        </a:solidFill>
                        <a:latin typeface="婒풄0餻娝"/>
                        <a:ea typeface="+mn-ea"/>
                        <a:cs typeface="Trebuchet MS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婒풄0餻娝"/>
                          <a:ea typeface="+mn-ea"/>
                          <a:cs typeface="+mn-cs"/>
                        </a:rPr>
                        <a:t>3 566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婒풄0餻娝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lang="ru-RU" sz="1050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100</a:t>
                      </a:r>
                      <a:endParaRPr sz="105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100" b="0" spc="-10" dirty="0">
                          <a:solidFill>
                            <a:srgbClr val="231F20"/>
                          </a:solidFill>
                          <a:latin typeface="婒풄0餻娝"/>
                          <a:ea typeface="+mn-ea"/>
                          <a:cs typeface="Trebuchet MS"/>
                        </a:rPr>
                        <a:t>Другие вопросы в области образования</a:t>
                      </a: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婒풄0餻娝"/>
                          <a:ea typeface="+mn-ea"/>
                          <a:cs typeface="+mn-cs"/>
                        </a:rPr>
                        <a:t>30 409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婒풄0餻娝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>
                      <a:solidFill>
                        <a:srgbClr val="00B8BE"/>
                      </a:solidFill>
                      <a:prstDash val="soli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lang="ru-RU" sz="1050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88,6</a:t>
                      </a:r>
                      <a:endParaRPr sz="105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rgbClr val="B9E3E5"/>
                    </a:solidFill>
                  </a:tcPr>
                </a:tc>
              </a:tr>
            </a:tbl>
          </a:graphicData>
        </a:graphic>
      </p:graphicFrame>
      <p:sp>
        <p:nvSpPr>
          <p:cNvPr id="32" name="object 32"/>
          <p:cNvSpPr txBox="1"/>
          <p:nvPr/>
        </p:nvSpPr>
        <p:spPr>
          <a:xfrm>
            <a:off x="590550" y="3702050"/>
            <a:ext cx="6688452" cy="960199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marL="12700" marR="5080" indent="107950" algn="just">
              <a:lnSpc>
                <a:spcPct val="104200"/>
              </a:lnSpc>
            </a:pPr>
            <a:r>
              <a:rPr sz="1200" spc="-20" dirty="0">
                <a:latin typeface="Century Gothic"/>
                <a:cs typeface="Century Gothic"/>
              </a:rPr>
              <a:t>За </a:t>
            </a:r>
            <a:r>
              <a:rPr sz="1200" spc="-10" dirty="0">
                <a:latin typeface="Century Gothic"/>
                <a:cs typeface="Century Gothic"/>
              </a:rPr>
              <a:t>счет </a:t>
            </a:r>
            <a:r>
              <a:rPr sz="1200" spc="-30" dirty="0" err="1">
                <a:latin typeface="Century Gothic"/>
                <a:cs typeface="Century Gothic"/>
              </a:rPr>
              <a:t>средств</a:t>
            </a:r>
            <a:r>
              <a:rPr sz="1200" spc="-30" dirty="0">
                <a:latin typeface="Century Gothic"/>
                <a:cs typeface="Century Gothic"/>
              </a:rPr>
              <a:t> </a:t>
            </a:r>
            <a:r>
              <a:rPr sz="1200" spc="-40" err="1" smtClean="0">
                <a:latin typeface="Century Gothic"/>
                <a:cs typeface="Century Gothic"/>
              </a:rPr>
              <a:t>бюджета</a:t>
            </a:r>
            <a:r>
              <a:rPr lang="ru-RU" sz="1200" spc="-40" dirty="0" smtClean="0">
                <a:latin typeface="Century Gothic"/>
                <a:cs typeface="Century Gothic"/>
              </a:rPr>
              <a:t> муниципального круга</a:t>
            </a:r>
            <a:r>
              <a:rPr sz="1200" spc="-40" smtClean="0">
                <a:latin typeface="Century Gothic"/>
                <a:cs typeface="Century Gothic"/>
              </a:rPr>
              <a:t> </a:t>
            </a:r>
            <a:r>
              <a:rPr sz="1200" spc="-50" smtClean="0">
                <a:latin typeface="Century Gothic"/>
                <a:cs typeface="Century Gothic"/>
              </a:rPr>
              <a:t>профинансированы</a:t>
            </a:r>
            <a:r>
              <a:rPr lang="ru-RU" sz="1200" spc="-50" dirty="0" smtClean="0">
                <a:latin typeface="Century Gothic"/>
                <a:cs typeface="Century Gothic"/>
              </a:rPr>
              <a:t>:</a:t>
            </a:r>
          </a:p>
          <a:p>
            <a:pPr marL="12700" marR="5080" indent="107950" algn="just">
              <a:lnSpc>
                <a:spcPct val="104200"/>
              </a:lnSpc>
              <a:buFontTx/>
              <a:buChar char="-"/>
            </a:pPr>
            <a:r>
              <a:rPr lang="ru-RU" sz="1200" spc="-50" dirty="0" smtClean="0">
                <a:latin typeface="Century Gothic"/>
                <a:cs typeface="Trebuchet MS"/>
              </a:rPr>
              <a:t>1 (юридическое лицо) дошкольное образование (в т.ч. 10 филиалов);</a:t>
            </a:r>
          </a:p>
          <a:p>
            <a:pPr marL="12700" marR="5080" indent="107950" algn="just">
              <a:lnSpc>
                <a:spcPct val="104200"/>
              </a:lnSpc>
              <a:buFontTx/>
              <a:buChar char="-"/>
            </a:pPr>
            <a:r>
              <a:rPr lang="ru-RU" sz="1200" spc="-50" dirty="0" smtClean="0">
                <a:latin typeface="Century Gothic"/>
                <a:cs typeface="Trebuchet MS"/>
              </a:rPr>
              <a:t>4 (юридических лиц) </a:t>
            </a:r>
            <a:r>
              <a:rPr lang="ru-RU" sz="1200" spc="-50" dirty="0" err="1" smtClean="0">
                <a:latin typeface="Century Gothic"/>
                <a:cs typeface="Trebuchet MS"/>
              </a:rPr>
              <a:t>образовательнае</a:t>
            </a:r>
            <a:r>
              <a:rPr lang="ru-RU" sz="1200" spc="-50" dirty="0" smtClean="0">
                <a:latin typeface="Century Gothic"/>
                <a:cs typeface="Trebuchet MS"/>
              </a:rPr>
              <a:t> учреждения (в т.ч. 10 филиалов);</a:t>
            </a:r>
          </a:p>
          <a:p>
            <a:pPr marL="12700" marR="5080" indent="107950" algn="just">
              <a:lnSpc>
                <a:spcPct val="104200"/>
              </a:lnSpc>
              <a:buFontTx/>
              <a:buChar char="-"/>
            </a:pPr>
            <a:r>
              <a:rPr lang="ru-RU" sz="1200" spc="-50" dirty="0" smtClean="0">
                <a:latin typeface="Century Gothic"/>
                <a:cs typeface="Trebuchet MS"/>
              </a:rPr>
              <a:t>3 учреждения дополнительного образования;</a:t>
            </a:r>
          </a:p>
          <a:p>
            <a:pPr marL="12700" marR="5080" indent="107950" algn="just">
              <a:lnSpc>
                <a:spcPct val="104200"/>
              </a:lnSpc>
              <a:buFontTx/>
              <a:buChar char="-"/>
            </a:pPr>
            <a:r>
              <a:rPr lang="ru-RU" sz="1200" spc="-50" dirty="0" smtClean="0">
                <a:latin typeface="Century Gothic"/>
                <a:cs typeface="Trebuchet MS"/>
              </a:rPr>
              <a:t>1 учреждение, обеспечивающее деятельность системы образования.</a:t>
            </a:r>
            <a:endParaRPr sz="1200" dirty="0">
              <a:latin typeface="Trebuchet MS"/>
              <a:cs typeface="Trebuchet MS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3181350" y="7435850"/>
            <a:ext cx="914400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ru-RU" sz="1000" b="1" spc="-25" dirty="0" err="1" smtClean="0">
                <a:solidFill>
                  <a:srgbClr val="00B8BE"/>
                </a:solidFill>
                <a:latin typeface="Trebuchet MS"/>
                <a:cs typeface="Trebuchet MS"/>
              </a:rPr>
              <a:t>тыс</a:t>
            </a:r>
            <a:r>
              <a:rPr sz="1000" b="1" spc="-25" dirty="0" smtClean="0">
                <a:solidFill>
                  <a:srgbClr val="00B8BE"/>
                </a:solidFill>
                <a:latin typeface="Trebuchet MS"/>
                <a:cs typeface="Trebuchet MS"/>
              </a:rPr>
              <a:t>.</a:t>
            </a:r>
            <a:r>
              <a:rPr sz="1000" b="1" spc="-145" dirty="0" smtClean="0">
                <a:solidFill>
                  <a:srgbClr val="00B8BE"/>
                </a:solidFill>
                <a:latin typeface="Trebuchet MS"/>
                <a:cs typeface="Trebuchet MS"/>
              </a:rPr>
              <a:t> </a:t>
            </a:r>
            <a:r>
              <a:rPr sz="1000" b="1" spc="-35" dirty="0">
                <a:solidFill>
                  <a:srgbClr val="00B8BE"/>
                </a:solidFill>
                <a:latin typeface="Trebuchet MS"/>
                <a:cs typeface="Trebuchet MS"/>
              </a:rPr>
              <a:t>руб.</a:t>
            </a:r>
            <a:endParaRPr sz="1000" dirty="0">
              <a:latin typeface="Trebuchet MS"/>
              <a:cs typeface="Trebuchet MS"/>
            </a:endParaRPr>
          </a:p>
        </p:txBody>
      </p:sp>
      <p:sp>
        <p:nvSpPr>
          <p:cNvPr id="141" name="object 141"/>
          <p:cNvSpPr txBox="1"/>
          <p:nvPr/>
        </p:nvSpPr>
        <p:spPr>
          <a:xfrm>
            <a:off x="2114550" y="730250"/>
            <a:ext cx="364045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ctr">
              <a:lnSpc>
                <a:spcPct val="100000"/>
              </a:lnSpc>
            </a:pPr>
            <a:r>
              <a:rPr sz="1400" b="1" spc="-10" err="1">
                <a:latin typeface="Trebuchet MS"/>
                <a:cs typeface="Trebuchet MS"/>
              </a:rPr>
              <a:t>Динамика</a:t>
            </a:r>
            <a:r>
              <a:rPr sz="1400" b="1" spc="-125">
                <a:latin typeface="Trebuchet MS"/>
                <a:cs typeface="Trebuchet MS"/>
              </a:rPr>
              <a:t> </a:t>
            </a:r>
            <a:r>
              <a:rPr sz="1400" b="1" spc="-5" smtClean="0">
                <a:latin typeface="Trebuchet MS"/>
                <a:cs typeface="Trebuchet MS"/>
              </a:rPr>
              <a:t>расходов</a:t>
            </a:r>
            <a:endParaRPr sz="1400" dirty="0">
              <a:latin typeface="Trebuchet MS"/>
              <a:cs typeface="Trebuchet MS"/>
            </a:endParaRPr>
          </a:p>
        </p:txBody>
      </p:sp>
      <p:sp>
        <p:nvSpPr>
          <p:cNvPr id="143" name="object 143"/>
          <p:cNvSpPr/>
          <p:nvPr/>
        </p:nvSpPr>
        <p:spPr>
          <a:xfrm>
            <a:off x="4857750" y="6826250"/>
            <a:ext cx="1828800" cy="381000"/>
          </a:xfrm>
          <a:custGeom>
            <a:avLst/>
            <a:gdLst/>
            <a:ahLst/>
            <a:cxnLst/>
            <a:rect l="l" t="t" r="r" b="b"/>
            <a:pathLst>
              <a:path w="712469" h="142240">
                <a:moveTo>
                  <a:pt x="712114" y="0"/>
                </a:moveTo>
                <a:lnTo>
                  <a:pt x="74777" y="0"/>
                </a:lnTo>
                <a:lnTo>
                  <a:pt x="0" y="70916"/>
                </a:lnTo>
                <a:lnTo>
                  <a:pt x="74777" y="141859"/>
                </a:lnTo>
                <a:lnTo>
                  <a:pt x="712114" y="141859"/>
                </a:lnTo>
                <a:lnTo>
                  <a:pt x="712114" y="0"/>
                </a:lnTo>
                <a:close/>
              </a:path>
            </a:pathLst>
          </a:custGeom>
          <a:solidFill>
            <a:srgbClr val="FFD1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4857750" y="6292850"/>
            <a:ext cx="1752600" cy="314806"/>
          </a:xfrm>
          <a:custGeom>
            <a:avLst/>
            <a:gdLst/>
            <a:ahLst/>
            <a:cxnLst/>
            <a:rect l="l" t="t" r="r" b="b"/>
            <a:pathLst>
              <a:path w="712469" h="259715">
                <a:moveTo>
                  <a:pt x="712114" y="0"/>
                </a:moveTo>
                <a:lnTo>
                  <a:pt x="74777" y="0"/>
                </a:lnTo>
                <a:lnTo>
                  <a:pt x="0" y="129578"/>
                </a:lnTo>
                <a:lnTo>
                  <a:pt x="74777" y="259194"/>
                </a:lnTo>
                <a:lnTo>
                  <a:pt x="712114" y="259194"/>
                </a:lnTo>
                <a:lnTo>
                  <a:pt x="712114" y="0"/>
                </a:lnTo>
                <a:close/>
              </a:path>
            </a:pathLst>
          </a:custGeom>
          <a:solidFill>
            <a:srgbClr val="FA6D2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5010150" y="5530850"/>
            <a:ext cx="1600200" cy="304800"/>
          </a:xfrm>
          <a:custGeom>
            <a:avLst/>
            <a:gdLst/>
            <a:ahLst/>
            <a:cxnLst/>
            <a:rect l="l" t="t" r="r" b="b"/>
            <a:pathLst>
              <a:path w="712469" h="142239">
                <a:moveTo>
                  <a:pt x="712114" y="0"/>
                </a:moveTo>
                <a:lnTo>
                  <a:pt x="74777" y="0"/>
                </a:lnTo>
                <a:lnTo>
                  <a:pt x="0" y="70916"/>
                </a:lnTo>
                <a:lnTo>
                  <a:pt x="74777" y="141859"/>
                </a:lnTo>
                <a:lnTo>
                  <a:pt x="712114" y="141859"/>
                </a:lnTo>
                <a:lnTo>
                  <a:pt x="712114" y="0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5010150" y="5073650"/>
            <a:ext cx="1600200" cy="304800"/>
          </a:xfrm>
          <a:custGeom>
            <a:avLst/>
            <a:gdLst/>
            <a:ahLst/>
            <a:cxnLst/>
            <a:rect l="l" t="t" r="r" b="b"/>
            <a:pathLst>
              <a:path w="712469" h="142239">
                <a:moveTo>
                  <a:pt x="712114" y="0"/>
                </a:moveTo>
                <a:lnTo>
                  <a:pt x="74777" y="0"/>
                </a:lnTo>
                <a:lnTo>
                  <a:pt x="0" y="70916"/>
                </a:lnTo>
                <a:lnTo>
                  <a:pt x="74777" y="141859"/>
                </a:lnTo>
                <a:lnTo>
                  <a:pt x="712114" y="141859"/>
                </a:lnTo>
                <a:lnTo>
                  <a:pt x="712114" y="0"/>
                </a:lnTo>
                <a:close/>
              </a:path>
            </a:pathLst>
          </a:custGeom>
          <a:solidFill>
            <a:srgbClr val="92D0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 txBox="1"/>
          <p:nvPr/>
        </p:nvSpPr>
        <p:spPr>
          <a:xfrm>
            <a:off x="5086350" y="5073650"/>
            <a:ext cx="1905000" cy="211795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368300">
              <a:lnSpc>
                <a:spcPct val="145800"/>
              </a:lnSpc>
            </a:pPr>
            <a:r>
              <a:rPr sz="1100" dirty="0" err="1">
                <a:solidFill>
                  <a:srgbClr val="231F20"/>
                </a:solidFill>
                <a:latin typeface="Arial Narrow"/>
                <a:cs typeface="Arial Narrow"/>
              </a:rPr>
              <a:t>Общее</a:t>
            </a:r>
            <a:r>
              <a:rPr sz="1100" dirty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spc="25" dirty="0" err="1" smtClean="0">
                <a:solidFill>
                  <a:srgbClr val="231F20"/>
                </a:solidFill>
                <a:latin typeface="Arial Narrow"/>
                <a:cs typeface="Arial Narrow"/>
              </a:rPr>
              <a:t>образование</a:t>
            </a:r>
            <a:endParaRPr lang="ru-RU" sz="1100" spc="25" dirty="0" smtClean="0">
              <a:solidFill>
                <a:srgbClr val="231F20"/>
              </a:solidFill>
              <a:latin typeface="Arial Narrow"/>
              <a:cs typeface="Arial Narrow"/>
            </a:endParaRPr>
          </a:p>
          <a:p>
            <a:pPr marL="12700" marR="368300">
              <a:lnSpc>
                <a:spcPct val="145800"/>
              </a:lnSpc>
            </a:pPr>
            <a:r>
              <a:rPr sz="800" spc="25" dirty="0" smtClean="0">
                <a:solidFill>
                  <a:srgbClr val="231F20"/>
                </a:solidFill>
                <a:latin typeface="Arial Narrow"/>
                <a:cs typeface="Arial Narrow"/>
              </a:rPr>
              <a:t>  </a:t>
            </a:r>
            <a:endParaRPr lang="ru-RU" sz="800" spc="35" dirty="0" smtClean="0">
              <a:solidFill>
                <a:srgbClr val="231F20"/>
              </a:solidFill>
              <a:latin typeface="Arial Narrow"/>
              <a:cs typeface="Arial Narrow"/>
            </a:endParaRPr>
          </a:p>
          <a:p>
            <a:pPr marL="12700" marR="368300">
              <a:lnSpc>
                <a:spcPct val="145800"/>
              </a:lnSpc>
            </a:pPr>
            <a:r>
              <a:rPr sz="1100" spc="35" dirty="0" err="1" smtClean="0">
                <a:solidFill>
                  <a:srgbClr val="231F20"/>
                </a:solidFill>
                <a:latin typeface="Arial Narrow"/>
                <a:cs typeface="Arial Narrow"/>
              </a:rPr>
              <a:t>Дошкольное</a:t>
            </a:r>
            <a:r>
              <a:rPr sz="1100" spc="-85" dirty="0" smtClean="0">
                <a:solidFill>
                  <a:srgbClr val="231F20"/>
                </a:solidFill>
                <a:latin typeface="Arial Narrow"/>
                <a:cs typeface="Arial Narrow"/>
              </a:rPr>
              <a:t> </a:t>
            </a:r>
            <a:r>
              <a:rPr sz="1100" spc="25" dirty="0">
                <a:solidFill>
                  <a:srgbClr val="231F20"/>
                </a:solidFill>
                <a:latin typeface="Arial Narrow"/>
                <a:cs typeface="Arial Narrow"/>
              </a:rPr>
              <a:t>образование</a:t>
            </a:r>
            <a:endParaRPr sz="1100" dirty="0">
              <a:latin typeface="Arial Narrow"/>
              <a:cs typeface="Arial Narrow"/>
            </a:endParaRPr>
          </a:p>
          <a:p>
            <a:pPr marL="12700" marR="368300">
              <a:lnSpc>
                <a:spcPts val="900"/>
              </a:lnSpc>
              <a:spcBef>
                <a:spcPts val="520"/>
              </a:spcBef>
            </a:pPr>
            <a:endParaRPr lang="ru-RU" sz="1100" spc="30" dirty="0" smtClean="0">
              <a:solidFill>
                <a:srgbClr val="231F20"/>
              </a:solidFill>
              <a:latin typeface="Arial Narrow"/>
              <a:cs typeface="Arial Narrow"/>
            </a:endParaRPr>
          </a:p>
          <a:p>
            <a:pPr marL="12700" marR="368300">
              <a:lnSpc>
                <a:spcPts val="900"/>
              </a:lnSpc>
              <a:spcBef>
                <a:spcPts val="520"/>
              </a:spcBef>
            </a:pPr>
            <a:r>
              <a:rPr lang="ru-RU" sz="1100" spc="30" dirty="0" smtClean="0">
                <a:solidFill>
                  <a:srgbClr val="231F20"/>
                </a:solidFill>
                <a:latin typeface="Arial Narrow"/>
                <a:cs typeface="Arial Narrow"/>
              </a:rPr>
              <a:t>Молодежная политика</a:t>
            </a:r>
          </a:p>
          <a:p>
            <a:pPr marL="12700" marR="545465">
              <a:lnSpc>
                <a:spcPts val="900"/>
              </a:lnSpc>
              <a:spcBef>
                <a:spcPts val="500"/>
              </a:spcBef>
            </a:pPr>
            <a:endParaRPr lang="ru-RU" sz="1100" spc="30" dirty="0" smtClean="0">
              <a:solidFill>
                <a:srgbClr val="231F20"/>
              </a:solidFill>
              <a:latin typeface="Arial Narrow"/>
              <a:cs typeface="Arial Narrow"/>
            </a:endParaRPr>
          </a:p>
          <a:p>
            <a:pPr marL="12700" marR="545465">
              <a:lnSpc>
                <a:spcPts val="900"/>
              </a:lnSpc>
              <a:spcBef>
                <a:spcPts val="500"/>
              </a:spcBef>
            </a:pPr>
            <a:r>
              <a:rPr lang="ru-RU" sz="1100" spc="30" dirty="0" smtClean="0">
                <a:solidFill>
                  <a:srgbClr val="231F20"/>
                </a:solidFill>
                <a:latin typeface="Arial Narrow"/>
                <a:cs typeface="Arial Narrow"/>
              </a:rPr>
              <a:t>Дополнительное образование детей</a:t>
            </a:r>
            <a:endParaRPr lang="ru-RU" sz="1100" spc="35" dirty="0" smtClean="0">
              <a:solidFill>
                <a:srgbClr val="231F20"/>
              </a:solidFill>
              <a:latin typeface="Arial Narrow"/>
              <a:cs typeface="Arial Narrow"/>
            </a:endParaRPr>
          </a:p>
          <a:p>
            <a:pPr marL="12700">
              <a:lnSpc>
                <a:spcPct val="100000"/>
              </a:lnSpc>
              <a:spcBef>
                <a:spcPts val="420"/>
              </a:spcBef>
            </a:pPr>
            <a:endParaRPr lang="ru-RU" sz="1100" dirty="0" smtClean="0"/>
          </a:p>
          <a:p>
            <a:pPr marL="12700">
              <a:lnSpc>
                <a:spcPct val="100000"/>
              </a:lnSpc>
              <a:spcBef>
                <a:spcPts val="420"/>
              </a:spcBef>
            </a:pPr>
            <a:r>
              <a:rPr lang="ru-RU" sz="1100" dirty="0" smtClean="0"/>
              <a:t>Другие вопросы в области образования</a:t>
            </a:r>
            <a:endParaRPr sz="1100" dirty="0">
              <a:latin typeface="Arial Narrow"/>
              <a:cs typeface="Arial Narrow"/>
            </a:endParaRPr>
          </a:p>
        </p:txBody>
      </p:sp>
      <p:graphicFrame>
        <p:nvGraphicFramePr>
          <p:cNvPr id="96" name="Диаграмма 95"/>
          <p:cNvGraphicFramePr/>
          <p:nvPr/>
        </p:nvGraphicFramePr>
        <p:xfrm>
          <a:off x="361950" y="958850"/>
          <a:ext cx="6629400" cy="2751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7" name="Диаграмма 96"/>
          <p:cNvGraphicFramePr/>
          <p:nvPr/>
        </p:nvGraphicFramePr>
        <p:xfrm>
          <a:off x="590550" y="4387850"/>
          <a:ext cx="4343400" cy="3581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38" name="Группа 37"/>
          <p:cNvGrpSpPr/>
          <p:nvPr/>
        </p:nvGrpSpPr>
        <p:grpSpPr>
          <a:xfrm>
            <a:off x="0" y="196850"/>
            <a:ext cx="7740523" cy="396240"/>
            <a:chOff x="0" y="288010"/>
            <a:chExt cx="7740523" cy="396240"/>
          </a:xfrm>
        </p:grpSpPr>
        <p:sp>
          <p:nvSpPr>
            <p:cNvPr id="39" name="object 3"/>
            <p:cNvSpPr/>
            <p:nvPr/>
          </p:nvSpPr>
          <p:spPr>
            <a:xfrm>
              <a:off x="7567803" y="288010"/>
              <a:ext cx="172720" cy="396240"/>
            </a:xfrm>
            <a:custGeom>
              <a:avLst/>
              <a:gdLst/>
              <a:ahLst/>
              <a:cxnLst/>
              <a:rect l="l" t="t" r="r" b="b"/>
              <a:pathLst>
                <a:path w="172720" h="396240">
                  <a:moveTo>
                    <a:pt x="95402" y="0"/>
                  </a:moveTo>
                  <a:lnTo>
                    <a:pt x="0" y="0"/>
                  </a:lnTo>
                  <a:lnTo>
                    <a:pt x="29889" y="4607"/>
                  </a:lnTo>
                  <a:lnTo>
                    <a:pt x="54300" y="17175"/>
                  </a:lnTo>
                  <a:lnTo>
                    <a:pt x="70760" y="35816"/>
                  </a:lnTo>
                  <a:lnTo>
                    <a:pt x="76796" y="58648"/>
                  </a:lnTo>
                  <a:lnTo>
                    <a:pt x="76796" y="337350"/>
                  </a:lnTo>
                  <a:lnTo>
                    <a:pt x="70760" y="360181"/>
                  </a:lnTo>
                  <a:lnTo>
                    <a:pt x="54300" y="378823"/>
                  </a:lnTo>
                  <a:lnTo>
                    <a:pt x="29889" y="391390"/>
                  </a:lnTo>
                  <a:lnTo>
                    <a:pt x="0" y="395998"/>
                  </a:lnTo>
                  <a:lnTo>
                    <a:pt x="95402" y="395998"/>
                  </a:lnTo>
                  <a:lnTo>
                    <a:pt x="125291" y="391390"/>
                  </a:lnTo>
                  <a:lnTo>
                    <a:pt x="149702" y="378823"/>
                  </a:lnTo>
                  <a:lnTo>
                    <a:pt x="166163" y="360181"/>
                  </a:lnTo>
                  <a:lnTo>
                    <a:pt x="172199" y="337350"/>
                  </a:lnTo>
                  <a:lnTo>
                    <a:pt x="172199" y="58648"/>
                  </a:lnTo>
                  <a:lnTo>
                    <a:pt x="166163" y="35816"/>
                  </a:lnTo>
                  <a:lnTo>
                    <a:pt x="149702" y="17175"/>
                  </a:lnTo>
                  <a:lnTo>
                    <a:pt x="125291" y="4607"/>
                  </a:lnTo>
                  <a:lnTo>
                    <a:pt x="95402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"/>
            <p:cNvSpPr/>
            <p:nvPr/>
          </p:nvSpPr>
          <p:spPr>
            <a:xfrm>
              <a:off x="7376998" y="288010"/>
              <a:ext cx="172720" cy="396240"/>
            </a:xfrm>
            <a:custGeom>
              <a:avLst/>
              <a:gdLst/>
              <a:ahLst/>
              <a:cxnLst/>
              <a:rect l="l" t="t" r="r" b="b"/>
              <a:pathLst>
                <a:path w="172720" h="396240">
                  <a:moveTo>
                    <a:pt x="95402" y="0"/>
                  </a:moveTo>
                  <a:lnTo>
                    <a:pt x="0" y="0"/>
                  </a:lnTo>
                  <a:lnTo>
                    <a:pt x="29889" y="4607"/>
                  </a:lnTo>
                  <a:lnTo>
                    <a:pt x="54300" y="17175"/>
                  </a:lnTo>
                  <a:lnTo>
                    <a:pt x="70760" y="35816"/>
                  </a:lnTo>
                  <a:lnTo>
                    <a:pt x="76796" y="58648"/>
                  </a:lnTo>
                  <a:lnTo>
                    <a:pt x="76796" y="337350"/>
                  </a:lnTo>
                  <a:lnTo>
                    <a:pt x="70760" y="360181"/>
                  </a:lnTo>
                  <a:lnTo>
                    <a:pt x="54300" y="378823"/>
                  </a:lnTo>
                  <a:lnTo>
                    <a:pt x="29889" y="391390"/>
                  </a:lnTo>
                  <a:lnTo>
                    <a:pt x="0" y="395998"/>
                  </a:lnTo>
                  <a:lnTo>
                    <a:pt x="95402" y="395998"/>
                  </a:lnTo>
                  <a:lnTo>
                    <a:pt x="125291" y="391390"/>
                  </a:lnTo>
                  <a:lnTo>
                    <a:pt x="149702" y="378823"/>
                  </a:lnTo>
                  <a:lnTo>
                    <a:pt x="166163" y="360181"/>
                  </a:lnTo>
                  <a:lnTo>
                    <a:pt x="172199" y="337350"/>
                  </a:lnTo>
                  <a:lnTo>
                    <a:pt x="172199" y="58648"/>
                  </a:lnTo>
                  <a:lnTo>
                    <a:pt x="166163" y="35816"/>
                  </a:lnTo>
                  <a:lnTo>
                    <a:pt x="149702" y="17175"/>
                  </a:lnTo>
                  <a:lnTo>
                    <a:pt x="125291" y="4607"/>
                  </a:lnTo>
                  <a:lnTo>
                    <a:pt x="95402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5"/>
            <p:cNvSpPr/>
            <p:nvPr/>
          </p:nvSpPr>
          <p:spPr>
            <a:xfrm>
              <a:off x="7186193" y="288010"/>
              <a:ext cx="172720" cy="396240"/>
            </a:xfrm>
            <a:custGeom>
              <a:avLst/>
              <a:gdLst/>
              <a:ahLst/>
              <a:cxnLst/>
              <a:rect l="l" t="t" r="r" b="b"/>
              <a:pathLst>
                <a:path w="172720" h="396240">
                  <a:moveTo>
                    <a:pt x="95402" y="0"/>
                  </a:moveTo>
                  <a:lnTo>
                    <a:pt x="0" y="0"/>
                  </a:lnTo>
                  <a:lnTo>
                    <a:pt x="29889" y="4607"/>
                  </a:lnTo>
                  <a:lnTo>
                    <a:pt x="54300" y="17175"/>
                  </a:lnTo>
                  <a:lnTo>
                    <a:pt x="70760" y="35816"/>
                  </a:lnTo>
                  <a:lnTo>
                    <a:pt x="76796" y="58648"/>
                  </a:lnTo>
                  <a:lnTo>
                    <a:pt x="76796" y="337350"/>
                  </a:lnTo>
                  <a:lnTo>
                    <a:pt x="70760" y="360181"/>
                  </a:lnTo>
                  <a:lnTo>
                    <a:pt x="54300" y="378823"/>
                  </a:lnTo>
                  <a:lnTo>
                    <a:pt x="29889" y="391390"/>
                  </a:lnTo>
                  <a:lnTo>
                    <a:pt x="0" y="395998"/>
                  </a:lnTo>
                  <a:lnTo>
                    <a:pt x="95402" y="395998"/>
                  </a:lnTo>
                  <a:lnTo>
                    <a:pt x="125291" y="391390"/>
                  </a:lnTo>
                  <a:lnTo>
                    <a:pt x="149702" y="378823"/>
                  </a:lnTo>
                  <a:lnTo>
                    <a:pt x="166163" y="360181"/>
                  </a:lnTo>
                  <a:lnTo>
                    <a:pt x="172199" y="337350"/>
                  </a:lnTo>
                  <a:lnTo>
                    <a:pt x="172199" y="58648"/>
                  </a:lnTo>
                  <a:lnTo>
                    <a:pt x="166163" y="35816"/>
                  </a:lnTo>
                  <a:lnTo>
                    <a:pt x="149702" y="17175"/>
                  </a:lnTo>
                  <a:lnTo>
                    <a:pt x="125291" y="4607"/>
                  </a:lnTo>
                  <a:lnTo>
                    <a:pt x="95402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6"/>
            <p:cNvSpPr/>
            <p:nvPr/>
          </p:nvSpPr>
          <p:spPr>
            <a:xfrm>
              <a:off x="6995400" y="288010"/>
              <a:ext cx="172720" cy="396240"/>
            </a:xfrm>
            <a:custGeom>
              <a:avLst/>
              <a:gdLst/>
              <a:ahLst/>
              <a:cxnLst/>
              <a:rect l="l" t="t" r="r" b="b"/>
              <a:pathLst>
                <a:path w="172720" h="396240">
                  <a:moveTo>
                    <a:pt x="95402" y="0"/>
                  </a:moveTo>
                  <a:lnTo>
                    <a:pt x="0" y="0"/>
                  </a:lnTo>
                  <a:lnTo>
                    <a:pt x="29889" y="4607"/>
                  </a:lnTo>
                  <a:lnTo>
                    <a:pt x="54300" y="17175"/>
                  </a:lnTo>
                  <a:lnTo>
                    <a:pt x="70760" y="35816"/>
                  </a:lnTo>
                  <a:lnTo>
                    <a:pt x="76796" y="58648"/>
                  </a:lnTo>
                  <a:lnTo>
                    <a:pt x="76796" y="337350"/>
                  </a:lnTo>
                  <a:lnTo>
                    <a:pt x="70760" y="360181"/>
                  </a:lnTo>
                  <a:lnTo>
                    <a:pt x="54300" y="378823"/>
                  </a:lnTo>
                  <a:lnTo>
                    <a:pt x="29889" y="391390"/>
                  </a:lnTo>
                  <a:lnTo>
                    <a:pt x="0" y="395998"/>
                  </a:lnTo>
                  <a:lnTo>
                    <a:pt x="95402" y="395998"/>
                  </a:lnTo>
                  <a:lnTo>
                    <a:pt x="125291" y="391390"/>
                  </a:lnTo>
                  <a:lnTo>
                    <a:pt x="149702" y="378823"/>
                  </a:lnTo>
                  <a:lnTo>
                    <a:pt x="166163" y="360181"/>
                  </a:lnTo>
                  <a:lnTo>
                    <a:pt x="172199" y="337350"/>
                  </a:lnTo>
                  <a:lnTo>
                    <a:pt x="172199" y="58648"/>
                  </a:lnTo>
                  <a:lnTo>
                    <a:pt x="166163" y="35816"/>
                  </a:lnTo>
                  <a:lnTo>
                    <a:pt x="149702" y="17175"/>
                  </a:lnTo>
                  <a:lnTo>
                    <a:pt x="125291" y="4607"/>
                  </a:lnTo>
                  <a:lnTo>
                    <a:pt x="95402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7"/>
            <p:cNvSpPr/>
            <p:nvPr/>
          </p:nvSpPr>
          <p:spPr>
            <a:xfrm>
              <a:off x="0" y="288010"/>
              <a:ext cx="406400" cy="396240"/>
            </a:xfrm>
            <a:custGeom>
              <a:avLst/>
              <a:gdLst/>
              <a:ahLst/>
              <a:cxnLst/>
              <a:rect l="l" t="t" r="r" b="b"/>
              <a:pathLst>
                <a:path w="406400" h="396240">
                  <a:moveTo>
                    <a:pt x="406095" y="0"/>
                  </a:moveTo>
                  <a:lnTo>
                    <a:pt x="280758" y="0"/>
                  </a:lnTo>
                  <a:lnTo>
                    <a:pt x="0" y="198031"/>
                  </a:lnTo>
                  <a:lnTo>
                    <a:pt x="280758" y="395998"/>
                  </a:lnTo>
                  <a:lnTo>
                    <a:pt x="406133" y="395998"/>
                  </a:lnTo>
                  <a:lnTo>
                    <a:pt x="125387" y="197992"/>
                  </a:lnTo>
                  <a:lnTo>
                    <a:pt x="406095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8"/>
            <p:cNvSpPr/>
            <p:nvPr/>
          </p:nvSpPr>
          <p:spPr>
            <a:xfrm>
              <a:off x="251999" y="288010"/>
              <a:ext cx="406400" cy="396240"/>
            </a:xfrm>
            <a:custGeom>
              <a:avLst/>
              <a:gdLst/>
              <a:ahLst/>
              <a:cxnLst/>
              <a:rect l="l" t="t" r="r" b="b"/>
              <a:pathLst>
                <a:path w="406400" h="396240">
                  <a:moveTo>
                    <a:pt x="406095" y="0"/>
                  </a:moveTo>
                  <a:lnTo>
                    <a:pt x="280758" y="0"/>
                  </a:lnTo>
                  <a:lnTo>
                    <a:pt x="0" y="198031"/>
                  </a:lnTo>
                  <a:lnTo>
                    <a:pt x="280758" y="395998"/>
                  </a:lnTo>
                  <a:lnTo>
                    <a:pt x="406133" y="395998"/>
                  </a:lnTo>
                  <a:lnTo>
                    <a:pt x="125387" y="197992"/>
                  </a:lnTo>
                  <a:lnTo>
                    <a:pt x="406095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9"/>
            <p:cNvSpPr/>
            <p:nvPr/>
          </p:nvSpPr>
          <p:spPr>
            <a:xfrm>
              <a:off x="504000" y="288010"/>
              <a:ext cx="406400" cy="396240"/>
            </a:xfrm>
            <a:custGeom>
              <a:avLst/>
              <a:gdLst/>
              <a:ahLst/>
              <a:cxnLst/>
              <a:rect l="l" t="t" r="r" b="b"/>
              <a:pathLst>
                <a:path w="406400" h="396240">
                  <a:moveTo>
                    <a:pt x="406095" y="0"/>
                  </a:moveTo>
                  <a:lnTo>
                    <a:pt x="280758" y="0"/>
                  </a:lnTo>
                  <a:lnTo>
                    <a:pt x="0" y="198031"/>
                  </a:lnTo>
                  <a:lnTo>
                    <a:pt x="280758" y="395998"/>
                  </a:lnTo>
                  <a:lnTo>
                    <a:pt x="406133" y="395998"/>
                  </a:lnTo>
                  <a:lnTo>
                    <a:pt x="125387" y="197992"/>
                  </a:lnTo>
                  <a:lnTo>
                    <a:pt x="406095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10"/>
            <p:cNvSpPr/>
            <p:nvPr/>
          </p:nvSpPr>
          <p:spPr>
            <a:xfrm>
              <a:off x="756000" y="288010"/>
              <a:ext cx="406400" cy="396240"/>
            </a:xfrm>
            <a:custGeom>
              <a:avLst/>
              <a:gdLst/>
              <a:ahLst/>
              <a:cxnLst/>
              <a:rect l="l" t="t" r="r" b="b"/>
              <a:pathLst>
                <a:path w="406400" h="396240">
                  <a:moveTo>
                    <a:pt x="406095" y="0"/>
                  </a:moveTo>
                  <a:lnTo>
                    <a:pt x="280758" y="0"/>
                  </a:lnTo>
                  <a:lnTo>
                    <a:pt x="0" y="198031"/>
                  </a:lnTo>
                  <a:lnTo>
                    <a:pt x="280758" y="395998"/>
                  </a:lnTo>
                  <a:lnTo>
                    <a:pt x="406133" y="395998"/>
                  </a:lnTo>
                  <a:lnTo>
                    <a:pt x="125387" y="197992"/>
                  </a:lnTo>
                  <a:lnTo>
                    <a:pt x="406095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47" name="Группа 44"/>
            <p:cNvGrpSpPr/>
            <p:nvPr/>
          </p:nvGrpSpPr>
          <p:grpSpPr>
            <a:xfrm>
              <a:off x="990600" y="288010"/>
              <a:ext cx="6101715" cy="396240"/>
              <a:chOff x="990600" y="288010"/>
              <a:chExt cx="6101715" cy="396240"/>
            </a:xfrm>
          </p:grpSpPr>
          <p:sp>
            <p:nvSpPr>
              <p:cNvPr id="49" name="object 12"/>
              <p:cNvSpPr/>
              <p:nvPr/>
            </p:nvSpPr>
            <p:spPr>
              <a:xfrm>
                <a:off x="990600" y="288010"/>
                <a:ext cx="6101715" cy="396240"/>
              </a:xfrm>
              <a:custGeom>
                <a:avLst/>
                <a:gdLst/>
                <a:ahLst/>
                <a:cxnLst/>
                <a:rect l="l" t="t" r="r" b="b"/>
                <a:pathLst>
                  <a:path w="6101715" h="396240">
                    <a:moveTo>
                      <a:pt x="6028944" y="0"/>
                    </a:moveTo>
                    <a:lnTo>
                      <a:pt x="280758" y="0"/>
                    </a:lnTo>
                    <a:lnTo>
                      <a:pt x="0" y="198031"/>
                    </a:lnTo>
                    <a:lnTo>
                      <a:pt x="280758" y="395998"/>
                    </a:lnTo>
                    <a:lnTo>
                      <a:pt x="6028944" y="395998"/>
                    </a:lnTo>
                    <a:lnTo>
                      <a:pt x="6057141" y="391390"/>
                    </a:lnTo>
                    <a:lnTo>
                      <a:pt x="6080172" y="378823"/>
                    </a:lnTo>
                    <a:lnTo>
                      <a:pt x="6095702" y="360181"/>
                    </a:lnTo>
                    <a:lnTo>
                      <a:pt x="6101397" y="337350"/>
                    </a:lnTo>
                    <a:lnTo>
                      <a:pt x="6101397" y="58648"/>
                    </a:lnTo>
                    <a:lnTo>
                      <a:pt x="6095702" y="35816"/>
                    </a:lnTo>
                    <a:lnTo>
                      <a:pt x="6080172" y="17175"/>
                    </a:lnTo>
                    <a:lnTo>
                      <a:pt x="6057141" y="4607"/>
                    </a:lnTo>
                    <a:lnTo>
                      <a:pt x="6028944" y="0"/>
                    </a:lnTo>
                    <a:close/>
                  </a:path>
                </a:pathLst>
              </a:custGeom>
              <a:solidFill>
                <a:srgbClr val="00B8BE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50" name="object 13"/>
              <p:cNvSpPr/>
              <p:nvPr/>
            </p:nvSpPr>
            <p:spPr>
              <a:xfrm>
                <a:off x="6734556" y="342011"/>
                <a:ext cx="288290" cy="288290"/>
              </a:xfrm>
              <a:custGeom>
                <a:avLst/>
                <a:gdLst/>
                <a:ahLst/>
                <a:cxnLst/>
                <a:rect l="l" t="t" r="r" b="b"/>
                <a:pathLst>
                  <a:path w="288290" h="288290">
                    <a:moveTo>
                      <a:pt x="235673" y="0"/>
                    </a:moveTo>
                    <a:lnTo>
                      <a:pt x="52324" y="0"/>
                    </a:lnTo>
                    <a:lnTo>
                      <a:pt x="31953" y="4105"/>
                    </a:lnTo>
                    <a:lnTo>
                      <a:pt x="15322" y="15308"/>
                    </a:lnTo>
                    <a:lnTo>
                      <a:pt x="4110" y="31937"/>
                    </a:lnTo>
                    <a:lnTo>
                      <a:pt x="0" y="52324"/>
                    </a:lnTo>
                    <a:lnTo>
                      <a:pt x="0" y="235661"/>
                    </a:lnTo>
                    <a:lnTo>
                      <a:pt x="4110" y="256031"/>
                    </a:lnTo>
                    <a:lnTo>
                      <a:pt x="15322" y="272662"/>
                    </a:lnTo>
                    <a:lnTo>
                      <a:pt x="31953" y="283874"/>
                    </a:lnTo>
                    <a:lnTo>
                      <a:pt x="52324" y="287985"/>
                    </a:lnTo>
                    <a:lnTo>
                      <a:pt x="235673" y="287985"/>
                    </a:lnTo>
                    <a:lnTo>
                      <a:pt x="256038" y="283874"/>
                    </a:lnTo>
                    <a:lnTo>
                      <a:pt x="272670" y="272662"/>
                    </a:lnTo>
                    <a:lnTo>
                      <a:pt x="283885" y="256031"/>
                    </a:lnTo>
                    <a:lnTo>
                      <a:pt x="287997" y="235661"/>
                    </a:lnTo>
                    <a:lnTo>
                      <a:pt x="287997" y="52324"/>
                    </a:lnTo>
                    <a:lnTo>
                      <a:pt x="283885" y="31937"/>
                    </a:lnTo>
                    <a:lnTo>
                      <a:pt x="272670" y="15308"/>
                    </a:lnTo>
                    <a:lnTo>
                      <a:pt x="256038" y="4105"/>
                    </a:lnTo>
                    <a:lnTo>
                      <a:pt x="235673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51" name="object 14"/>
              <p:cNvSpPr txBox="1"/>
              <p:nvPr/>
            </p:nvSpPr>
            <p:spPr>
              <a:xfrm>
                <a:off x="6762750" y="381748"/>
                <a:ext cx="304799" cy="184666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spAutoFit/>
              </a:bodyPr>
              <a:lstStyle/>
              <a:p>
                <a:pPr marL="12700">
                  <a:lnSpc>
                    <a:spcPct val="100000"/>
                  </a:lnSpc>
                </a:pPr>
                <a:r>
                  <a:rPr lang="ru-RU" sz="1200" b="1" spc="25" dirty="0" smtClean="0">
                    <a:solidFill>
                      <a:srgbClr val="009DA2"/>
                    </a:solidFill>
                    <a:latin typeface="Gill Sans MT"/>
                    <a:cs typeface="Gill Sans MT"/>
                  </a:rPr>
                  <a:t>13</a:t>
                </a:r>
                <a:endParaRPr sz="1200" dirty="0">
                  <a:latin typeface="Gill Sans MT"/>
                  <a:cs typeface="Gill Sans MT"/>
                </a:endParaRPr>
              </a:p>
            </p:txBody>
          </p:sp>
        </p:grpSp>
        <p:sp>
          <p:nvSpPr>
            <p:cNvPr id="48" name="object 21"/>
            <p:cNvSpPr txBox="1"/>
            <p:nvPr/>
          </p:nvSpPr>
          <p:spPr>
            <a:xfrm>
              <a:off x="1276350" y="364210"/>
              <a:ext cx="5410200" cy="154466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12700" marR="5080">
                <a:lnSpc>
                  <a:spcPts val="1300"/>
                </a:lnSpc>
              </a:pPr>
              <a:r>
                <a:rPr lang="ru-RU" sz="1000" b="1" spc="-20" dirty="0" smtClean="0">
                  <a:solidFill>
                    <a:srgbClr val="FFFFFF"/>
                  </a:solidFill>
                  <a:latin typeface="Trebuchet MS"/>
                  <a:cs typeface="Trebuchet MS"/>
                </a:rPr>
                <a:t>ОБРАЗОВАНИЕ</a:t>
              </a:r>
              <a:endParaRPr lang="ru-RU" sz="1000" dirty="0" smtClean="0">
                <a:latin typeface="Trebuchet MS"/>
                <a:cs typeface="Trebuchet MS"/>
              </a:endParaRPr>
            </a:p>
          </p:txBody>
        </p:sp>
      </p:grpSp>
      <p:pic>
        <p:nvPicPr>
          <p:cNvPr id="11266" name="Picture 2" descr="B:\Users\SOB\Desktop\Бюджет для граждан\Фото для бюджета\pw-2013-07-12-blog-tweeny-science-scaled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24350" y="7588250"/>
            <a:ext cx="3409950" cy="2512175"/>
          </a:xfrm>
          <a:prstGeom prst="rect">
            <a:avLst/>
          </a:prstGeom>
          <a:noFill/>
        </p:spPr>
      </p:pic>
      <p:sp>
        <p:nvSpPr>
          <p:cNvPr id="52" name="object 141"/>
          <p:cNvSpPr txBox="1"/>
          <p:nvPr/>
        </p:nvSpPr>
        <p:spPr>
          <a:xfrm>
            <a:off x="4019550" y="958850"/>
            <a:ext cx="2878450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r">
              <a:lnSpc>
                <a:spcPct val="100000"/>
              </a:lnSpc>
            </a:pPr>
            <a:r>
              <a:rPr lang="ru-RU" sz="1200" b="1" spc="-10" dirty="0" err="1" smtClean="0">
                <a:solidFill>
                  <a:srgbClr val="00B8BE"/>
                </a:solidFill>
                <a:latin typeface="Trebuchet MS"/>
                <a:cs typeface="Trebuchet MS"/>
              </a:rPr>
              <a:t>тыс.руб</a:t>
            </a:r>
            <a:endParaRPr sz="120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2"/>
            <a:ext cx="324002" cy="1090799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0" y="10420704"/>
            <a:ext cx="7740015" cy="0"/>
          </a:xfrm>
          <a:custGeom>
            <a:avLst/>
            <a:gdLst/>
            <a:ahLst/>
            <a:cxnLst/>
            <a:rect l="l" t="t" r="r" b="b"/>
            <a:pathLst>
              <a:path w="7740015">
                <a:moveTo>
                  <a:pt x="0" y="0"/>
                </a:moveTo>
                <a:lnTo>
                  <a:pt x="7740001" y="0"/>
                </a:lnTo>
              </a:path>
            </a:pathLst>
          </a:custGeom>
          <a:ln w="6350">
            <a:solidFill>
              <a:srgbClr val="8A8C8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0" y="10506590"/>
            <a:ext cx="7740015" cy="0"/>
          </a:xfrm>
          <a:custGeom>
            <a:avLst/>
            <a:gdLst/>
            <a:ahLst/>
            <a:cxnLst/>
            <a:rect l="l" t="t" r="r" b="b"/>
            <a:pathLst>
              <a:path w="7740015">
                <a:moveTo>
                  <a:pt x="0" y="0"/>
                </a:moveTo>
                <a:lnTo>
                  <a:pt x="7740001" y="0"/>
                </a:lnTo>
              </a:path>
            </a:pathLst>
          </a:custGeom>
          <a:ln w="6350">
            <a:solidFill>
              <a:srgbClr val="8A8C8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0" y="10597242"/>
            <a:ext cx="7740015" cy="0"/>
          </a:xfrm>
          <a:custGeom>
            <a:avLst/>
            <a:gdLst/>
            <a:ahLst/>
            <a:cxnLst/>
            <a:rect l="l" t="t" r="r" b="b"/>
            <a:pathLst>
              <a:path w="7740015">
                <a:moveTo>
                  <a:pt x="0" y="0"/>
                </a:moveTo>
                <a:lnTo>
                  <a:pt x="7740001" y="0"/>
                </a:lnTo>
              </a:path>
            </a:pathLst>
          </a:custGeom>
          <a:ln w="6350">
            <a:solidFill>
              <a:srgbClr val="8A8C8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723857" y="10602008"/>
            <a:ext cx="5016500" cy="0"/>
          </a:xfrm>
          <a:custGeom>
            <a:avLst/>
            <a:gdLst/>
            <a:ahLst/>
            <a:cxnLst/>
            <a:rect l="l" t="t" r="r" b="b"/>
            <a:pathLst>
              <a:path w="5016500">
                <a:moveTo>
                  <a:pt x="0" y="0"/>
                </a:moveTo>
                <a:lnTo>
                  <a:pt x="5016144" y="0"/>
                </a:lnTo>
              </a:path>
            </a:pathLst>
          </a:custGeom>
          <a:ln w="36004">
            <a:solidFill>
              <a:srgbClr val="00A3A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3510584" y="10511356"/>
            <a:ext cx="4229735" cy="0"/>
          </a:xfrm>
          <a:custGeom>
            <a:avLst/>
            <a:gdLst/>
            <a:ahLst/>
            <a:cxnLst/>
            <a:rect l="l" t="t" r="r" b="b"/>
            <a:pathLst>
              <a:path w="4229734">
                <a:moveTo>
                  <a:pt x="0" y="0"/>
                </a:moveTo>
                <a:lnTo>
                  <a:pt x="4229417" y="0"/>
                </a:lnTo>
              </a:path>
            </a:pathLst>
          </a:custGeom>
          <a:ln w="36004">
            <a:solidFill>
              <a:srgbClr val="00B8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4293666" y="10420707"/>
            <a:ext cx="3446779" cy="0"/>
          </a:xfrm>
          <a:custGeom>
            <a:avLst/>
            <a:gdLst/>
            <a:ahLst/>
            <a:cxnLst/>
            <a:rect l="l" t="t" r="r" b="b"/>
            <a:pathLst>
              <a:path w="3446779">
                <a:moveTo>
                  <a:pt x="0" y="0"/>
                </a:moveTo>
                <a:lnTo>
                  <a:pt x="3446335" y="0"/>
                </a:lnTo>
              </a:path>
            </a:pathLst>
          </a:custGeom>
          <a:ln w="36004">
            <a:solidFill>
              <a:srgbClr val="A2DAD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3105150" y="4006850"/>
            <a:ext cx="2268784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b="1" dirty="0" err="1">
                <a:solidFill>
                  <a:srgbClr val="00B8BE"/>
                </a:solidFill>
                <a:latin typeface="Trebuchet MS"/>
                <a:cs typeface="Trebuchet MS"/>
              </a:rPr>
              <a:t>Структура</a:t>
            </a:r>
            <a:r>
              <a:rPr sz="1400" b="1" spc="-135" dirty="0">
                <a:solidFill>
                  <a:srgbClr val="00B8BE"/>
                </a:solidFill>
                <a:latin typeface="Trebuchet MS"/>
                <a:cs typeface="Trebuchet MS"/>
              </a:rPr>
              <a:t> </a:t>
            </a:r>
            <a:r>
              <a:rPr sz="1400" b="1" spc="-5" dirty="0" err="1" smtClean="0">
                <a:solidFill>
                  <a:srgbClr val="00B8BE"/>
                </a:solidFill>
                <a:latin typeface="Trebuchet MS"/>
                <a:cs typeface="Trebuchet MS"/>
              </a:rPr>
              <a:t>расходов</a:t>
            </a:r>
            <a:endParaRPr sz="1400" dirty="0">
              <a:latin typeface="Trebuchet MS"/>
              <a:cs typeface="Trebuchet MS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867150" y="6673850"/>
            <a:ext cx="3047365" cy="5539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ctr"/>
            <a:r>
              <a:rPr sz="1200" b="1" spc="15" dirty="0" err="1">
                <a:solidFill>
                  <a:srgbClr val="00B8BE"/>
                </a:solidFill>
                <a:latin typeface="Trebuchet MS"/>
                <a:cs typeface="Trebuchet MS"/>
              </a:rPr>
              <a:t>Расходы</a:t>
            </a:r>
            <a:r>
              <a:rPr sz="1200" b="1" spc="-90" dirty="0">
                <a:solidFill>
                  <a:srgbClr val="00B8BE"/>
                </a:solidFill>
                <a:latin typeface="Trebuchet MS"/>
                <a:cs typeface="Trebuchet MS"/>
              </a:rPr>
              <a:t> </a:t>
            </a:r>
            <a:r>
              <a:rPr sz="1200" b="1" spc="5" dirty="0" err="1" smtClean="0">
                <a:solidFill>
                  <a:srgbClr val="00B8BE"/>
                </a:solidFill>
                <a:latin typeface="Trebuchet MS"/>
                <a:cs typeface="Trebuchet MS"/>
              </a:rPr>
              <a:t>бюджета</a:t>
            </a:r>
            <a:r>
              <a:rPr lang="ru-RU" sz="1200" b="1" spc="5" dirty="0" smtClean="0">
                <a:solidFill>
                  <a:srgbClr val="00B8BE"/>
                </a:solidFill>
                <a:latin typeface="Trebuchet MS"/>
                <a:cs typeface="Trebuchet MS"/>
              </a:rPr>
              <a:t> (исполнение) </a:t>
            </a:r>
            <a:r>
              <a:rPr lang="ru-RU" sz="1200" b="1" spc="-5" dirty="0" smtClean="0">
                <a:solidFill>
                  <a:srgbClr val="00B8BE"/>
                </a:solidFill>
                <a:latin typeface="Trebuchet MS"/>
                <a:cs typeface="Trebuchet MS"/>
              </a:rPr>
              <a:t>тыс.руб.</a:t>
            </a:r>
            <a:endParaRPr lang="ru-RU" sz="1200" dirty="0" smtClean="0">
              <a:latin typeface="Trebuchet MS"/>
              <a:cs typeface="Trebuchet MS"/>
            </a:endParaRPr>
          </a:p>
          <a:p>
            <a:pPr marL="12700" algn="ctr">
              <a:lnSpc>
                <a:spcPct val="100000"/>
              </a:lnSpc>
            </a:pPr>
            <a:endParaRPr sz="1200" dirty="0">
              <a:latin typeface="Trebuchet MS"/>
              <a:cs typeface="Trebuchet MS"/>
            </a:endParaRPr>
          </a:p>
        </p:txBody>
      </p:sp>
      <p:graphicFrame>
        <p:nvGraphicFramePr>
          <p:cNvPr id="25" name="object 25"/>
          <p:cNvGraphicFramePr>
            <a:graphicFrameLocks noGrp="1"/>
          </p:cNvGraphicFramePr>
          <p:nvPr/>
        </p:nvGraphicFramePr>
        <p:xfrm>
          <a:off x="3714750" y="7131050"/>
          <a:ext cx="3886199" cy="146085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33600"/>
                <a:gridCol w="762000"/>
                <a:gridCol w="990599"/>
              </a:tblGrid>
              <a:tr h="457200">
                <a:tc>
                  <a:txBody>
                    <a:bodyPr/>
                    <a:lstStyle/>
                    <a:p>
                      <a:pPr marL="270510" algn="ctr">
                        <a:lnSpc>
                          <a:spcPct val="100000"/>
                        </a:lnSpc>
                        <a:spcBef>
                          <a:spcPts val="605"/>
                        </a:spcBef>
                      </a:pPr>
                      <a:r>
                        <a:rPr sz="1100" b="1" spc="-15" smtClean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Наименование </a:t>
                      </a:r>
                      <a:r>
                        <a:rPr sz="11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показателя</a:t>
                      </a:r>
                      <a:r>
                        <a:rPr sz="1100" b="1" spc="-4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b="1" spc="-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(раздел/подраздел)</a:t>
                      </a:r>
                      <a:endParaRPr sz="11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R w="6350">
                      <a:solidFill>
                        <a:srgbClr val="FFFFFF"/>
                      </a:solidFill>
                      <a:prstDash val="solid"/>
                    </a:lnR>
                    <a:solidFill>
                      <a:srgbClr val="00B8BE"/>
                    </a:solidFill>
                  </a:tcPr>
                </a:tc>
                <a:tc>
                  <a:txBody>
                    <a:bodyPr/>
                    <a:lstStyle/>
                    <a:p>
                      <a:pPr marL="240029" algn="l">
                        <a:lnSpc>
                          <a:spcPct val="100000"/>
                        </a:lnSpc>
                        <a:spcBef>
                          <a:spcPts val="605"/>
                        </a:spcBef>
                      </a:pPr>
                      <a:r>
                        <a:rPr sz="1100" b="1" spc="-15" smtClean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Всего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solidFill>
                      <a:srgbClr val="00B8B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09"/>
                        </a:spcBef>
                      </a:pPr>
                      <a:r>
                        <a:rPr lang="ru-RU" sz="1100" b="1" dirty="0" smtClean="0">
                          <a:solidFill>
                            <a:srgbClr val="FFFFFF"/>
                          </a:solidFill>
                          <a:latin typeface="Gill Sans MT"/>
                          <a:cs typeface="Gill Sans MT"/>
                        </a:rPr>
                        <a:t> Процент       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09"/>
                        </a:spcBef>
                      </a:pPr>
                      <a:r>
                        <a:rPr lang="ru-RU" sz="1100" b="1" dirty="0" smtClean="0">
                          <a:solidFill>
                            <a:srgbClr val="FFFFFF"/>
                          </a:solidFill>
                          <a:latin typeface="Gill Sans MT"/>
                          <a:cs typeface="Gill Sans MT"/>
                        </a:rPr>
                        <a:t>    исполнения</a:t>
                      </a:r>
                      <a:endParaRPr sz="1100">
                        <a:latin typeface="Gill Sans MT"/>
                        <a:cs typeface="Gill Sans MT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00B8BE"/>
                    </a:solidFill>
                  </a:tcPr>
                </a:tc>
              </a:tr>
              <a:tr h="250904">
                <a:tc>
                  <a:txBody>
                    <a:bodyPr/>
                    <a:lstStyle/>
                    <a:p>
                      <a:pPr marL="32384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35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spc="-10" dirty="0" smtClean="0">
                          <a:solidFill>
                            <a:srgbClr val="231F20"/>
                          </a:solidFill>
                          <a:latin typeface="婒풄0餻娝"/>
                          <a:cs typeface="Trebuchet MS"/>
                        </a:rPr>
                        <a:t>Культура</a:t>
                      </a:r>
                      <a:endParaRPr lang="ru-RU" sz="1100" dirty="0" smtClean="0">
                        <a:latin typeface="婒풄0餻娝"/>
                        <a:cs typeface="Trebuchet MS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>
                      <a:solidFill>
                        <a:srgbClr val="00B8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latin typeface="婒풄0餻娝"/>
                        </a:rPr>
                        <a:t>108 024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婒풄0餻娝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>
                      <a:solidFill>
                        <a:srgbClr val="00B8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685"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lang="ru-RU" sz="1100" b="1" dirty="0" smtClean="0">
                          <a:latin typeface="Trebuchet MS"/>
                          <a:cs typeface="Trebuchet MS"/>
                        </a:rPr>
                        <a:t>100</a:t>
                      </a:r>
                      <a:endParaRPr sz="1100" b="1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0919"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lang="ru-RU" sz="1100" b="0" spc="-10" dirty="0" smtClean="0">
                          <a:solidFill>
                            <a:srgbClr val="231F20"/>
                          </a:solidFill>
                          <a:latin typeface="婒풄0餻娝"/>
                          <a:ea typeface="+mn-ea"/>
                          <a:cs typeface="Trebuchet MS"/>
                        </a:rPr>
                        <a:t>Учреждения культуры</a:t>
                      </a:r>
                      <a:endParaRPr sz="1100" b="0" spc="-10" dirty="0">
                        <a:solidFill>
                          <a:srgbClr val="231F20"/>
                        </a:solidFill>
                        <a:latin typeface="婒풄0餻娝"/>
                        <a:ea typeface="+mn-ea"/>
                        <a:cs typeface="Trebuchet MS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婒풄0餻娝"/>
                        </a:rPr>
                        <a:t>79 332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婒풄0餻娝"/>
                      </a:endParaRPr>
                    </a:p>
                  </a:txBody>
                  <a:tcPr marL="9525" marR="9525" marT="9525" marB="0" anchor="ctr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marL="278765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lang="ru-RU" sz="1100" dirty="0" smtClean="0">
                          <a:latin typeface="Century Gothic"/>
                          <a:cs typeface="Century Gothic"/>
                        </a:rPr>
                        <a:t>100</a:t>
                      </a:r>
                      <a:endParaRPr sz="1100" dirty="0">
                        <a:latin typeface="Century Gothic"/>
                        <a:cs typeface="Century Gothic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E3E5"/>
                    </a:solidFill>
                  </a:tcPr>
                </a:tc>
              </a:tr>
              <a:tr h="250919"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lang="ru-RU" sz="1100" b="0" spc="-10" dirty="0" smtClean="0">
                          <a:solidFill>
                            <a:srgbClr val="231F20"/>
                          </a:solidFill>
                          <a:latin typeface="婒풄0餻娝"/>
                          <a:ea typeface="+mn-ea"/>
                          <a:cs typeface="Trebuchet MS"/>
                        </a:rPr>
                        <a:t>Библиотеки</a:t>
                      </a:r>
                      <a:endParaRPr sz="1100" b="0" spc="-10" dirty="0">
                        <a:solidFill>
                          <a:srgbClr val="231F20"/>
                        </a:solidFill>
                        <a:latin typeface="婒풄0餻娝"/>
                        <a:ea typeface="+mn-ea"/>
                        <a:cs typeface="Trebuchet MS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婒풄0餻娝"/>
                        </a:rPr>
                        <a:t>27 767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婒풄0餻娝"/>
                      </a:endParaRPr>
                    </a:p>
                  </a:txBody>
                  <a:tcPr marL="9525" marR="9525" marT="9525" marB="0" anchor="ctr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8765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lang="ru-RU" sz="1100" dirty="0" smtClean="0">
                          <a:latin typeface="Century Gothic"/>
                          <a:cs typeface="Century Gothic"/>
                        </a:rPr>
                        <a:t>100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0917"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lang="ru-RU" sz="1100" b="0" spc="-10" dirty="0" smtClean="0">
                          <a:solidFill>
                            <a:srgbClr val="231F20"/>
                          </a:solidFill>
                          <a:latin typeface="婒풄0餻娝"/>
                          <a:ea typeface="+mn-ea"/>
                          <a:cs typeface="Trebuchet MS"/>
                        </a:rPr>
                        <a:t>Мероприятия в сфере культуры</a:t>
                      </a:r>
                      <a:endParaRPr sz="1100" b="0" spc="-10" dirty="0">
                        <a:solidFill>
                          <a:srgbClr val="231F20"/>
                        </a:solidFill>
                        <a:latin typeface="婒풄0餻娝"/>
                        <a:ea typeface="+mn-ea"/>
                        <a:cs typeface="Trebuchet MS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婒풄0餻娝"/>
                        </a:rPr>
                        <a:t>925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婒풄0餻娝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marL="278765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lang="ru-RU" sz="1100" dirty="0" smtClean="0">
                          <a:latin typeface="Century Gothic"/>
                          <a:cs typeface="Century Gothic"/>
                        </a:rPr>
                        <a:t>100</a:t>
                      </a:r>
                      <a:endParaRPr sz="1100" dirty="0">
                        <a:latin typeface="Century Gothic"/>
                        <a:cs typeface="Century Gothic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E3E5"/>
                    </a:solidFill>
                  </a:tcPr>
                </a:tc>
              </a:tr>
            </a:tbl>
          </a:graphicData>
        </a:graphic>
      </p:graphicFrame>
      <p:sp>
        <p:nvSpPr>
          <p:cNvPr id="141" name="object 141"/>
          <p:cNvSpPr txBox="1"/>
          <p:nvPr/>
        </p:nvSpPr>
        <p:spPr>
          <a:xfrm>
            <a:off x="1581150" y="806450"/>
            <a:ext cx="5257800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ctr">
              <a:lnSpc>
                <a:spcPct val="100000"/>
              </a:lnSpc>
            </a:pPr>
            <a:r>
              <a:rPr sz="1600" b="1" spc="-10" err="1">
                <a:latin typeface="Trebuchet MS"/>
                <a:cs typeface="Trebuchet MS"/>
              </a:rPr>
              <a:t>Динамика</a:t>
            </a:r>
            <a:r>
              <a:rPr sz="1600" b="1" spc="-125">
                <a:latin typeface="Trebuchet MS"/>
                <a:cs typeface="Trebuchet MS"/>
              </a:rPr>
              <a:t> </a:t>
            </a:r>
            <a:r>
              <a:rPr sz="1600" b="1" spc="-5" smtClean="0">
                <a:latin typeface="Trebuchet MS"/>
                <a:cs typeface="Trebuchet MS"/>
              </a:rPr>
              <a:t>расходов</a:t>
            </a:r>
            <a:endParaRPr lang="ru-RU" sz="1600" b="1" spc="-5" dirty="0" smtClean="0">
              <a:latin typeface="Trebuchet MS"/>
              <a:cs typeface="Trebuchet MS"/>
            </a:endParaRPr>
          </a:p>
          <a:p>
            <a:pPr marL="12700" algn="ctr">
              <a:lnSpc>
                <a:spcPct val="100000"/>
              </a:lnSpc>
            </a:pPr>
            <a:r>
              <a:rPr lang="ru-RU" sz="1200" b="1" spc="-5" dirty="0" smtClean="0">
                <a:solidFill>
                  <a:srgbClr val="00B8BE"/>
                </a:solidFill>
                <a:latin typeface="Trebuchet MS"/>
                <a:cs typeface="Trebuchet MS"/>
              </a:rPr>
              <a:t>                                                                                          тыс.руб.       </a:t>
            </a:r>
            <a:endParaRPr sz="1200" dirty="0">
              <a:latin typeface="Trebuchet MS"/>
              <a:cs typeface="Trebuchet MS"/>
            </a:endParaRPr>
          </a:p>
        </p:txBody>
      </p:sp>
      <p:graphicFrame>
        <p:nvGraphicFramePr>
          <p:cNvPr id="96" name="Диаграмма 95"/>
          <p:cNvGraphicFramePr/>
          <p:nvPr/>
        </p:nvGraphicFramePr>
        <p:xfrm>
          <a:off x="361950" y="1111250"/>
          <a:ext cx="6629400" cy="29040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58" name="Группа 57"/>
          <p:cNvGrpSpPr/>
          <p:nvPr/>
        </p:nvGrpSpPr>
        <p:grpSpPr>
          <a:xfrm>
            <a:off x="742950" y="4311650"/>
            <a:ext cx="5905041" cy="2590800"/>
            <a:chOff x="92710" y="4090483"/>
            <a:chExt cx="6534912" cy="2717180"/>
          </a:xfrm>
        </p:grpSpPr>
        <p:grpSp>
          <p:nvGrpSpPr>
            <p:cNvPr id="57" name="Группа 56"/>
            <p:cNvGrpSpPr/>
            <p:nvPr/>
          </p:nvGrpSpPr>
          <p:grpSpPr>
            <a:xfrm>
              <a:off x="4309110" y="4387850"/>
              <a:ext cx="2318512" cy="1457806"/>
              <a:chOff x="4994910" y="4245456"/>
              <a:chExt cx="2318512" cy="1457806"/>
            </a:xfrm>
          </p:grpSpPr>
          <p:grpSp>
            <p:nvGrpSpPr>
              <p:cNvPr id="56" name="Группа 55"/>
              <p:cNvGrpSpPr/>
              <p:nvPr/>
            </p:nvGrpSpPr>
            <p:grpSpPr>
              <a:xfrm>
                <a:off x="4994910" y="4245456"/>
                <a:ext cx="1964944" cy="1457806"/>
                <a:chOff x="4994910" y="4245456"/>
                <a:chExt cx="1964944" cy="1457806"/>
              </a:xfrm>
            </p:grpSpPr>
            <p:sp>
              <p:nvSpPr>
                <p:cNvPr id="144" name="object 144"/>
                <p:cNvSpPr/>
                <p:nvPr/>
              </p:nvSpPr>
              <p:spPr>
                <a:xfrm>
                  <a:off x="4994910" y="5388456"/>
                  <a:ext cx="1939544" cy="3148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12469" h="259715">
                      <a:moveTo>
                        <a:pt x="712114" y="0"/>
                      </a:moveTo>
                      <a:lnTo>
                        <a:pt x="74777" y="0"/>
                      </a:lnTo>
                      <a:lnTo>
                        <a:pt x="0" y="129578"/>
                      </a:lnTo>
                      <a:lnTo>
                        <a:pt x="74777" y="259194"/>
                      </a:lnTo>
                      <a:lnTo>
                        <a:pt x="712114" y="259194"/>
                      </a:lnTo>
                      <a:lnTo>
                        <a:pt x="712114" y="0"/>
                      </a:lnTo>
                      <a:close/>
                    </a:path>
                  </a:pathLst>
                </a:custGeom>
                <a:solidFill>
                  <a:srgbClr val="FA6D2E"/>
                </a:solidFill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  <p:sp>
              <p:nvSpPr>
                <p:cNvPr id="146" name="object 146"/>
                <p:cNvSpPr/>
                <p:nvPr/>
              </p:nvSpPr>
              <p:spPr>
                <a:xfrm>
                  <a:off x="4994910" y="4778856"/>
                  <a:ext cx="1939544" cy="4471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12469" h="142239">
                      <a:moveTo>
                        <a:pt x="712114" y="0"/>
                      </a:moveTo>
                      <a:lnTo>
                        <a:pt x="74777" y="0"/>
                      </a:lnTo>
                      <a:lnTo>
                        <a:pt x="0" y="70916"/>
                      </a:lnTo>
                      <a:lnTo>
                        <a:pt x="74777" y="141859"/>
                      </a:lnTo>
                      <a:lnTo>
                        <a:pt x="712114" y="141859"/>
                      </a:lnTo>
                      <a:lnTo>
                        <a:pt x="712114" y="0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  <p:sp>
              <p:nvSpPr>
                <p:cNvPr id="147" name="object 147"/>
                <p:cNvSpPr/>
                <p:nvPr/>
              </p:nvSpPr>
              <p:spPr>
                <a:xfrm>
                  <a:off x="5079238" y="4245456"/>
                  <a:ext cx="1880616" cy="304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12469" h="142239">
                      <a:moveTo>
                        <a:pt x="712114" y="0"/>
                      </a:moveTo>
                      <a:lnTo>
                        <a:pt x="74777" y="0"/>
                      </a:lnTo>
                      <a:lnTo>
                        <a:pt x="0" y="70916"/>
                      </a:lnTo>
                      <a:lnTo>
                        <a:pt x="74777" y="141859"/>
                      </a:lnTo>
                      <a:lnTo>
                        <a:pt x="712114" y="141859"/>
                      </a:lnTo>
                      <a:lnTo>
                        <a:pt x="712114" y="0"/>
                      </a:lnTo>
                      <a:close/>
                    </a:path>
                  </a:pathLst>
                </a:custGeom>
                <a:solidFill>
                  <a:srgbClr val="FFC000"/>
                </a:solidFill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</p:grpSp>
          <p:sp>
            <p:nvSpPr>
              <p:cNvPr id="148" name="object 148"/>
              <p:cNvSpPr txBox="1"/>
              <p:nvPr/>
            </p:nvSpPr>
            <p:spPr>
              <a:xfrm>
                <a:off x="5332222" y="4245456"/>
                <a:ext cx="1981200" cy="1347548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spAutoFit/>
              </a:bodyPr>
              <a:lstStyle/>
              <a:p>
                <a:pPr marL="12700" marR="368300">
                  <a:lnSpc>
                    <a:spcPct val="145800"/>
                  </a:lnSpc>
                </a:pPr>
                <a:r>
                  <a:rPr lang="ru-RU" sz="1100" dirty="0" smtClean="0">
                    <a:solidFill>
                      <a:srgbClr val="231F20"/>
                    </a:solidFill>
                    <a:latin typeface="Arial Narrow"/>
                    <a:cs typeface="Arial Narrow"/>
                  </a:rPr>
                  <a:t>Учреждения культуры</a:t>
                </a:r>
                <a:endParaRPr lang="ru-RU" sz="1100" spc="25" dirty="0" smtClean="0">
                  <a:solidFill>
                    <a:srgbClr val="231F20"/>
                  </a:solidFill>
                  <a:latin typeface="Arial Narrow"/>
                  <a:cs typeface="Arial Narrow"/>
                </a:endParaRPr>
              </a:p>
              <a:p>
                <a:pPr marL="12700" marR="368300">
                  <a:lnSpc>
                    <a:spcPct val="145800"/>
                  </a:lnSpc>
                </a:pPr>
                <a:r>
                  <a:rPr sz="1100" spc="25" dirty="0" smtClean="0">
                    <a:solidFill>
                      <a:srgbClr val="231F20"/>
                    </a:solidFill>
                    <a:latin typeface="Arial Narrow"/>
                    <a:cs typeface="Arial Narrow"/>
                  </a:rPr>
                  <a:t>  </a:t>
                </a:r>
                <a:endParaRPr lang="ru-RU" sz="1100" spc="35" dirty="0" smtClean="0">
                  <a:solidFill>
                    <a:srgbClr val="231F20"/>
                  </a:solidFill>
                  <a:latin typeface="Arial Narrow"/>
                  <a:cs typeface="Arial Narrow"/>
                </a:endParaRPr>
              </a:p>
              <a:p>
                <a:pPr marL="12700" marR="368300">
                  <a:lnSpc>
                    <a:spcPct val="145800"/>
                  </a:lnSpc>
                </a:pPr>
                <a:r>
                  <a:rPr lang="ru-RU" sz="1100" spc="35" dirty="0" smtClean="0">
                    <a:solidFill>
                      <a:srgbClr val="231F20"/>
                    </a:solidFill>
                    <a:latin typeface="Arial Narrow"/>
                    <a:cs typeface="Arial Narrow"/>
                  </a:rPr>
                  <a:t>Мероприятия в сфере культуры</a:t>
                </a:r>
                <a:endParaRPr sz="1100" dirty="0">
                  <a:latin typeface="Arial Narrow"/>
                  <a:cs typeface="Arial Narrow"/>
                </a:endParaRPr>
              </a:p>
              <a:p>
                <a:pPr marL="12700" marR="368300">
                  <a:lnSpc>
                    <a:spcPts val="900"/>
                  </a:lnSpc>
                  <a:spcBef>
                    <a:spcPts val="520"/>
                  </a:spcBef>
                </a:pPr>
                <a:endParaRPr lang="ru-RU" sz="1100" spc="30" dirty="0" smtClean="0">
                  <a:solidFill>
                    <a:srgbClr val="231F20"/>
                  </a:solidFill>
                  <a:latin typeface="Arial Narrow"/>
                  <a:cs typeface="Arial Narrow"/>
                </a:endParaRPr>
              </a:p>
              <a:p>
                <a:pPr marL="12700" marR="545465">
                  <a:lnSpc>
                    <a:spcPts val="900"/>
                  </a:lnSpc>
                  <a:spcBef>
                    <a:spcPts val="500"/>
                  </a:spcBef>
                </a:pPr>
                <a:r>
                  <a:rPr lang="ru-RU" sz="1100" spc="30" dirty="0" smtClean="0">
                    <a:solidFill>
                      <a:srgbClr val="231F20"/>
                    </a:solidFill>
                    <a:latin typeface="Arial Narrow"/>
                    <a:cs typeface="Arial Narrow"/>
                  </a:rPr>
                  <a:t>Библиотеки</a:t>
                </a:r>
                <a:endParaRPr sz="1100" dirty="0">
                  <a:latin typeface="Arial Narrow"/>
                  <a:cs typeface="Arial Narrow"/>
                </a:endParaRPr>
              </a:p>
            </p:txBody>
          </p:sp>
        </p:grpSp>
        <p:graphicFrame>
          <p:nvGraphicFramePr>
            <p:cNvPr id="97" name="Диаграмма 96"/>
            <p:cNvGraphicFramePr/>
            <p:nvPr/>
          </p:nvGraphicFramePr>
          <p:xfrm>
            <a:off x="92710" y="4090483"/>
            <a:ext cx="3626104" cy="271718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</p:grpSp>
      <p:grpSp>
        <p:nvGrpSpPr>
          <p:cNvPr id="59" name="Группа 58"/>
          <p:cNvGrpSpPr/>
          <p:nvPr/>
        </p:nvGrpSpPr>
        <p:grpSpPr>
          <a:xfrm>
            <a:off x="0" y="196850"/>
            <a:ext cx="7740523" cy="396240"/>
            <a:chOff x="0" y="288010"/>
            <a:chExt cx="7740523" cy="396240"/>
          </a:xfrm>
        </p:grpSpPr>
        <p:sp>
          <p:nvSpPr>
            <p:cNvPr id="60" name="object 3"/>
            <p:cNvSpPr/>
            <p:nvPr/>
          </p:nvSpPr>
          <p:spPr>
            <a:xfrm>
              <a:off x="7567803" y="288010"/>
              <a:ext cx="172720" cy="396240"/>
            </a:xfrm>
            <a:custGeom>
              <a:avLst/>
              <a:gdLst/>
              <a:ahLst/>
              <a:cxnLst/>
              <a:rect l="l" t="t" r="r" b="b"/>
              <a:pathLst>
                <a:path w="172720" h="396240">
                  <a:moveTo>
                    <a:pt x="95402" y="0"/>
                  </a:moveTo>
                  <a:lnTo>
                    <a:pt x="0" y="0"/>
                  </a:lnTo>
                  <a:lnTo>
                    <a:pt x="29889" y="4607"/>
                  </a:lnTo>
                  <a:lnTo>
                    <a:pt x="54300" y="17175"/>
                  </a:lnTo>
                  <a:lnTo>
                    <a:pt x="70760" y="35816"/>
                  </a:lnTo>
                  <a:lnTo>
                    <a:pt x="76796" y="58648"/>
                  </a:lnTo>
                  <a:lnTo>
                    <a:pt x="76796" y="337350"/>
                  </a:lnTo>
                  <a:lnTo>
                    <a:pt x="70760" y="360181"/>
                  </a:lnTo>
                  <a:lnTo>
                    <a:pt x="54300" y="378823"/>
                  </a:lnTo>
                  <a:lnTo>
                    <a:pt x="29889" y="391390"/>
                  </a:lnTo>
                  <a:lnTo>
                    <a:pt x="0" y="395998"/>
                  </a:lnTo>
                  <a:lnTo>
                    <a:pt x="95402" y="395998"/>
                  </a:lnTo>
                  <a:lnTo>
                    <a:pt x="125291" y="391390"/>
                  </a:lnTo>
                  <a:lnTo>
                    <a:pt x="149702" y="378823"/>
                  </a:lnTo>
                  <a:lnTo>
                    <a:pt x="166163" y="360181"/>
                  </a:lnTo>
                  <a:lnTo>
                    <a:pt x="172199" y="337350"/>
                  </a:lnTo>
                  <a:lnTo>
                    <a:pt x="172199" y="58648"/>
                  </a:lnTo>
                  <a:lnTo>
                    <a:pt x="166163" y="35816"/>
                  </a:lnTo>
                  <a:lnTo>
                    <a:pt x="149702" y="17175"/>
                  </a:lnTo>
                  <a:lnTo>
                    <a:pt x="125291" y="4607"/>
                  </a:lnTo>
                  <a:lnTo>
                    <a:pt x="95402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4"/>
            <p:cNvSpPr/>
            <p:nvPr/>
          </p:nvSpPr>
          <p:spPr>
            <a:xfrm>
              <a:off x="7376998" y="288010"/>
              <a:ext cx="172720" cy="396240"/>
            </a:xfrm>
            <a:custGeom>
              <a:avLst/>
              <a:gdLst/>
              <a:ahLst/>
              <a:cxnLst/>
              <a:rect l="l" t="t" r="r" b="b"/>
              <a:pathLst>
                <a:path w="172720" h="396240">
                  <a:moveTo>
                    <a:pt x="95402" y="0"/>
                  </a:moveTo>
                  <a:lnTo>
                    <a:pt x="0" y="0"/>
                  </a:lnTo>
                  <a:lnTo>
                    <a:pt x="29889" y="4607"/>
                  </a:lnTo>
                  <a:lnTo>
                    <a:pt x="54300" y="17175"/>
                  </a:lnTo>
                  <a:lnTo>
                    <a:pt x="70760" y="35816"/>
                  </a:lnTo>
                  <a:lnTo>
                    <a:pt x="76796" y="58648"/>
                  </a:lnTo>
                  <a:lnTo>
                    <a:pt x="76796" y="337350"/>
                  </a:lnTo>
                  <a:lnTo>
                    <a:pt x="70760" y="360181"/>
                  </a:lnTo>
                  <a:lnTo>
                    <a:pt x="54300" y="378823"/>
                  </a:lnTo>
                  <a:lnTo>
                    <a:pt x="29889" y="391390"/>
                  </a:lnTo>
                  <a:lnTo>
                    <a:pt x="0" y="395998"/>
                  </a:lnTo>
                  <a:lnTo>
                    <a:pt x="95402" y="395998"/>
                  </a:lnTo>
                  <a:lnTo>
                    <a:pt x="125291" y="391390"/>
                  </a:lnTo>
                  <a:lnTo>
                    <a:pt x="149702" y="378823"/>
                  </a:lnTo>
                  <a:lnTo>
                    <a:pt x="166163" y="360181"/>
                  </a:lnTo>
                  <a:lnTo>
                    <a:pt x="172199" y="337350"/>
                  </a:lnTo>
                  <a:lnTo>
                    <a:pt x="172199" y="58648"/>
                  </a:lnTo>
                  <a:lnTo>
                    <a:pt x="166163" y="35816"/>
                  </a:lnTo>
                  <a:lnTo>
                    <a:pt x="149702" y="17175"/>
                  </a:lnTo>
                  <a:lnTo>
                    <a:pt x="125291" y="4607"/>
                  </a:lnTo>
                  <a:lnTo>
                    <a:pt x="95402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5"/>
            <p:cNvSpPr/>
            <p:nvPr/>
          </p:nvSpPr>
          <p:spPr>
            <a:xfrm>
              <a:off x="7186193" y="288010"/>
              <a:ext cx="172720" cy="396240"/>
            </a:xfrm>
            <a:custGeom>
              <a:avLst/>
              <a:gdLst/>
              <a:ahLst/>
              <a:cxnLst/>
              <a:rect l="l" t="t" r="r" b="b"/>
              <a:pathLst>
                <a:path w="172720" h="396240">
                  <a:moveTo>
                    <a:pt x="95402" y="0"/>
                  </a:moveTo>
                  <a:lnTo>
                    <a:pt x="0" y="0"/>
                  </a:lnTo>
                  <a:lnTo>
                    <a:pt x="29889" y="4607"/>
                  </a:lnTo>
                  <a:lnTo>
                    <a:pt x="54300" y="17175"/>
                  </a:lnTo>
                  <a:lnTo>
                    <a:pt x="70760" y="35816"/>
                  </a:lnTo>
                  <a:lnTo>
                    <a:pt x="76796" y="58648"/>
                  </a:lnTo>
                  <a:lnTo>
                    <a:pt x="76796" y="337350"/>
                  </a:lnTo>
                  <a:lnTo>
                    <a:pt x="70760" y="360181"/>
                  </a:lnTo>
                  <a:lnTo>
                    <a:pt x="54300" y="378823"/>
                  </a:lnTo>
                  <a:lnTo>
                    <a:pt x="29889" y="391390"/>
                  </a:lnTo>
                  <a:lnTo>
                    <a:pt x="0" y="395998"/>
                  </a:lnTo>
                  <a:lnTo>
                    <a:pt x="95402" y="395998"/>
                  </a:lnTo>
                  <a:lnTo>
                    <a:pt x="125291" y="391390"/>
                  </a:lnTo>
                  <a:lnTo>
                    <a:pt x="149702" y="378823"/>
                  </a:lnTo>
                  <a:lnTo>
                    <a:pt x="166163" y="360181"/>
                  </a:lnTo>
                  <a:lnTo>
                    <a:pt x="172199" y="337350"/>
                  </a:lnTo>
                  <a:lnTo>
                    <a:pt x="172199" y="58648"/>
                  </a:lnTo>
                  <a:lnTo>
                    <a:pt x="166163" y="35816"/>
                  </a:lnTo>
                  <a:lnTo>
                    <a:pt x="149702" y="17175"/>
                  </a:lnTo>
                  <a:lnTo>
                    <a:pt x="125291" y="4607"/>
                  </a:lnTo>
                  <a:lnTo>
                    <a:pt x="95402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"/>
            <p:cNvSpPr/>
            <p:nvPr/>
          </p:nvSpPr>
          <p:spPr>
            <a:xfrm>
              <a:off x="6995400" y="288010"/>
              <a:ext cx="172720" cy="396240"/>
            </a:xfrm>
            <a:custGeom>
              <a:avLst/>
              <a:gdLst/>
              <a:ahLst/>
              <a:cxnLst/>
              <a:rect l="l" t="t" r="r" b="b"/>
              <a:pathLst>
                <a:path w="172720" h="396240">
                  <a:moveTo>
                    <a:pt x="95402" y="0"/>
                  </a:moveTo>
                  <a:lnTo>
                    <a:pt x="0" y="0"/>
                  </a:lnTo>
                  <a:lnTo>
                    <a:pt x="29889" y="4607"/>
                  </a:lnTo>
                  <a:lnTo>
                    <a:pt x="54300" y="17175"/>
                  </a:lnTo>
                  <a:lnTo>
                    <a:pt x="70760" y="35816"/>
                  </a:lnTo>
                  <a:lnTo>
                    <a:pt x="76796" y="58648"/>
                  </a:lnTo>
                  <a:lnTo>
                    <a:pt x="76796" y="337350"/>
                  </a:lnTo>
                  <a:lnTo>
                    <a:pt x="70760" y="360181"/>
                  </a:lnTo>
                  <a:lnTo>
                    <a:pt x="54300" y="378823"/>
                  </a:lnTo>
                  <a:lnTo>
                    <a:pt x="29889" y="391390"/>
                  </a:lnTo>
                  <a:lnTo>
                    <a:pt x="0" y="395998"/>
                  </a:lnTo>
                  <a:lnTo>
                    <a:pt x="95402" y="395998"/>
                  </a:lnTo>
                  <a:lnTo>
                    <a:pt x="125291" y="391390"/>
                  </a:lnTo>
                  <a:lnTo>
                    <a:pt x="149702" y="378823"/>
                  </a:lnTo>
                  <a:lnTo>
                    <a:pt x="166163" y="360181"/>
                  </a:lnTo>
                  <a:lnTo>
                    <a:pt x="172199" y="337350"/>
                  </a:lnTo>
                  <a:lnTo>
                    <a:pt x="172199" y="58648"/>
                  </a:lnTo>
                  <a:lnTo>
                    <a:pt x="166163" y="35816"/>
                  </a:lnTo>
                  <a:lnTo>
                    <a:pt x="149702" y="17175"/>
                  </a:lnTo>
                  <a:lnTo>
                    <a:pt x="125291" y="4607"/>
                  </a:lnTo>
                  <a:lnTo>
                    <a:pt x="95402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7"/>
            <p:cNvSpPr/>
            <p:nvPr/>
          </p:nvSpPr>
          <p:spPr>
            <a:xfrm>
              <a:off x="0" y="288010"/>
              <a:ext cx="406400" cy="396240"/>
            </a:xfrm>
            <a:custGeom>
              <a:avLst/>
              <a:gdLst/>
              <a:ahLst/>
              <a:cxnLst/>
              <a:rect l="l" t="t" r="r" b="b"/>
              <a:pathLst>
                <a:path w="406400" h="396240">
                  <a:moveTo>
                    <a:pt x="406095" y="0"/>
                  </a:moveTo>
                  <a:lnTo>
                    <a:pt x="280758" y="0"/>
                  </a:lnTo>
                  <a:lnTo>
                    <a:pt x="0" y="198031"/>
                  </a:lnTo>
                  <a:lnTo>
                    <a:pt x="280758" y="395998"/>
                  </a:lnTo>
                  <a:lnTo>
                    <a:pt x="406133" y="395998"/>
                  </a:lnTo>
                  <a:lnTo>
                    <a:pt x="125387" y="197992"/>
                  </a:lnTo>
                  <a:lnTo>
                    <a:pt x="406095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8"/>
            <p:cNvSpPr/>
            <p:nvPr/>
          </p:nvSpPr>
          <p:spPr>
            <a:xfrm>
              <a:off x="251999" y="288010"/>
              <a:ext cx="406400" cy="396240"/>
            </a:xfrm>
            <a:custGeom>
              <a:avLst/>
              <a:gdLst/>
              <a:ahLst/>
              <a:cxnLst/>
              <a:rect l="l" t="t" r="r" b="b"/>
              <a:pathLst>
                <a:path w="406400" h="396240">
                  <a:moveTo>
                    <a:pt x="406095" y="0"/>
                  </a:moveTo>
                  <a:lnTo>
                    <a:pt x="280758" y="0"/>
                  </a:lnTo>
                  <a:lnTo>
                    <a:pt x="0" y="198031"/>
                  </a:lnTo>
                  <a:lnTo>
                    <a:pt x="280758" y="395998"/>
                  </a:lnTo>
                  <a:lnTo>
                    <a:pt x="406133" y="395998"/>
                  </a:lnTo>
                  <a:lnTo>
                    <a:pt x="125387" y="197992"/>
                  </a:lnTo>
                  <a:lnTo>
                    <a:pt x="406095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9"/>
            <p:cNvSpPr/>
            <p:nvPr/>
          </p:nvSpPr>
          <p:spPr>
            <a:xfrm>
              <a:off x="504000" y="288010"/>
              <a:ext cx="406400" cy="396240"/>
            </a:xfrm>
            <a:custGeom>
              <a:avLst/>
              <a:gdLst/>
              <a:ahLst/>
              <a:cxnLst/>
              <a:rect l="l" t="t" r="r" b="b"/>
              <a:pathLst>
                <a:path w="406400" h="396240">
                  <a:moveTo>
                    <a:pt x="406095" y="0"/>
                  </a:moveTo>
                  <a:lnTo>
                    <a:pt x="280758" y="0"/>
                  </a:lnTo>
                  <a:lnTo>
                    <a:pt x="0" y="198031"/>
                  </a:lnTo>
                  <a:lnTo>
                    <a:pt x="280758" y="395998"/>
                  </a:lnTo>
                  <a:lnTo>
                    <a:pt x="406133" y="395998"/>
                  </a:lnTo>
                  <a:lnTo>
                    <a:pt x="125387" y="197992"/>
                  </a:lnTo>
                  <a:lnTo>
                    <a:pt x="406095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10"/>
            <p:cNvSpPr/>
            <p:nvPr/>
          </p:nvSpPr>
          <p:spPr>
            <a:xfrm>
              <a:off x="756000" y="288010"/>
              <a:ext cx="406400" cy="396240"/>
            </a:xfrm>
            <a:custGeom>
              <a:avLst/>
              <a:gdLst/>
              <a:ahLst/>
              <a:cxnLst/>
              <a:rect l="l" t="t" r="r" b="b"/>
              <a:pathLst>
                <a:path w="406400" h="396240">
                  <a:moveTo>
                    <a:pt x="406095" y="0"/>
                  </a:moveTo>
                  <a:lnTo>
                    <a:pt x="280758" y="0"/>
                  </a:lnTo>
                  <a:lnTo>
                    <a:pt x="0" y="198031"/>
                  </a:lnTo>
                  <a:lnTo>
                    <a:pt x="280758" y="395998"/>
                  </a:lnTo>
                  <a:lnTo>
                    <a:pt x="406133" y="395998"/>
                  </a:lnTo>
                  <a:lnTo>
                    <a:pt x="125387" y="197992"/>
                  </a:lnTo>
                  <a:lnTo>
                    <a:pt x="406095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68" name="Группа 44"/>
            <p:cNvGrpSpPr/>
            <p:nvPr/>
          </p:nvGrpSpPr>
          <p:grpSpPr>
            <a:xfrm>
              <a:off x="990600" y="288010"/>
              <a:ext cx="6101715" cy="396240"/>
              <a:chOff x="990600" y="288010"/>
              <a:chExt cx="6101715" cy="396240"/>
            </a:xfrm>
          </p:grpSpPr>
          <p:sp>
            <p:nvSpPr>
              <p:cNvPr id="70" name="object 12"/>
              <p:cNvSpPr/>
              <p:nvPr/>
            </p:nvSpPr>
            <p:spPr>
              <a:xfrm>
                <a:off x="990600" y="288010"/>
                <a:ext cx="6101715" cy="396240"/>
              </a:xfrm>
              <a:custGeom>
                <a:avLst/>
                <a:gdLst/>
                <a:ahLst/>
                <a:cxnLst/>
                <a:rect l="l" t="t" r="r" b="b"/>
                <a:pathLst>
                  <a:path w="6101715" h="396240">
                    <a:moveTo>
                      <a:pt x="6028944" y="0"/>
                    </a:moveTo>
                    <a:lnTo>
                      <a:pt x="280758" y="0"/>
                    </a:lnTo>
                    <a:lnTo>
                      <a:pt x="0" y="198031"/>
                    </a:lnTo>
                    <a:lnTo>
                      <a:pt x="280758" y="395998"/>
                    </a:lnTo>
                    <a:lnTo>
                      <a:pt x="6028944" y="395998"/>
                    </a:lnTo>
                    <a:lnTo>
                      <a:pt x="6057141" y="391390"/>
                    </a:lnTo>
                    <a:lnTo>
                      <a:pt x="6080172" y="378823"/>
                    </a:lnTo>
                    <a:lnTo>
                      <a:pt x="6095702" y="360181"/>
                    </a:lnTo>
                    <a:lnTo>
                      <a:pt x="6101397" y="337350"/>
                    </a:lnTo>
                    <a:lnTo>
                      <a:pt x="6101397" y="58648"/>
                    </a:lnTo>
                    <a:lnTo>
                      <a:pt x="6095702" y="35816"/>
                    </a:lnTo>
                    <a:lnTo>
                      <a:pt x="6080172" y="17175"/>
                    </a:lnTo>
                    <a:lnTo>
                      <a:pt x="6057141" y="4607"/>
                    </a:lnTo>
                    <a:lnTo>
                      <a:pt x="6028944" y="0"/>
                    </a:lnTo>
                    <a:close/>
                  </a:path>
                </a:pathLst>
              </a:custGeom>
              <a:solidFill>
                <a:srgbClr val="00B8BE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71" name="object 13"/>
              <p:cNvSpPr/>
              <p:nvPr/>
            </p:nvSpPr>
            <p:spPr>
              <a:xfrm>
                <a:off x="6734556" y="342011"/>
                <a:ext cx="288290" cy="288290"/>
              </a:xfrm>
              <a:custGeom>
                <a:avLst/>
                <a:gdLst/>
                <a:ahLst/>
                <a:cxnLst/>
                <a:rect l="l" t="t" r="r" b="b"/>
                <a:pathLst>
                  <a:path w="288290" h="288290">
                    <a:moveTo>
                      <a:pt x="235673" y="0"/>
                    </a:moveTo>
                    <a:lnTo>
                      <a:pt x="52324" y="0"/>
                    </a:lnTo>
                    <a:lnTo>
                      <a:pt x="31953" y="4105"/>
                    </a:lnTo>
                    <a:lnTo>
                      <a:pt x="15322" y="15308"/>
                    </a:lnTo>
                    <a:lnTo>
                      <a:pt x="4110" y="31937"/>
                    </a:lnTo>
                    <a:lnTo>
                      <a:pt x="0" y="52324"/>
                    </a:lnTo>
                    <a:lnTo>
                      <a:pt x="0" y="235661"/>
                    </a:lnTo>
                    <a:lnTo>
                      <a:pt x="4110" y="256031"/>
                    </a:lnTo>
                    <a:lnTo>
                      <a:pt x="15322" y="272662"/>
                    </a:lnTo>
                    <a:lnTo>
                      <a:pt x="31953" y="283874"/>
                    </a:lnTo>
                    <a:lnTo>
                      <a:pt x="52324" y="287985"/>
                    </a:lnTo>
                    <a:lnTo>
                      <a:pt x="235673" y="287985"/>
                    </a:lnTo>
                    <a:lnTo>
                      <a:pt x="256038" y="283874"/>
                    </a:lnTo>
                    <a:lnTo>
                      <a:pt x="272670" y="272662"/>
                    </a:lnTo>
                    <a:lnTo>
                      <a:pt x="283885" y="256031"/>
                    </a:lnTo>
                    <a:lnTo>
                      <a:pt x="287997" y="235661"/>
                    </a:lnTo>
                    <a:lnTo>
                      <a:pt x="287997" y="52324"/>
                    </a:lnTo>
                    <a:lnTo>
                      <a:pt x="283885" y="31937"/>
                    </a:lnTo>
                    <a:lnTo>
                      <a:pt x="272670" y="15308"/>
                    </a:lnTo>
                    <a:lnTo>
                      <a:pt x="256038" y="4105"/>
                    </a:lnTo>
                    <a:lnTo>
                      <a:pt x="235673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72" name="object 14"/>
              <p:cNvSpPr txBox="1"/>
              <p:nvPr/>
            </p:nvSpPr>
            <p:spPr>
              <a:xfrm>
                <a:off x="6762750" y="381748"/>
                <a:ext cx="245403" cy="184666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spAutoFit/>
              </a:bodyPr>
              <a:lstStyle/>
              <a:p>
                <a:pPr marL="12700">
                  <a:lnSpc>
                    <a:spcPct val="100000"/>
                  </a:lnSpc>
                </a:pPr>
                <a:r>
                  <a:rPr lang="ru-RU" sz="1200" b="1" spc="25" dirty="0" smtClean="0">
                    <a:solidFill>
                      <a:srgbClr val="009DA2"/>
                    </a:solidFill>
                    <a:latin typeface="Gill Sans MT"/>
                    <a:cs typeface="Gill Sans MT"/>
                  </a:rPr>
                  <a:t>14</a:t>
                </a:r>
                <a:endParaRPr sz="1200" dirty="0">
                  <a:latin typeface="Gill Sans MT"/>
                  <a:cs typeface="Gill Sans MT"/>
                </a:endParaRPr>
              </a:p>
            </p:txBody>
          </p:sp>
        </p:grpSp>
        <p:sp>
          <p:nvSpPr>
            <p:cNvPr id="69" name="object 21"/>
            <p:cNvSpPr txBox="1"/>
            <p:nvPr/>
          </p:nvSpPr>
          <p:spPr>
            <a:xfrm>
              <a:off x="1276350" y="364210"/>
              <a:ext cx="5410200" cy="173124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12700" marR="5080">
                <a:lnSpc>
                  <a:spcPts val="1300"/>
                </a:lnSpc>
              </a:pPr>
              <a:r>
                <a:rPr lang="ru-RU" sz="1200" b="1" spc="-20" dirty="0" smtClean="0">
                  <a:solidFill>
                    <a:srgbClr val="FFFFFF"/>
                  </a:solidFill>
                  <a:latin typeface="Liberation Serif" pitchFamily="18" charset="0"/>
                  <a:ea typeface="Liberation Serif" pitchFamily="18" charset="0"/>
                  <a:cs typeface="Liberation Serif" pitchFamily="18" charset="0"/>
                </a:rPr>
                <a:t>КУЛЬТУРА</a:t>
              </a:r>
              <a:endParaRPr lang="ru-RU" sz="1200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endParaRPr>
            </a:p>
          </p:txBody>
        </p:sp>
      </p:grpSp>
      <p:pic>
        <p:nvPicPr>
          <p:cNvPr id="12290" name="Picture 2" descr="B:\Users\SOB\Desktop\Бюджет для граждан\Фото для бюджета\6f760cbb4c05d4fd3d03d51e4f5fd93b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33350" y="6902450"/>
            <a:ext cx="3581400" cy="3505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2"/>
            <a:ext cx="324002" cy="1090799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734556" y="342011"/>
            <a:ext cx="288290" cy="288290"/>
          </a:xfrm>
          <a:custGeom>
            <a:avLst/>
            <a:gdLst/>
            <a:ahLst/>
            <a:cxnLst/>
            <a:rect l="l" t="t" r="r" b="b"/>
            <a:pathLst>
              <a:path w="288290" h="288290">
                <a:moveTo>
                  <a:pt x="235673" y="0"/>
                </a:moveTo>
                <a:lnTo>
                  <a:pt x="52324" y="0"/>
                </a:lnTo>
                <a:lnTo>
                  <a:pt x="31953" y="4105"/>
                </a:lnTo>
                <a:lnTo>
                  <a:pt x="15322" y="15308"/>
                </a:lnTo>
                <a:lnTo>
                  <a:pt x="4110" y="31937"/>
                </a:lnTo>
                <a:lnTo>
                  <a:pt x="0" y="52324"/>
                </a:lnTo>
                <a:lnTo>
                  <a:pt x="0" y="235661"/>
                </a:lnTo>
                <a:lnTo>
                  <a:pt x="4110" y="256031"/>
                </a:lnTo>
                <a:lnTo>
                  <a:pt x="15322" y="272662"/>
                </a:lnTo>
                <a:lnTo>
                  <a:pt x="31953" y="283874"/>
                </a:lnTo>
                <a:lnTo>
                  <a:pt x="52324" y="287985"/>
                </a:lnTo>
                <a:lnTo>
                  <a:pt x="235673" y="287985"/>
                </a:lnTo>
                <a:lnTo>
                  <a:pt x="256038" y="283874"/>
                </a:lnTo>
                <a:lnTo>
                  <a:pt x="272670" y="272662"/>
                </a:lnTo>
                <a:lnTo>
                  <a:pt x="283885" y="256031"/>
                </a:lnTo>
                <a:lnTo>
                  <a:pt x="287997" y="235661"/>
                </a:lnTo>
                <a:lnTo>
                  <a:pt x="287997" y="52324"/>
                </a:lnTo>
                <a:lnTo>
                  <a:pt x="283885" y="31937"/>
                </a:lnTo>
                <a:lnTo>
                  <a:pt x="272670" y="15308"/>
                </a:lnTo>
                <a:lnTo>
                  <a:pt x="256038" y="4105"/>
                </a:lnTo>
                <a:lnTo>
                  <a:pt x="23567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0" y="10420704"/>
            <a:ext cx="7740015" cy="0"/>
          </a:xfrm>
          <a:custGeom>
            <a:avLst/>
            <a:gdLst/>
            <a:ahLst/>
            <a:cxnLst/>
            <a:rect l="l" t="t" r="r" b="b"/>
            <a:pathLst>
              <a:path w="7740015">
                <a:moveTo>
                  <a:pt x="0" y="0"/>
                </a:moveTo>
                <a:lnTo>
                  <a:pt x="7740001" y="0"/>
                </a:lnTo>
              </a:path>
            </a:pathLst>
          </a:custGeom>
          <a:ln w="6350">
            <a:solidFill>
              <a:srgbClr val="8A8C8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0" y="10506590"/>
            <a:ext cx="7740015" cy="0"/>
          </a:xfrm>
          <a:custGeom>
            <a:avLst/>
            <a:gdLst/>
            <a:ahLst/>
            <a:cxnLst/>
            <a:rect l="l" t="t" r="r" b="b"/>
            <a:pathLst>
              <a:path w="7740015">
                <a:moveTo>
                  <a:pt x="0" y="0"/>
                </a:moveTo>
                <a:lnTo>
                  <a:pt x="7740001" y="0"/>
                </a:lnTo>
              </a:path>
            </a:pathLst>
          </a:custGeom>
          <a:ln w="6350">
            <a:solidFill>
              <a:srgbClr val="8A8C8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0" y="10597242"/>
            <a:ext cx="7740015" cy="0"/>
          </a:xfrm>
          <a:custGeom>
            <a:avLst/>
            <a:gdLst/>
            <a:ahLst/>
            <a:cxnLst/>
            <a:rect l="l" t="t" r="r" b="b"/>
            <a:pathLst>
              <a:path w="7740015">
                <a:moveTo>
                  <a:pt x="0" y="0"/>
                </a:moveTo>
                <a:lnTo>
                  <a:pt x="7740001" y="0"/>
                </a:lnTo>
              </a:path>
            </a:pathLst>
          </a:custGeom>
          <a:ln w="6350">
            <a:solidFill>
              <a:srgbClr val="8A8C8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723857" y="10602008"/>
            <a:ext cx="5016500" cy="0"/>
          </a:xfrm>
          <a:custGeom>
            <a:avLst/>
            <a:gdLst/>
            <a:ahLst/>
            <a:cxnLst/>
            <a:rect l="l" t="t" r="r" b="b"/>
            <a:pathLst>
              <a:path w="5016500">
                <a:moveTo>
                  <a:pt x="0" y="0"/>
                </a:moveTo>
                <a:lnTo>
                  <a:pt x="5016144" y="0"/>
                </a:lnTo>
              </a:path>
            </a:pathLst>
          </a:custGeom>
          <a:ln w="36004">
            <a:solidFill>
              <a:srgbClr val="00A3A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3510584" y="10511356"/>
            <a:ext cx="4229735" cy="0"/>
          </a:xfrm>
          <a:custGeom>
            <a:avLst/>
            <a:gdLst/>
            <a:ahLst/>
            <a:cxnLst/>
            <a:rect l="l" t="t" r="r" b="b"/>
            <a:pathLst>
              <a:path w="4229734">
                <a:moveTo>
                  <a:pt x="0" y="0"/>
                </a:moveTo>
                <a:lnTo>
                  <a:pt x="4229417" y="0"/>
                </a:lnTo>
              </a:path>
            </a:pathLst>
          </a:custGeom>
          <a:ln w="36004">
            <a:solidFill>
              <a:srgbClr val="00B8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4293666" y="10420707"/>
            <a:ext cx="3446779" cy="0"/>
          </a:xfrm>
          <a:custGeom>
            <a:avLst/>
            <a:gdLst/>
            <a:ahLst/>
            <a:cxnLst/>
            <a:rect l="l" t="t" r="r" b="b"/>
            <a:pathLst>
              <a:path w="3446779">
                <a:moveTo>
                  <a:pt x="0" y="0"/>
                </a:moveTo>
                <a:lnTo>
                  <a:pt x="3446335" y="0"/>
                </a:lnTo>
              </a:path>
            </a:pathLst>
          </a:custGeom>
          <a:ln w="36004">
            <a:solidFill>
              <a:srgbClr val="A2DAD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1428750" y="425450"/>
            <a:ext cx="4970780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0"/>
              </a:lnSpc>
            </a:pPr>
            <a:r>
              <a:rPr lang="ru-RU" sz="1200" b="1" spc="10" dirty="0" smtClean="0">
                <a:solidFill>
                  <a:srgbClr val="FFFFFF"/>
                </a:solidFill>
                <a:latin typeface="Trebuchet MS"/>
                <a:cs typeface="Trebuchet MS"/>
              </a:rPr>
              <a:t>СОЦИАЛЬНАЯ ПОЛИТИКА</a:t>
            </a:r>
            <a:endParaRPr sz="1200" dirty="0">
              <a:latin typeface="Trebuchet MS"/>
              <a:cs typeface="Trebuchet MS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42950" y="4159250"/>
            <a:ext cx="2268784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dirty="0" err="1">
                <a:solidFill>
                  <a:srgbClr val="00B8BE"/>
                </a:solidFill>
                <a:latin typeface="Trebuchet MS"/>
                <a:cs typeface="Trebuchet MS"/>
              </a:rPr>
              <a:t>Структура</a:t>
            </a:r>
            <a:r>
              <a:rPr sz="1200" b="1" spc="-135" dirty="0">
                <a:solidFill>
                  <a:srgbClr val="00B8BE"/>
                </a:solidFill>
                <a:latin typeface="Trebuchet MS"/>
                <a:cs typeface="Trebuchet MS"/>
              </a:rPr>
              <a:t> </a:t>
            </a:r>
            <a:r>
              <a:rPr sz="1200" b="1" spc="-5" dirty="0" err="1" smtClean="0">
                <a:solidFill>
                  <a:srgbClr val="00B8BE"/>
                </a:solidFill>
                <a:latin typeface="Trebuchet MS"/>
                <a:cs typeface="Trebuchet MS"/>
              </a:rPr>
              <a:t>расходов</a:t>
            </a:r>
            <a:r>
              <a:rPr lang="ru-RU" sz="1200" b="1" spc="-5" dirty="0" smtClean="0">
                <a:solidFill>
                  <a:srgbClr val="00B8BE"/>
                </a:solidFill>
                <a:latin typeface="Trebuchet MS"/>
                <a:cs typeface="Trebuchet MS"/>
              </a:rPr>
              <a:t> </a:t>
            </a:r>
            <a:endParaRPr sz="1200" dirty="0">
              <a:latin typeface="Trebuchet MS"/>
              <a:cs typeface="Trebuchet MS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324350" y="4235450"/>
            <a:ext cx="3047365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15">
                <a:solidFill>
                  <a:srgbClr val="00B8BE"/>
                </a:solidFill>
                <a:latin typeface="Trebuchet MS"/>
                <a:cs typeface="Trebuchet MS"/>
              </a:rPr>
              <a:t>Расходы</a:t>
            </a:r>
            <a:r>
              <a:rPr sz="1200" b="1" spc="-90">
                <a:solidFill>
                  <a:srgbClr val="00B8BE"/>
                </a:solidFill>
                <a:latin typeface="Trebuchet MS"/>
                <a:cs typeface="Trebuchet MS"/>
              </a:rPr>
              <a:t> </a:t>
            </a:r>
            <a:r>
              <a:rPr sz="1200" b="1" spc="5" smtClean="0">
                <a:solidFill>
                  <a:srgbClr val="00B8BE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бюджета</a:t>
            </a:r>
            <a:r>
              <a:rPr lang="ru-RU" sz="1200" b="1" spc="5" dirty="0" smtClean="0">
                <a:solidFill>
                  <a:srgbClr val="00B8BE"/>
                </a:solidFill>
                <a:latin typeface="Trebuchet MS"/>
                <a:cs typeface="Trebuchet MS"/>
              </a:rPr>
              <a:t> (исполнение)</a:t>
            </a:r>
            <a:endParaRPr sz="1200">
              <a:latin typeface="Trebuchet MS"/>
              <a:cs typeface="Trebuchet MS"/>
            </a:endParaRPr>
          </a:p>
        </p:txBody>
      </p:sp>
      <p:graphicFrame>
        <p:nvGraphicFramePr>
          <p:cNvPr id="25" name="object 25"/>
          <p:cNvGraphicFramePr>
            <a:graphicFrameLocks noGrp="1"/>
          </p:cNvGraphicFramePr>
          <p:nvPr/>
        </p:nvGraphicFramePr>
        <p:xfrm>
          <a:off x="3486150" y="4692650"/>
          <a:ext cx="4038600" cy="255971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42388"/>
                <a:gridCol w="705612"/>
                <a:gridCol w="990600"/>
              </a:tblGrid>
              <a:tr h="7620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10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  <a:p>
                      <a:pPr marL="270510" algn="ctr">
                        <a:lnSpc>
                          <a:spcPct val="100000"/>
                        </a:lnSpc>
                        <a:spcBef>
                          <a:spcPts val="605"/>
                        </a:spcBef>
                      </a:pPr>
                      <a:r>
                        <a:rPr sz="1100" b="1" spc="-15" dirty="0">
                          <a:solidFill>
                            <a:srgbClr val="FFFFFF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Наименование </a:t>
                      </a:r>
                      <a:r>
                        <a:rPr sz="1100" b="1" dirty="0">
                          <a:solidFill>
                            <a:srgbClr val="FFFFFF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показателя</a:t>
                      </a:r>
                      <a:r>
                        <a:rPr sz="1100" b="1" spc="-45" dirty="0">
                          <a:solidFill>
                            <a:srgbClr val="FFFFFF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 </a:t>
                      </a:r>
                      <a:r>
                        <a:rPr sz="1100" b="1" spc="-5">
                          <a:solidFill>
                            <a:srgbClr val="FFFFFF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(</a:t>
                      </a:r>
                      <a:r>
                        <a:rPr sz="1100" b="1" spc="-5" smtClean="0">
                          <a:solidFill>
                            <a:srgbClr val="FFFFFF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раздел/подраздел)</a:t>
                      </a:r>
                      <a:endParaRPr sz="110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R w="6350">
                      <a:solidFill>
                        <a:srgbClr val="FFFFFF"/>
                      </a:solidFill>
                      <a:prstDash val="solid"/>
                    </a:lnR>
                    <a:solidFill>
                      <a:srgbClr val="00B8BE"/>
                    </a:solidFill>
                  </a:tcPr>
                </a:tc>
                <a:tc>
                  <a:txBody>
                    <a:bodyPr/>
                    <a:lstStyle/>
                    <a:p>
                      <a:pPr marL="240029" algn="ctr">
                        <a:lnSpc>
                          <a:spcPct val="100000"/>
                        </a:lnSpc>
                        <a:spcBef>
                          <a:spcPts val="605"/>
                        </a:spcBef>
                      </a:pPr>
                      <a:endParaRPr lang="ru-RU" sz="1100" b="1" spc="-15" dirty="0" smtClean="0">
                        <a:solidFill>
                          <a:srgbClr val="FFFFFF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  <a:p>
                      <a:pPr marL="240029" algn="ctr">
                        <a:lnSpc>
                          <a:spcPct val="100000"/>
                        </a:lnSpc>
                        <a:spcBef>
                          <a:spcPts val="605"/>
                        </a:spcBef>
                      </a:pPr>
                      <a:r>
                        <a:rPr sz="1100" b="1" spc="-15" smtClean="0">
                          <a:solidFill>
                            <a:srgbClr val="FFFFFF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Всего</a:t>
                      </a:r>
                      <a:endParaRPr sz="110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solidFill>
                      <a:srgbClr val="00B8B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09"/>
                        </a:spcBef>
                      </a:pPr>
                      <a:endParaRPr lang="ru-RU" sz="1100" b="1" dirty="0" smtClean="0">
                        <a:solidFill>
                          <a:srgbClr val="FFFFFF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09"/>
                        </a:spcBef>
                      </a:pPr>
                      <a:r>
                        <a:rPr lang="ru-RU" sz="1100" b="1" dirty="0" smtClean="0">
                          <a:solidFill>
                            <a:srgbClr val="FFFFFF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 Процент       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09"/>
                        </a:spcBef>
                      </a:pPr>
                      <a:r>
                        <a:rPr lang="ru-RU" sz="1100" b="1" dirty="0" smtClean="0">
                          <a:solidFill>
                            <a:srgbClr val="FFFFFF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  исполнения</a:t>
                      </a:r>
                      <a:endParaRPr sz="110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00B8BE"/>
                    </a:solidFill>
                  </a:tcPr>
                </a:tc>
              </a:tr>
              <a:tr h="254252"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lang="ru-RU" sz="1100" b="1" spc="-10" dirty="0" smtClean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Социальная политика</a:t>
                      </a:r>
                      <a:endParaRPr sz="1100" b="1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lang="ru-RU" sz="1050" b="1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137 436</a:t>
                      </a:r>
                      <a:endParaRPr lang="ru-RU" sz="1050" b="1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>
                      <a:solidFill>
                        <a:srgbClr val="00B8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lang="ru-RU" sz="1050" b="1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98,0</a:t>
                      </a:r>
                      <a:endParaRPr lang="ru-RU" sz="1050" b="1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9433"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lang="ru-RU" sz="1100" b="0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Пенсионное обеспечение</a:t>
                      </a:r>
                      <a:endParaRPr sz="1100" b="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9</a:t>
                      </a:r>
                      <a:r>
                        <a:rPr lang="ru-RU" sz="1100" baseline="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 795</a:t>
                      </a:r>
                      <a:endParaRPr lang="ru-RU" sz="110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100</a:t>
                      </a:r>
                      <a:endParaRPr lang="ru-RU" sz="110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E3E5"/>
                    </a:solidFill>
                  </a:tcPr>
                </a:tc>
              </a:tr>
              <a:tr h="394678"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lang="ru-RU" sz="1100" spc="-55" dirty="0" smtClean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Социальное </a:t>
                      </a:r>
                      <a:r>
                        <a:rPr lang="ru-RU" sz="1100" spc="-60" dirty="0" smtClean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обеспечение</a:t>
                      </a:r>
                      <a:r>
                        <a:rPr lang="ru-RU" sz="1100" dirty="0" smtClean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 </a:t>
                      </a:r>
                      <a:r>
                        <a:rPr lang="ru-RU" sz="1100" spc="-45" dirty="0" smtClean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населения</a:t>
                      </a:r>
                      <a:endParaRPr lang="ru-RU" sz="110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116 697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97,7</a:t>
                      </a:r>
                      <a:endParaRPr lang="ru-RU" sz="110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94678"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lang="ru-RU" sz="1100" dirty="0" smtClean="0"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Охрана семьи и детства</a:t>
                      </a:r>
                      <a:endParaRPr lang="ru-RU" sz="110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3 765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100</a:t>
                      </a:r>
                      <a:endParaRPr lang="ru-RU" sz="110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E3E5"/>
                    </a:solidFill>
                  </a:tcPr>
                </a:tc>
              </a:tr>
              <a:tr h="394678">
                <a:tc>
                  <a:txBody>
                    <a:bodyPr/>
                    <a:lstStyle/>
                    <a:p>
                      <a:pPr marL="32384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22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spc="-35" dirty="0" smtClean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Другие </a:t>
                      </a:r>
                      <a:r>
                        <a:rPr lang="ru-RU" sz="1100" spc="-25" dirty="0" smtClean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вопросы </a:t>
                      </a:r>
                      <a:r>
                        <a:rPr lang="ru-RU" sz="1100" spc="75" dirty="0" smtClean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в </a:t>
                      </a:r>
                      <a:r>
                        <a:rPr lang="ru-RU" sz="1100" spc="-45" dirty="0" smtClean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области социальной</a:t>
                      </a:r>
                      <a:r>
                        <a:rPr lang="ru-RU" sz="1100" spc="-90" dirty="0" smtClean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 </a:t>
                      </a:r>
                      <a:r>
                        <a:rPr lang="ru-RU" sz="1100" spc="-10" dirty="0" smtClean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политики</a:t>
                      </a:r>
                      <a:endParaRPr lang="ru-RU" sz="1100" dirty="0" smtClean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7 179</a:t>
                      </a:r>
                      <a:endParaRPr lang="ru-RU" sz="110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99,6</a:t>
                      </a:r>
                      <a:endParaRPr lang="ru-RU" sz="110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5" name="object 35"/>
          <p:cNvSpPr txBox="1"/>
          <p:nvPr/>
        </p:nvSpPr>
        <p:spPr>
          <a:xfrm>
            <a:off x="6534150" y="4464050"/>
            <a:ext cx="838200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ru-RU" sz="1000" b="1" spc="-25" dirty="0" err="1" smtClean="0">
                <a:solidFill>
                  <a:srgbClr val="00B8BE"/>
                </a:solidFill>
                <a:latin typeface="Trebuchet MS"/>
                <a:cs typeface="Trebuchet MS"/>
              </a:rPr>
              <a:t>тыс</a:t>
            </a:r>
            <a:r>
              <a:rPr sz="1000" b="1" spc="-25" dirty="0" smtClean="0">
                <a:solidFill>
                  <a:srgbClr val="00B8BE"/>
                </a:solidFill>
                <a:latin typeface="Trebuchet MS"/>
                <a:cs typeface="Trebuchet MS"/>
              </a:rPr>
              <a:t>.</a:t>
            </a:r>
            <a:r>
              <a:rPr sz="1000" b="1" spc="-145" dirty="0" smtClean="0">
                <a:solidFill>
                  <a:srgbClr val="00B8BE"/>
                </a:solidFill>
                <a:latin typeface="Trebuchet MS"/>
                <a:cs typeface="Trebuchet MS"/>
              </a:rPr>
              <a:t> </a:t>
            </a:r>
            <a:r>
              <a:rPr sz="1000" b="1" spc="-35" dirty="0">
                <a:solidFill>
                  <a:srgbClr val="00B8BE"/>
                </a:solidFill>
                <a:latin typeface="Trebuchet MS"/>
                <a:cs typeface="Trebuchet MS"/>
              </a:rPr>
              <a:t>руб.</a:t>
            </a:r>
            <a:endParaRPr sz="1000" dirty="0">
              <a:latin typeface="Trebuchet MS"/>
              <a:cs typeface="Trebuchet MS"/>
            </a:endParaRPr>
          </a:p>
        </p:txBody>
      </p:sp>
      <p:sp>
        <p:nvSpPr>
          <p:cNvPr id="141" name="object 141"/>
          <p:cNvSpPr txBox="1"/>
          <p:nvPr/>
        </p:nvSpPr>
        <p:spPr>
          <a:xfrm>
            <a:off x="2495550" y="806450"/>
            <a:ext cx="2878450" cy="2462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ctr">
              <a:lnSpc>
                <a:spcPct val="100000"/>
              </a:lnSpc>
            </a:pPr>
            <a:r>
              <a:rPr sz="1600" b="1" spc="-10" dirty="0" err="1">
                <a:latin typeface="Trebuchet MS"/>
                <a:cs typeface="Trebuchet MS"/>
              </a:rPr>
              <a:t>Динамика</a:t>
            </a:r>
            <a:r>
              <a:rPr sz="1600" b="1" spc="-125" dirty="0">
                <a:latin typeface="Trebuchet MS"/>
                <a:cs typeface="Trebuchet MS"/>
              </a:rPr>
              <a:t> </a:t>
            </a:r>
            <a:r>
              <a:rPr sz="1600" b="1" spc="-5" dirty="0" err="1" smtClean="0">
                <a:latin typeface="Trebuchet MS"/>
                <a:cs typeface="Trebuchet MS"/>
              </a:rPr>
              <a:t>расходов</a:t>
            </a:r>
            <a:r>
              <a:rPr lang="ru-RU" sz="1600" b="1" spc="-5" dirty="0" smtClean="0">
                <a:latin typeface="Trebuchet MS"/>
                <a:cs typeface="Trebuchet MS"/>
              </a:rPr>
              <a:t> </a:t>
            </a:r>
            <a:endParaRPr sz="1600" dirty="0">
              <a:latin typeface="Trebuchet MS"/>
              <a:cs typeface="Trebuchet MS"/>
            </a:endParaRPr>
          </a:p>
        </p:txBody>
      </p:sp>
      <p:graphicFrame>
        <p:nvGraphicFramePr>
          <p:cNvPr id="96" name="Диаграмма 95"/>
          <p:cNvGraphicFramePr/>
          <p:nvPr/>
        </p:nvGraphicFramePr>
        <p:xfrm>
          <a:off x="666750" y="1111250"/>
          <a:ext cx="6172200" cy="29040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37" name="Группа 36"/>
          <p:cNvGrpSpPr/>
          <p:nvPr/>
        </p:nvGrpSpPr>
        <p:grpSpPr>
          <a:xfrm>
            <a:off x="0" y="3854450"/>
            <a:ext cx="4095750" cy="5184806"/>
            <a:chOff x="-185225" y="3639298"/>
            <a:chExt cx="7034507" cy="6404763"/>
          </a:xfrm>
        </p:grpSpPr>
        <p:grpSp>
          <p:nvGrpSpPr>
            <p:cNvPr id="38" name="Группа 56"/>
            <p:cNvGrpSpPr/>
            <p:nvPr/>
          </p:nvGrpSpPr>
          <p:grpSpPr>
            <a:xfrm>
              <a:off x="43805" y="9004674"/>
              <a:ext cx="6805477" cy="1039387"/>
              <a:chOff x="729605" y="8862280"/>
              <a:chExt cx="6805477" cy="1039387"/>
            </a:xfrm>
          </p:grpSpPr>
          <p:grpSp>
            <p:nvGrpSpPr>
              <p:cNvPr id="40" name="Группа 55"/>
              <p:cNvGrpSpPr/>
              <p:nvPr/>
            </p:nvGrpSpPr>
            <p:grpSpPr>
              <a:xfrm>
                <a:off x="729605" y="8862280"/>
                <a:ext cx="5104108" cy="945778"/>
                <a:chOff x="729605" y="8862280"/>
                <a:chExt cx="5104108" cy="945778"/>
              </a:xfrm>
            </p:grpSpPr>
            <p:sp>
              <p:nvSpPr>
                <p:cNvPr id="43" name="object 146"/>
                <p:cNvSpPr/>
                <p:nvPr/>
              </p:nvSpPr>
              <p:spPr>
                <a:xfrm>
                  <a:off x="729605" y="9427057"/>
                  <a:ext cx="5104108" cy="38100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12469" h="142239">
                      <a:moveTo>
                        <a:pt x="712114" y="0"/>
                      </a:moveTo>
                      <a:lnTo>
                        <a:pt x="74777" y="0"/>
                      </a:lnTo>
                      <a:lnTo>
                        <a:pt x="0" y="70916"/>
                      </a:lnTo>
                      <a:lnTo>
                        <a:pt x="74777" y="141859"/>
                      </a:lnTo>
                      <a:lnTo>
                        <a:pt x="712114" y="141859"/>
                      </a:lnTo>
                      <a:lnTo>
                        <a:pt x="712114" y="0"/>
                      </a:lnTo>
                      <a:close/>
                    </a:path>
                  </a:pathLst>
                </a:custGeom>
                <a:solidFill>
                  <a:srgbClr val="92D050"/>
                </a:solidFill>
              </p:spPr>
              <p:txBody>
                <a:bodyPr wrap="square" lIns="0" tIns="0" rIns="0" bIns="0" rtlCol="0"/>
                <a:lstStyle/>
                <a:p>
                  <a:endParaRPr>
                    <a:latin typeface="Liberation Serif" pitchFamily="18" charset="0"/>
                    <a:ea typeface="Liberation Serif" pitchFamily="18" charset="0"/>
                    <a:cs typeface="Liberation Serif" pitchFamily="18" charset="0"/>
                  </a:endParaRPr>
                </a:p>
              </p:txBody>
            </p:sp>
            <p:sp>
              <p:nvSpPr>
                <p:cNvPr id="44" name="object 147"/>
                <p:cNvSpPr/>
                <p:nvPr/>
              </p:nvSpPr>
              <p:spPr>
                <a:xfrm>
                  <a:off x="729605" y="8862280"/>
                  <a:ext cx="5104108" cy="38100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12469" h="142239">
                      <a:moveTo>
                        <a:pt x="712114" y="0"/>
                      </a:moveTo>
                      <a:lnTo>
                        <a:pt x="74777" y="0"/>
                      </a:lnTo>
                      <a:lnTo>
                        <a:pt x="0" y="70916"/>
                      </a:lnTo>
                      <a:lnTo>
                        <a:pt x="74777" y="141859"/>
                      </a:lnTo>
                      <a:lnTo>
                        <a:pt x="712114" y="141859"/>
                      </a:lnTo>
                      <a:lnTo>
                        <a:pt x="712114" y="0"/>
                      </a:lnTo>
                      <a:close/>
                    </a:path>
                  </a:pathLst>
                </a:custGeom>
                <a:solidFill>
                  <a:schemeClr val="tx2">
                    <a:lumMod val="40000"/>
                    <a:lumOff val="60000"/>
                  </a:schemeClr>
                </a:solidFill>
              </p:spPr>
              <p:txBody>
                <a:bodyPr wrap="square" lIns="0" tIns="0" rIns="0" bIns="0" rtlCol="0"/>
                <a:lstStyle/>
                <a:p>
                  <a:endParaRPr>
                    <a:latin typeface="Liberation Serif" pitchFamily="18" charset="0"/>
                    <a:ea typeface="Liberation Serif" pitchFamily="18" charset="0"/>
                    <a:cs typeface="Liberation Serif" pitchFamily="18" charset="0"/>
                  </a:endParaRPr>
                </a:p>
              </p:txBody>
            </p:sp>
          </p:grpSp>
          <p:sp>
            <p:nvSpPr>
              <p:cNvPr id="41" name="object 148"/>
              <p:cNvSpPr txBox="1"/>
              <p:nvPr/>
            </p:nvSpPr>
            <p:spPr>
              <a:xfrm>
                <a:off x="991354" y="8956409"/>
                <a:ext cx="6543728" cy="945258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spAutoFit/>
              </a:bodyPr>
              <a:lstStyle/>
              <a:p>
                <a:pPr marL="12700" marR="368300"/>
                <a:r>
                  <a:rPr lang="ru-RU" sz="1100" dirty="0" smtClean="0">
                    <a:solidFill>
                      <a:srgbClr val="231F20"/>
                    </a:solidFill>
                    <a:latin typeface="Liberation Serif" pitchFamily="18" charset="0"/>
                    <a:ea typeface="Liberation Serif" pitchFamily="18" charset="0"/>
                    <a:cs typeface="Liberation Serif" pitchFamily="18" charset="0"/>
                  </a:rPr>
                  <a:t>             Пенсионное обеспечение</a:t>
                </a:r>
                <a:endParaRPr lang="ru-RU" sz="1100" spc="25" dirty="0" smtClean="0">
                  <a:solidFill>
                    <a:srgbClr val="231F20"/>
                  </a:solidFill>
                  <a:latin typeface="Liberation Serif" pitchFamily="18" charset="0"/>
                  <a:ea typeface="Liberation Serif" pitchFamily="18" charset="0"/>
                  <a:cs typeface="Liberation Serif" pitchFamily="18" charset="0"/>
                </a:endParaRPr>
              </a:p>
              <a:p>
                <a:pPr marL="12700" marR="368300">
                  <a:lnSpc>
                    <a:spcPct val="145800"/>
                  </a:lnSpc>
                </a:pPr>
                <a:endParaRPr lang="ru-RU" sz="1100" spc="35" dirty="0" smtClean="0">
                  <a:solidFill>
                    <a:srgbClr val="231F20"/>
                  </a:solidFill>
                  <a:latin typeface="Liberation Serif" pitchFamily="18" charset="0"/>
                  <a:ea typeface="Liberation Serif" pitchFamily="18" charset="0"/>
                  <a:cs typeface="Liberation Serif" pitchFamily="18" charset="0"/>
                </a:endParaRPr>
              </a:p>
              <a:p>
                <a:pPr marL="12700" marR="368300"/>
                <a:r>
                  <a:rPr lang="ru-RU" sz="1100" spc="35" dirty="0" smtClean="0">
                    <a:solidFill>
                      <a:srgbClr val="231F20"/>
                    </a:solidFill>
                    <a:latin typeface="Liberation Serif" pitchFamily="18" charset="0"/>
                    <a:ea typeface="Liberation Serif" pitchFamily="18" charset="0"/>
                    <a:cs typeface="Liberation Serif" pitchFamily="18" charset="0"/>
                  </a:rPr>
                  <a:t>Социальное обеспечение населения</a:t>
                </a:r>
                <a:endParaRPr sz="1100" dirty="0">
                  <a:latin typeface="Liberation Serif" pitchFamily="18" charset="0"/>
                  <a:ea typeface="Liberation Serif" pitchFamily="18" charset="0"/>
                  <a:cs typeface="Liberation Serif" pitchFamily="18" charset="0"/>
                </a:endParaRPr>
              </a:p>
              <a:p>
                <a:pPr marL="12700" marR="368300">
                  <a:lnSpc>
                    <a:spcPts val="900"/>
                  </a:lnSpc>
                  <a:spcBef>
                    <a:spcPts val="520"/>
                  </a:spcBef>
                </a:pPr>
                <a:endParaRPr lang="ru-RU" sz="800" spc="30" dirty="0" smtClean="0">
                  <a:solidFill>
                    <a:srgbClr val="231F20"/>
                  </a:solidFill>
                  <a:latin typeface="Liberation Serif" pitchFamily="18" charset="0"/>
                  <a:ea typeface="Liberation Serif" pitchFamily="18" charset="0"/>
                  <a:cs typeface="Liberation Serif" pitchFamily="18" charset="0"/>
                </a:endParaRPr>
              </a:p>
            </p:txBody>
          </p:sp>
        </p:grpSp>
        <p:graphicFrame>
          <p:nvGraphicFramePr>
            <p:cNvPr id="39" name="Диаграмма 38"/>
            <p:cNvGraphicFramePr/>
            <p:nvPr/>
          </p:nvGraphicFramePr>
          <p:xfrm>
            <a:off x="-185225" y="3639298"/>
            <a:ext cx="5889355" cy="470647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</p:grpSp>
      <p:grpSp>
        <p:nvGrpSpPr>
          <p:cNvPr id="42" name="Группа 41"/>
          <p:cNvGrpSpPr/>
          <p:nvPr/>
        </p:nvGrpSpPr>
        <p:grpSpPr>
          <a:xfrm>
            <a:off x="0" y="196850"/>
            <a:ext cx="7740523" cy="396240"/>
            <a:chOff x="0" y="288010"/>
            <a:chExt cx="7740523" cy="396240"/>
          </a:xfrm>
        </p:grpSpPr>
        <p:sp>
          <p:nvSpPr>
            <p:cNvPr id="45" name="object 3"/>
            <p:cNvSpPr/>
            <p:nvPr/>
          </p:nvSpPr>
          <p:spPr>
            <a:xfrm>
              <a:off x="7567803" y="288010"/>
              <a:ext cx="172720" cy="396240"/>
            </a:xfrm>
            <a:custGeom>
              <a:avLst/>
              <a:gdLst/>
              <a:ahLst/>
              <a:cxnLst/>
              <a:rect l="l" t="t" r="r" b="b"/>
              <a:pathLst>
                <a:path w="172720" h="396240">
                  <a:moveTo>
                    <a:pt x="95402" y="0"/>
                  </a:moveTo>
                  <a:lnTo>
                    <a:pt x="0" y="0"/>
                  </a:lnTo>
                  <a:lnTo>
                    <a:pt x="29889" y="4607"/>
                  </a:lnTo>
                  <a:lnTo>
                    <a:pt x="54300" y="17175"/>
                  </a:lnTo>
                  <a:lnTo>
                    <a:pt x="70760" y="35816"/>
                  </a:lnTo>
                  <a:lnTo>
                    <a:pt x="76796" y="58648"/>
                  </a:lnTo>
                  <a:lnTo>
                    <a:pt x="76796" y="337350"/>
                  </a:lnTo>
                  <a:lnTo>
                    <a:pt x="70760" y="360181"/>
                  </a:lnTo>
                  <a:lnTo>
                    <a:pt x="54300" y="378823"/>
                  </a:lnTo>
                  <a:lnTo>
                    <a:pt x="29889" y="391390"/>
                  </a:lnTo>
                  <a:lnTo>
                    <a:pt x="0" y="395998"/>
                  </a:lnTo>
                  <a:lnTo>
                    <a:pt x="95402" y="395998"/>
                  </a:lnTo>
                  <a:lnTo>
                    <a:pt x="125291" y="391390"/>
                  </a:lnTo>
                  <a:lnTo>
                    <a:pt x="149702" y="378823"/>
                  </a:lnTo>
                  <a:lnTo>
                    <a:pt x="166163" y="360181"/>
                  </a:lnTo>
                  <a:lnTo>
                    <a:pt x="172199" y="337350"/>
                  </a:lnTo>
                  <a:lnTo>
                    <a:pt x="172199" y="58648"/>
                  </a:lnTo>
                  <a:lnTo>
                    <a:pt x="166163" y="35816"/>
                  </a:lnTo>
                  <a:lnTo>
                    <a:pt x="149702" y="17175"/>
                  </a:lnTo>
                  <a:lnTo>
                    <a:pt x="125291" y="4607"/>
                  </a:lnTo>
                  <a:lnTo>
                    <a:pt x="95402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"/>
            <p:cNvSpPr/>
            <p:nvPr/>
          </p:nvSpPr>
          <p:spPr>
            <a:xfrm>
              <a:off x="7376998" y="288010"/>
              <a:ext cx="172720" cy="396240"/>
            </a:xfrm>
            <a:custGeom>
              <a:avLst/>
              <a:gdLst/>
              <a:ahLst/>
              <a:cxnLst/>
              <a:rect l="l" t="t" r="r" b="b"/>
              <a:pathLst>
                <a:path w="172720" h="396240">
                  <a:moveTo>
                    <a:pt x="95402" y="0"/>
                  </a:moveTo>
                  <a:lnTo>
                    <a:pt x="0" y="0"/>
                  </a:lnTo>
                  <a:lnTo>
                    <a:pt x="29889" y="4607"/>
                  </a:lnTo>
                  <a:lnTo>
                    <a:pt x="54300" y="17175"/>
                  </a:lnTo>
                  <a:lnTo>
                    <a:pt x="70760" y="35816"/>
                  </a:lnTo>
                  <a:lnTo>
                    <a:pt x="76796" y="58648"/>
                  </a:lnTo>
                  <a:lnTo>
                    <a:pt x="76796" y="337350"/>
                  </a:lnTo>
                  <a:lnTo>
                    <a:pt x="70760" y="360181"/>
                  </a:lnTo>
                  <a:lnTo>
                    <a:pt x="54300" y="378823"/>
                  </a:lnTo>
                  <a:lnTo>
                    <a:pt x="29889" y="391390"/>
                  </a:lnTo>
                  <a:lnTo>
                    <a:pt x="0" y="395998"/>
                  </a:lnTo>
                  <a:lnTo>
                    <a:pt x="95402" y="395998"/>
                  </a:lnTo>
                  <a:lnTo>
                    <a:pt x="125291" y="391390"/>
                  </a:lnTo>
                  <a:lnTo>
                    <a:pt x="149702" y="378823"/>
                  </a:lnTo>
                  <a:lnTo>
                    <a:pt x="166163" y="360181"/>
                  </a:lnTo>
                  <a:lnTo>
                    <a:pt x="172199" y="337350"/>
                  </a:lnTo>
                  <a:lnTo>
                    <a:pt x="172199" y="58648"/>
                  </a:lnTo>
                  <a:lnTo>
                    <a:pt x="166163" y="35816"/>
                  </a:lnTo>
                  <a:lnTo>
                    <a:pt x="149702" y="17175"/>
                  </a:lnTo>
                  <a:lnTo>
                    <a:pt x="125291" y="4607"/>
                  </a:lnTo>
                  <a:lnTo>
                    <a:pt x="95402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5"/>
            <p:cNvSpPr/>
            <p:nvPr/>
          </p:nvSpPr>
          <p:spPr>
            <a:xfrm>
              <a:off x="7186193" y="288010"/>
              <a:ext cx="172720" cy="396240"/>
            </a:xfrm>
            <a:custGeom>
              <a:avLst/>
              <a:gdLst/>
              <a:ahLst/>
              <a:cxnLst/>
              <a:rect l="l" t="t" r="r" b="b"/>
              <a:pathLst>
                <a:path w="172720" h="396240">
                  <a:moveTo>
                    <a:pt x="95402" y="0"/>
                  </a:moveTo>
                  <a:lnTo>
                    <a:pt x="0" y="0"/>
                  </a:lnTo>
                  <a:lnTo>
                    <a:pt x="29889" y="4607"/>
                  </a:lnTo>
                  <a:lnTo>
                    <a:pt x="54300" y="17175"/>
                  </a:lnTo>
                  <a:lnTo>
                    <a:pt x="70760" y="35816"/>
                  </a:lnTo>
                  <a:lnTo>
                    <a:pt x="76796" y="58648"/>
                  </a:lnTo>
                  <a:lnTo>
                    <a:pt x="76796" y="337350"/>
                  </a:lnTo>
                  <a:lnTo>
                    <a:pt x="70760" y="360181"/>
                  </a:lnTo>
                  <a:lnTo>
                    <a:pt x="54300" y="378823"/>
                  </a:lnTo>
                  <a:lnTo>
                    <a:pt x="29889" y="391390"/>
                  </a:lnTo>
                  <a:lnTo>
                    <a:pt x="0" y="395998"/>
                  </a:lnTo>
                  <a:lnTo>
                    <a:pt x="95402" y="395998"/>
                  </a:lnTo>
                  <a:lnTo>
                    <a:pt x="125291" y="391390"/>
                  </a:lnTo>
                  <a:lnTo>
                    <a:pt x="149702" y="378823"/>
                  </a:lnTo>
                  <a:lnTo>
                    <a:pt x="166163" y="360181"/>
                  </a:lnTo>
                  <a:lnTo>
                    <a:pt x="172199" y="337350"/>
                  </a:lnTo>
                  <a:lnTo>
                    <a:pt x="172199" y="58648"/>
                  </a:lnTo>
                  <a:lnTo>
                    <a:pt x="166163" y="35816"/>
                  </a:lnTo>
                  <a:lnTo>
                    <a:pt x="149702" y="17175"/>
                  </a:lnTo>
                  <a:lnTo>
                    <a:pt x="125291" y="4607"/>
                  </a:lnTo>
                  <a:lnTo>
                    <a:pt x="95402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6"/>
            <p:cNvSpPr/>
            <p:nvPr/>
          </p:nvSpPr>
          <p:spPr>
            <a:xfrm>
              <a:off x="6995400" y="288010"/>
              <a:ext cx="172720" cy="396240"/>
            </a:xfrm>
            <a:custGeom>
              <a:avLst/>
              <a:gdLst/>
              <a:ahLst/>
              <a:cxnLst/>
              <a:rect l="l" t="t" r="r" b="b"/>
              <a:pathLst>
                <a:path w="172720" h="396240">
                  <a:moveTo>
                    <a:pt x="95402" y="0"/>
                  </a:moveTo>
                  <a:lnTo>
                    <a:pt x="0" y="0"/>
                  </a:lnTo>
                  <a:lnTo>
                    <a:pt x="29889" y="4607"/>
                  </a:lnTo>
                  <a:lnTo>
                    <a:pt x="54300" y="17175"/>
                  </a:lnTo>
                  <a:lnTo>
                    <a:pt x="70760" y="35816"/>
                  </a:lnTo>
                  <a:lnTo>
                    <a:pt x="76796" y="58648"/>
                  </a:lnTo>
                  <a:lnTo>
                    <a:pt x="76796" y="337350"/>
                  </a:lnTo>
                  <a:lnTo>
                    <a:pt x="70760" y="360181"/>
                  </a:lnTo>
                  <a:lnTo>
                    <a:pt x="54300" y="378823"/>
                  </a:lnTo>
                  <a:lnTo>
                    <a:pt x="29889" y="391390"/>
                  </a:lnTo>
                  <a:lnTo>
                    <a:pt x="0" y="395998"/>
                  </a:lnTo>
                  <a:lnTo>
                    <a:pt x="95402" y="395998"/>
                  </a:lnTo>
                  <a:lnTo>
                    <a:pt x="125291" y="391390"/>
                  </a:lnTo>
                  <a:lnTo>
                    <a:pt x="149702" y="378823"/>
                  </a:lnTo>
                  <a:lnTo>
                    <a:pt x="166163" y="360181"/>
                  </a:lnTo>
                  <a:lnTo>
                    <a:pt x="172199" y="337350"/>
                  </a:lnTo>
                  <a:lnTo>
                    <a:pt x="172199" y="58648"/>
                  </a:lnTo>
                  <a:lnTo>
                    <a:pt x="166163" y="35816"/>
                  </a:lnTo>
                  <a:lnTo>
                    <a:pt x="149702" y="17175"/>
                  </a:lnTo>
                  <a:lnTo>
                    <a:pt x="125291" y="4607"/>
                  </a:lnTo>
                  <a:lnTo>
                    <a:pt x="95402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7"/>
            <p:cNvSpPr/>
            <p:nvPr/>
          </p:nvSpPr>
          <p:spPr>
            <a:xfrm>
              <a:off x="0" y="288010"/>
              <a:ext cx="406400" cy="396240"/>
            </a:xfrm>
            <a:custGeom>
              <a:avLst/>
              <a:gdLst/>
              <a:ahLst/>
              <a:cxnLst/>
              <a:rect l="l" t="t" r="r" b="b"/>
              <a:pathLst>
                <a:path w="406400" h="396240">
                  <a:moveTo>
                    <a:pt x="406095" y="0"/>
                  </a:moveTo>
                  <a:lnTo>
                    <a:pt x="280758" y="0"/>
                  </a:lnTo>
                  <a:lnTo>
                    <a:pt x="0" y="198031"/>
                  </a:lnTo>
                  <a:lnTo>
                    <a:pt x="280758" y="395998"/>
                  </a:lnTo>
                  <a:lnTo>
                    <a:pt x="406133" y="395998"/>
                  </a:lnTo>
                  <a:lnTo>
                    <a:pt x="125387" y="197992"/>
                  </a:lnTo>
                  <a:lnTo>
                    <a:pt x="406095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8"/>
            <p:cNvSpPr/>
            <p:nvPr/>
          </p:nvSpPr>
          <p:spPr>
            <a:xfrm>
              <a:off x="251999" y="288010"/>
              <a:ext cx="406400" cy="396240"/>
            </a:xfrm>
            <a:custGeom>
              <a:avLst/>
              <a:gdLst/>
              <a:ahLst/>
              <a:cxnLst/>
              <a:rect l="l" t="t" r="r" b="b"/>
              <a:pathLst>
                <a:path w="406400" h="396240">
                  <a:moveTo>
                    <a:pt x="406095" y="0"/>
                  </a:moveTo>
                  <a:lnTo>
                    <a:pt x="280758" y="0"/>
                  </a:lnTo>
                  <a:lnTo>
                    <a:pt x="0" y="198031"/>
                  </a:lnTo>
                  <a:lnTo>
                    <a:pt x="280758" y="395998"/>
                  </a:lnTo>
                  <a:lnTo>
                    <a:pt x="406133" y="395998"/>
                  </a:lnTo>
                  <a:lnTo>
                    <a:pt x="125387" y="197992"/>
                  </a:lnTo>
                  <a:lnTo>
                    <a:pt x="406095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9"/>
            <p:cNvSpPr/>
            <p:nvPr/>
          </p:nvSpPr>
          <p:spPr>
            <a:xfrm>
              <a:off x="504000" y="288010"/>
              <a:ext cx="406400" cy="396240"/>
            </a:xfrm>
            <a:custGeom>
              <a:avLst/>
              <a:gdLst/>
              <a:ahLst/>
              <a:cxnLst/>
              <a:rect l="l" t="t" r="r" b="b"/>
              <a:pathLst>
                <a:path w="406400" h="396240">
                  <a:moveTo>
                    <a:pt x="406095" y="0"/>
                  </a:moveTo>
                  <a:lnTo>
                    <a:pt x="280758" y="0"/>
                  </a:lnTo>
                  <a:lnTo>
                    <a:pt x="0" y="198031"/>
                  </a:lnTo>
                  <a:lnTo>
                    <a:pt x="280758" y="395998"/>
                  </a:lnTo>
                  <a:lnTo>
                    <a:pt x="406133" y="395998"/>
                  </a:lnTo>
                  <a:lnTo>
                    <a:pt x="125387" y="197992"/>
                  </a:lnTo>
                  <a:lnTo>
                    <a:pt x="406095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10"/>
            <p:cNvSpPr/>
            <p:nvPr/>
          </p:nvSpPr>
          <p:spPr>
            <a:xfrm>
              <a:off x="756000" y="288010"/>
              <a:ext cx="406400" cy="396240"/>
            </a:xfrm>
            <a:custGeom>
              <a:avLst/>
              <a:gdLst/>
              <a:ahLst/>
              <a:cxnLst/>
              <a:rect l="l" t="t" r="r" b="b"/>
              <a:pathLst>
                <a:path w="406400" h="396240">
                  <a:moveTo>
                    <a:pt x="406095" y="0"/>
                  </a:moveTo>
                  <a:lnTo>
                    <a:pt x="280758" y="0"/>
                  </a:lnTo>
                  <a:lnTo>
                    <a:pt x="0" y="198031"/>
                  </a:lnTo>
                  <a:lnTo>
                    <a:pt x="280758" y="395998"/>
                  </a:lnTo>
                  <a:lnTo>
                    <a:pt x="406133" y="395998"/>
                  </a:lnTo>
                  <a:lnTo>
                    <a:pt x="125387" y="197992"/>
                  </a:lnTo>
                  <a:lnTo>
                    <a:pt x="406095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53" name="Группа 44"/>
            <p:cNvGrpSpPr/>
            <p:nvPr/>
          </p:nvGrpSpPr>
          <p:grpSpPr>
            <a:xfrm>
              <a:off x="990600" y="288010"/>
              <a:ext cx="6101715" cy="396240"/>
              <a:chOff x="990600" y="288010"/>
              <a:chExt cx="6101715" cy="396240"/>
            </a:xfrm>
          </p:grpSpPr>
          <p:sp>
            <p:nvSpPr>
              <p:cNvPr id="55" name="object 12"/>
              <p:cNvSpPr/>
              <p:nvPr/>
            </p:nvSpPr>
            <p:spPr>
              <a:xfrm>
                <a:off x="990600" y="288010"/>
                <a:ext cx="6101715" cy="396240"/>
              </a:xfrm>
              <a:custGeom>
                <a:avLst/>
                <a:gdLst/>
                <a:ahLst/>
                <a:cxnLst/>
                <a:rect l="l" t="t" r="r" b="b"/>
                <a:pathLst>
                  <a:path w="6101715" h="396240">
                    <a:moveTo>
                      <a:pt x="6028944" y="0"/>
                    </a:moveTo>
                    <a:lnTo>
                      <a:pt x="280758" y="0"/>
                    </a:lnTo>
                    <a:lnTo>
                      <a:pt x="0" y="198031"/>
                    </a:lnTo>
                    <a:lnTo>
                      <a:pt x="280758" y="395998"/>
                    </a:lnTo>
                    <a:lnTo>
                      <a:pt x="6028944" y="395998"/>
                    </a:lnTo>
                    <a:lnTo>
                      <a:pt x="6057141" y="391390"/>
                    </a:lnTo>
                    <a:lnTo>
                      <a:pt x="6080172" y="378823"/>
                    </a:lnTo>
                    <a:lnTo>
                      <a:pt x="6095702" y="360181"/>
                    </a:lnTo>
                    <a:lnTo>
                      <a:pt x="6101397" y="337350"/>
                    </a:lnTo>
                    <a:lnTo>
                      <a:pt x="6101397" y="58648"/>
                    </a:lnTo>
                    <a:lnTo>
                      <a:pt x="6095702" y="35816"/>
                    </a:lnTo>
                    <a:lnTo>
                      <a:pt x="6080172" y="17175"/>
                    </a:lnTo>
                    <a:lnTo>
                      <a:pt x="6057141" y="4607"/>
                    </a:lnTo>
                    <a:lnTo>
                      <a:pt x="6028944" y="0"/>
                    </a:lnTo>
                    <a:close/>
                  </a:path>
                </a:pathLst>
              </a:custGeom>
              <a:solidFill>
                <a:srgbClr val="00B8BE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56" name="object 13"/>
              <p:cNvSpPr/>
              <p:nvPr/>
            </p:nvSpPr>
            <p:spPr>
              <a:xfrm>
                <a:off x="6734556" y="342011"/>
                <a:ext cx="288290" cy="288290"/>
              </a:xfrm>
              <a:custGeom>
                <a:avLst/>
                <a:gdLst/>
                <a:ahLst/>
                <a:cxnLst/>
                <a:rect l="l" t="t" r="r" b="b"/>
                <a:pathLst>
                  <a:path w="288290" h="288290">
                    <a:moveTo>
                      <a:pt x="235673" y="0"/>
                    </a:moveTo>
                    <a:lnTo>
                      <a:pt x="52324" y="0"/>
                    </a:lnTo>
                    <a:lnTo>
                      <a:pt x="31953" y="4105"/>
                    </a:lnTo>
                    <a:lnTo>
                      <a:pt x="15322" y="15308"/>
                    </a:lnTo>
                    <a:lnTo>
                      <a:pt x="4110" y="31937"/>
                    </a:lnTo>
                    <a:lnTo>
                      <a:pt x="0" y="52324"/>
                    </a:lnTo>
                    <a:lnTo>
                      <a:pt x="0" y="235661"/>
                    </a:lnTo>
                    <a:lnTo>
                      <a:pt x="4110" y="256031"/>
                    </a:lnTo>
                    <a:lnTo>
                      <a:pt x="15322" y="272662"/>
                    </a:lnTo>
                    <a:lnTo>
                      <a:pt x="31953" y="283874"/>
                    </a:lnTo>
                    <a:lnTo>
                      <a:pt x="52324" y="287985"/>
                    </a:lnTo>
                    <a:lnTo>
                      <a:pt x="235673" y="287985"/>
                    </a:lnTo>
                    <a:lnTo>
                      <a:pt x="256038" y="283874"/>
                    </a:lnTo>
                    <a:lnTo>
                      <a:pt x="272670" y="272662"/>
                    </a:lnTo>
                    <a:lnTo>
                      <a:pt x="283885" y="256031"/>
                    </a:lnTo>
                    <a:lnTo>
                      <a:pt x="287997" y="235661"/>
                    </a:lnTo>
                    <a:lnTo>
                      <a:pt x="287997" y="52324"/>
                    </a:lnTo>
                    <a:lnTo>
                      <a:pt x="283885" y="31937"/>
                    </a:lnTo>
                    <a:lnTo>
                      <a:pt x="272670" y="15308"/>
                    </a:lnTo>
                    <a:lnTo>
                      <a:pt x="256038" y="4105"/>
                    </a:lnTo>
                    <a:lnTo>
                      <a:pt x="235673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57" name="object 14"/>
              <p:cNvSpPr txBox="1"/>
              <p:nvPr/>
            </p:nvSpPr>
            <p:spPr>
              <a:xfrm>
                <a:off x="6762750" y="381748"/>
                <a:ext cx="245403" cy="184666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spAutoFit/>
              </a:bodyPr>
              <a:lstStyle/>
              <a:p>
                <a:pPr marL="12700">
                  <a:lnSpc>
                    <a:spcPct val="100000"/>
                  </a:lnSpc>
                </a:pPr>
                <a:r>
                  <a:rPr lang="ru-RU" sz="1200" b="1" spc="25" dirty="0" smtClean="0">
                    <a:solidFill>
                      <a:srgbClr val="009DA2"/>
                    </a:solidFill>
                    <a:latin typeface="Gill Sans MT"/>
                    <a:cs typeface="Gill Sans MT"/>
                  </a:rPr>
                  <a:t>15</a:t>
                </a:r>
                <a:endParaRPr sz="1200" dirty="0">
                  <a:latin typeface="Gill Sans MT"/>
                  <a:cs typeface="Gill Sans MT"/>
                </a:endParaRPr>
              </a:p>
            </p:txBody>
          </p:sp>
        </p:grpSp>
        <p:sp>
          <p:nvSpPr>
            <p:cNvPr id="54" name="object 21"/>
            <p:cNvSpPr txBox="1"/>
            <p:nvPr/>
          </p:nvSpPr>
          <p:spPr>
            <a:xfrm>
              <a:off x="1276350" y="364210"/>
              <a:ext cx="5410200" cy="166712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12700" marR="5080">
                <a:lnSpc>
                  <a:spcPts val="1300"/>
                </a:lnSpc>
              </a:pPr>
              <a:r>
                <a:rPr lang="ru-RU" sz="1000" b="1" spc="-20" dirty="0" smtClean="0">
                  <a:solidFill>
                    <a:srgbClr val="FFFFFF"/>
                  </a:solidFill>
                  <a:latin typeface="Trebuchet MS"/>
                  <a:cs typeface="Trebuchet MS"/>
                </a:rPr>
                <a:t>СОЦИАЛЬНАЯ ПОЛИТИКА</a:t>
              </a:r>
              <a:endParaRPr lang="ru-RU" sz="1000" dirty="0" smtClean="0">
                <a:latin typeface="Trebuchet MS"/>
                <a:cs typeface="Trebuchet MS"/>
              </a:endParaRPr>
            </a:p>
          </p:txBody>
        </p:sp>
      </p:grpSp>
      <p:pic>
        <p:nvPicPr>
          <p:cNvPr id="13314" name="Picture 2" descr="B:\Users\SOB\Desktop\Бюджет для граждан\Фото для бюджета\img0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019550" y="7435850"/>
            <a:ext cx="3503876" cy="2662238"/>
          </a:xfrm>
          <a:prstGeom prst="rect">
            <a:avLst/>
          </a:prstGeom>
          <a:noFill/>
        </p:spPr>
      </p:pic>
      <p:sp>
        <p:nvSpPr>
          <p:cNvPr id="58" name="object 141"/>
          <p:cNvSpPr txBox="1"/>
          <p:nvPr/>
        </p:nvSpPr>
        <p:spPr>
          <a:xfrm>
            <a:off x="4095750" y="1111250"/>
            <a:ext cx="2878450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r">
              <a:lnSpc>
                <a:spcPct val="100000"/>
              </a:lnSpc>
            </a:pPr>
            <a:r>
              <a:rPr lang="ru-RU" sz="1200" b="1" spc="-10" dirty="0" smtClean="0">
                <a:solidFill>
                  <a:srgbClr val="00B8BE"/>
                </a:solidFill>
                <a:latin typeface="Trebuchet MS"/>
                <a:cs typeface="Trebuchet MS"/>
              </a:rPr>
              <a:t>тыс.руб.</a:t>
            </a:r>
            <a:endParaRPr sz="1200" dirty="0">
              <a:latin typeface="Trebuchet MS"/>
              <a:cs typeface="Trebuchet MS"/>
            </a:endParaRPr>
          </a:p>
        </p:txBody>
      </p:sp>
      <p:sp>
        <p:nvSpPr>
          <p:cNvPr id="59" name="object 147"/>
          <p:cNvSpPr/>
          <p:nvPr/>
        </p:nvSpPr>
        <p:spPr>
          <a:xfrm>
            <a:off x="133350" y="7816850"/>
            <a:ext cx="2971800" cy="308429"/>
          </a:xfrm>
          <a:custGeom>
            <a:avLst/>
            <a:gdLst/>
            <a:ahLst/>
            <a:cxnLst/>
            <a:rect l="l" t="t" r="r" b="b"/>
            <a:pathLst>
              <a:path w="712469" h="142239">
                <a:moveTo>
                  <a:pt x="712114" y="0"/>
                </a:moveTo>
                <a:lnTo>
                  <a:pt x="74777" y="0"/>
                </a:lnTo>
                <a:lnTo>
                  <a:pt x="0" y="70916"/>
                </a:lnTo>
                <a:lnTo>
                  <a:pt x="74777" y="141859"/>
                </a:lnTo>
                <a:lnTo>
                  <a:pt x="712114" y="141859"/>
                </a:lnTo>
                <a:lnTo>
                  <a:pt x="712114" y="0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 lIns="0" tIns="0" rIns="0" bIns="0" rtlCol="0"/>
          <a:lstStyle/>
          <a:p>
            <a:r>
              <a:rPr lang="ru-RU" sz="1100" dirty="0" smtClean="0">
                <a:latin typeface="Arial Narrow" pitchFamily="34" charset="0"/>
              </a:rPr>
              <a:t>                          Охрана семьи и детства</a:t>
            </a:r>
            <a:endParaRPr sz="1100">
              <a:latin typeface="Arial Narrow" pitchFamily="34" charset="0"/>
            </a:endParaRPr>
          </a:p>
        </p:txBody>
      </p:sp>
      <p:sp>
        <p:nvSpPr>
          <p:cNvPr id="60" name="object 146"/>
          <p:cNvSpPr/>
          <p:nvPr/>
        </p:nvSpPr>
        <p:spPr>
          <a:xfrm>
            <a:off x="133350" y="9188450"/>
            <a:ext cx="2971800" cy="308429"/>
          </a:xfrm>
          <a:custGeom>
            <a:avLst/>
            <a:gdLst/>
            <a:ahLst/>
            <a:cxnLst/>
            <a:rect l="l" t="t" r="r" b="b"/>
            <a:pathLst>
              <a:path w="712469" h="142239">
                <a:moveTo>
                  <a:pt x="712114" y="0"/>
                </a:moveTo>
                <a:lnTo>
                  <a:pt x="74777" y="0"/>
                </a:lnTo>
                <a:lnTo>
                  <a:pt x="0" y="70916"/>
                </a:lnTo>
                <a:lnTo>
                  <a:pt x="74777" y="141859"/>
                </a:lnTo>
                <a:lnTo>
                  <a:pt x="712114" y="141859"/>
                </a:lnTo>
                <a:lnTo>
                  <a:pt x="712114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r>
              <a:rPr lang="ru-RU" sz="1100" dirty="0" smtClean="0">
                <a:latin typeface="Arial Narrow" pitchFamily="34" charset="0"/>
              </a:rPr>
              <a:t>        Другие вопросы в области социальной политики</a:t>
            </a:r>
            <a:endParaRPr sz="1100">
              <a:latin typeface="Arial Narrow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2"/>
            <a:ext cx="324002" cy="1090799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0" y="10420704"/>
            <a:ext cx="7740015" cy="0"/>
          </a:xfrm>
          <a:custGeom>
            <a:avLst/>
            <a:gdLst/>
            <a:ahLst/>
            <a:cxnLst/>
            <a:rect l="l" t="t" r="r" b="b"/>
            <a:pathLst>
              <a:path w="7740015">
                <a:moveTo>
                  <a:pt x="0" y="0"/>
                </a:moveTo>
                <a:lnTo>
                  <a:pt x="7740001" y="0"/>
                </a:lnTo>
              </a:path>
            </a:pathLst>
          </a:custGeom>
          <a:ln w="6350">
            <a:solidFill>
              <a:srgbClr val="8A8C8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0" y="10506590"/>
            <a:ext cx="7740015" cy="0"/>
          </a:xfrm>
          <a:custGeom>
            <a:avLst/>
            <a:gdLst/>
            <a:ahLst/>
            <a:cxnLst/>
            <a:rect l="l" t="t" r="r" b="b"/>
            <a:pathLst>
              <a:path w="7740015">
                <a:moveTo>
                  <a:pt x="0" y="0"/>
                </a:moveTo>
                <a:lnTo>
                  <a:pt x="7740001" y="0"/>
                </a:lnTo>
              </a:path>
            </a:pathLst>
          </a:custGeom>
          <a:ln w="6350">
            <a:solidFill>
              <a:srgbClr val="8A8C8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0" y="10597242"/>
            <a:ext cx="7740015" cy="0"/>
          </a:xfrm>
          <a:custGeom>
            <a:avLst/>
            <a:gdLst/>
            <a:ahLst/>
            <a:cxnLst/>
            <a:rect l="l" t="t" r="r" b="b"/>
            <a:pathLst>
              <a:path w="7740015">
                <a:moveTo>
                  <a:pt x="0" y="0"/>
                </a:moveTo>
                <a:lnTo>
                  <a:pt x="7740001" y="0"/>
                </a:lnTo>
              </a:path>
            </a:pathLst>
          </a:custGeom>
          <a:ln w="6350">
            <a:solidFill>
              <a:srgbClr val="8A8C8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723857" y="10602008"/>
            <a:ext cx="5016500" cy="0"/>
          </a:xfrm>
          <a:custGeom>
            <a:avLst/>
            <a:gdLst/>
            <a:ahLst/>
            <a:cxnLst/>
            <a:rect l="l" t="t" r="r" b="b"/>
            <a:pathLst>
              <a:path w="5016500">
                <a:moveTo>
                  <a:pt x="0" y="0"/>
                </a:moveTo>
                <a:lnTo>
                  <a:pt x="5016144" y="0"/>
                </a:lnTo>
              </a:path>
            </a:pathLst>
          </a:custGeom>
          <a:ln w="36004">
            <a:solidFill>
              <a:srgbClr val="00A3A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3510584" y="10511356"/>
            <a:ext cx="4229735" cy="0"/>
          </a:xfrm>
          <a:custGeom>
            <a:avLst/>
            <a:gdLst/>
            <a:ahLst/>
            <a:cxnLst/>
            <a:rect l="l" t="t" r="r" b="b"/>
            <a:pathLst>
              <a:path w="4229734">
                <a:moveTo>
                  <a:pt x="0" y="0"/>
                </a:moveTo>
                <a:lnTo>
                  <a:pt x="4229417" y="0"/>
                </a:lnTo>
              </a:path>
            </a:pathLst>
          </a:custGeom>
          <a:ln w="36004">
            <a:solidFill>
              <a:srgbClr val="00B8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4293666" y="10420707"/>
            <a:ext cx="3446779" cy="0"/>
          </a:xfrm>
          <a:custGeom>
            <a:avLst/>
            <a:gdLst/>
            <a:ahLst/>
            <a:cxnLst/>
            <a:rect l="l" t="t" r="r" b="b"/>
            <a:pathLst>
              <a:path w="3446779">
                <a:moveTo>
                  <a:pt x="0" y="0"/>
                </a:moveTo>
                <a:lnTo>
                  <a:pt x="3446335" y="0"/>
                </a:lnTo>
              </a:path>
            </a:pathLst>
          </a:custGeom>
          <a:ln w="36004">
            <a:solidFill>
              <a:srgbClr val="A2DAD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1504950" y="3854450"/>
            <a:ext cx="2268784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dirty="0" err="1">
                <a:solidFill>
                  <a:srgbClr val="00B8BE"/>
                </a:solidFill>
                <a:latin typeface="Trebuchet MS"/>
                <a:cs typeface="Trebuchet MS"/>
              </a:rPr>
              <a:t>Структура</a:t>
            </a:r>
            <a:r>
              <a:rPr sz="1200" b="1" spc="-135" dirty="0">
                <a:solidFill>
                  <a:srgbClr val="00B8BE"/>
                </a:solidFill>
                <a:latin typeface="Trebuchet MS"/>
                <a:cs typeface="Trebuchet MS"/>
              </a:rPr>
              <a:t> </a:t>
            </a:r>
            <a:r>
              <a:rPr sz="1200" b="1" spc="-5" dirty="0" err="1" smtClean="0">
                <a:solidFill>
                  <a:srgbClr val="00B8BE"/>
                </a:solidFill>
                <a:latin typeface="Trebuchet MS"/>
                <a:cs typeface="Trebuchet MS"/>
              </a:rPr>
              <a:t>расходов</a:t>
            </a:r>
            <a:endParaRPr sz="1200" dirty="0">
              <a:latin typeface="Trebuchet MS"/>
              <a:cs typeface="Trebuchet MS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61950" y="7207250"/>
            <a:ext cx="3047365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ctr">
              <a:lnSpc>
                <a:spcPct val="100000"/>
              </a:lnSpc>
            </a:pPr>
            <a:r>
              <a:rPr sz="1200" b="1" spc="15" dirty="0" err="1">
                <a:solidFill>
                  <a:srgbClr val="00B8BE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Расходы</a:t>
            </a:r>
            <a:r>
              <a:rPr sz="1200" b="1" spc="-90" dirty="0">
                <a:solidFill>
                  <a:srgbClr val="00B8BE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 </a:t>
            </a:r>
            <a:r>
              <a:rPr sz="1200" b="1" spc="5" dirty="0" err="1" smtClean="0">
                <a:solidFill>
                  <a:srgbClr val="00B8BE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бюджета</a:t>
            </a:r>
            <a:r>
              <a:rPr lang="ru-RU" sz="1200" b="1" spc="5" dirty="0" smtClean="0">
                <a:solidFill>
                  <a:srgbClr val="00B8BE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 (исполнение)</a:t>
            </a:r>
            <a:endParaRPr sz="1200" dirty="0">
              <a:latin typeface="Liberation Serif" pitchFamily="18" charset="0"/>
              <a:ea typeface="Liberation Serif" pitchFamily="18" charset="0"/>
              <a:cs typeface="Liberation Serif" pitchFamily="18" charset="0"/>
            </a:endParaRPr>
          </a:p>
        </p:txBody>
      </p:sp>
      <p:graphicFrame>
        <p:nvGraphicFramePr>
          <p:cNvPr id="25" name="object 25"/>
          <p:cNvGraphicFramePr>
            <a:graphicFrameLocks noGrp="1"/>
          </p:cNvGraphicFramePr>
          <p:nvPr/>
        </p:nvGraphicFramePr>
        <p:xfrm>
          <a:off x="209550" y="7664450"/>
          <a:ext cx="3657600" cy="201995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32000"/>
                <a:gridCol w="711200"/>
                <a:gridCol w="914400"/>
              </a:tblGrid>
              <a:tr h="79505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  <a:p>
                      <a:pPr marL="270510">
                        <a:lnSpc>
                          <a:spcPct val="100000"/>
                        </a:lnSpc>
                        <a:spcBef>
                          <a:spcPts val="605"/>
                        </a:spcBef>
                      </a:pPr>
                      <a:r>
                        <a:rPr sz="1100" b="1" spc="-15" dirty="0">
                          <a:solidFill>
                            <a:srgbClr val="FFFFFF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Наименование </a:t>
                      </a:r>
                      <a:r>
                        <a:rPr sz="1100" b="1" dirty="0">
                          <a:solidFill>
                            <a:srgbClr val="FFFFFF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показателя</a:t>
                      </a:r>
                      <a:r>
                        <a:rPr sz="1100" b="1" spc="-45" dirty="0">
                          <a:solidFill>
                            <a:srgbClr val="FFFFFF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 </a:t>
                      </a:r>
                      <a:r>
                        <a:rPr sz="1100" b="1" spc="-5" dirty="0">
                          <a:solidFill>
                            <a:srgbClr val="FFFFFF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(раздел/подраздел)</a:t>
                      </a:r>
                      <a:endParaRPr sz="1100" dirty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R w="6350">
                      <a:solidFill>
                        <a:srgbClr val="FFFFFF"/>
                      </a:solidFill>
                      <a:prstDash val="solid"/>
                    </a:lnR>
                    <a:solidFill>
                      <a:srgbClr val="00B8BE"/>
                    </a:solidFill>
                  </a:tcPr>
                </a:tc>
                <a:tc>
                  <a:txBody>
                    <a:bodyPr/>
                    <a:lstStyle/>
                    <a:p>
                      <a:pPr marL="240029">
                        <a:lnSpc>
                          <a:spcPct val="100000"/>
                        </a:lnSpc>
                        <a:spcBef>
                          <a:spcPts val="605"/>
                        </a:spcBef>
                      </a:pPr>
                      <a:endParaRPr lang="ru-RU" sz="1100" b="1" spc="-15" dirty="0" smtClean="0">
                        <a:solidFill>
                          <a:srgbClr val="FFFFFF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  <a:p>
                      <a:pPr marL="240029">
                        <a:lnSpc>
                          <a:spcPct val="100000"/>
                        </a:lnSpc>
                        <a:spcBef>
                          <a:spcPts val="605"/>
                        </a:spcBef>
                      </a:pPr>
                      <a:r>
                        <a:rPr sz="1100" b="1" spc="-15" smtClean="0">
                          <a:solidFill>
                            <a:srgbClr val="FFFFFF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Всего</a:t>
                      </a:r>
                      <a:endParaRPr sz="110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solidFill>
                      <a:srgbClr val="00B8B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09"/>
                        </a:spcBef>
                      </a:pPr>
                      <a:endParaRPr lang="ru-RU" sz="1100" b="1" dirty="0" smtClean="0">
                        <a:solidFill>
                          <a:srgbClr val="FFFFFF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09"/>
                        </a:spcBef>
                      </a:pPr>
                      <a:r>
                        <a:rPr lang="ru-RU" sz="1100" b="1" dirty="0" smtClean="0">
                          <a:solidFill>
                            <a:srgbClr val="FFFFFF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 Процент       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09"/>
                        </a:spcBef>
                      </a:pPr>
                      <a:r>
                        <a:rPr lang="ru-RU" sz="1100" b="1" dirty="0" smtClean="0">
                          <a:solidFill>
                            <a:srgbClr val="FFFFFF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  исполнения</a:t>
                      </a:r>
                      <a:endParaRPr sz="110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00B8BE"/>
                    </a:solidFill>
                  </a:tcPr>
                </a:tc>
              </a:tr>
              <a:tr h="296523">
                <a:tc>
                  <a:txBody>
                    <a:bodyPr/>
                    <a:lstStyle/>
                    <a:p>
                      <a:pPr marL="32384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35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spc="-10" dirty="0" smtClean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Жилищно-коммунальное</a:t>
                      </a:r>
                      <a:r>
                        <a:rPr lang="ru-RU" sz="1100" b="1" spc="-10" baseline="0" dirty="0" smtClean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 хозяйство</a:t>
                      </a:r>
                      <a:endParaRPr lang="ru-RU" sz="1100" b="1" dirty="0" smtClean="0"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>
                      <a:solidFill>
                        <a:srgbClr val="00B8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690 010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>
                      <a:solidFill>
                        <a:srgbClr val="00B8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83,1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6541"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lang="ru-RU" sz="1100" b="0" spc="-10" dirty="0" smtClean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Жилищное хозяйство</a:t>
                      </a:r>
                      <a:endParaRPr sz="1100" b="0" spc="-10" dirty="0">
                        <a:solidFill>
                          <a:srgbClr val="231F20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78 953</a:t>
                      </a:r>
                      <a:endParaRPr lang="ru-RU" sz="110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100</a:t>
                      </a:r>
                      <a:endParaRPr lang="ru-RU" sz="110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E3E5"/>
                    </a:solidFill>
                  </a:tcPr>
                </a:tc>
              </a:tr>
              <a:tr h="296541"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lang="ru-RU" sz="1100" b="0" spc="-10" dirty="0" smtClean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Коммунальное хозяйство</a:t>
                      </a:r>
                      <a:endParaRPr sz="1100" b="0" spc="-10" dirty="0">
                        <a:solidFill>
                          <a:srgbClr val="231F20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570 521</a:t>
                      </a:r>
                      <a:endParaRPr lang="ru-RU" sz="110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B8BE"/>
                      </a:solidFill>
                      <a:prstDash val="soli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>
                      <a:solidFill>
                        <a:srgbClr val="00B8BE"/>
                      </a:solidFill>
                      <a:prstDash val="soli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79,8</a:t>
                      </a:r>
                      <a:endParaRPr lang="ru-RU" sz="110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6538">
                <a:tc>
                  <a:txBody>
                    <a:bodyPr/>
                    <a:lstStyle/>
                    <a:p>
                      <a:pPr marL="32384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lang="ru-RU" sz="1100" b="0" spc="-10" dirty="0" smtClean="0">
                          <a:solidFill>
                            <a:srgbClr val="231F20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Благоустройство</a:t>
                      </a:r>
                      <a:endParaRPr sz="1100" b="0" spc="-10" dirty="0">
                        <a:solidFill>
                          <a:srgbClr val="231F20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00B8BE"/>
                      </a:solidFill>
                      <a:prstDash val="soli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40 536</a:t>
                      </a:r>
                      <a:endParaRPr lang="ru-RU" sz="110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B8BE"/>
                      </a:solidFill>
                      <a:prstDash val="solid"/>
                    </a:lnB>
                    <a:solidFill>
                      <a:srgbClr val="B9E3E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96,5</a:t>
                      </a:r>
                      <a:endParaRPr lang="ru-RU" sz="1100" dirty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B8BE"/>
                      </a:solidFill>
                      <a:prstDash val="solid"/>
                    </a:lnR>
                    <a:lnT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8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E3E5"/>
                    </a:solidFill>
                  </a:tcPr>
                </a:tc>
              </a:tr>
            </a:tbl>
          </a:graphicData>
        </a:graphic>
      </p:graphicFrame>
      <p:sp>
        <p:nvSpPr>
          <p:cNvPr id="35" name="object 35"/>
          <p:cNvSpPr txBox="1"/>
          <p:nvPr/>
        </p:nvSpPr>
        <p:spPr>
          <a:xfrm>
            <a:off x="3028950" y="7435850"/>
            <a:ext cx="762000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ru-RU" sz="1000" b="1" spc="-25" dirty="0" err="1" smtClean="0">
                <a:solidFill>
                  <a:srgbClr val="00B8BE"/>
                </a:solidFill>
                <a:latin typeface="Trebuchet MS"/>
                <a:cs typeface="Trebuchet MS"/>
              </a:rPr>
              <a:t>тыс</a:t>
            </a:r>
            <a:r>
              <a:rPr sz="1000" b="1" spc="-25" dirty="0" smtClean="0">
                <a:solidFill>
                  <a:srgbClr val="00B8BE"/>
                </a:solidFill>
                <a:latin typeface="Trebuchet MS"/>
                <a:cs typeface="Trebuchet MS"/>
              </a:rPr>
              <a:t>.</a:t>
            </a:r>
            <a:r>
              <a:rPr sz="1000" b="1" spc="-145" dirty="0" smtClean="0">
                <a:solidFill>
                  <a:srgbClr val="00B8BE"/>
                </a:solidFill>
                <a:latin typeface="Trebuchet MS"/>
                <a:cs typeface="Trebuchet MS"/>
              </a:rPr>
              <a:t> </a:t>
            </a:r>
            <a:r>
              <a:rPr sz="1000" b="1" spc="-35" dirty="0">
                <a:solidFill>
                  <a:srgbClr val="00B8BE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руб</a:t>
            </a:r>
            <a:r>
              <a:rPr sz="1000" b="1" spc="-35" dirty="0">
                <a:solidFill>
                  <a:srgbClr val="00B8BE"/>
                </a:solidFill>
                <a:latin typeface="Trebuchet MS"/>
                <a:cs typeface="Trebuchet MS"/>
              </a:rPr>
              <a:t>.</a:t>
            </a:r>
            <a:endParaRPr sz="1000" dirty="0">
              <a:latin typeface="Trebuchet MS"/>
              <a:cs typeface="Trebuchet MS"/>
            </a:endParaRPr>
          </a:p>
        </p:txBody>
      </p:sp>
      <p:sp>
        <p:nvSpPr>
          <p:cNvPr id="141" name="object 141"/>
          <p:cNvSpPr txBox="1"/>
          <p:nvPr/>
        </p:nvSpPr>
        <p:spPr>
          <a:xfrm>
            <a:off x="2571750" y="730250"/>
            <a:ext cx="2878450" cy="2462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ctr">
              <a:lnSpc>
                <a:spcPct val="100000"/>
              </a:lnSpc>
            </a:pPr>
            <a:r>
              <a:rPr sz="1600" b="1" spc="-10" dirty="0" err="1">
                <a:latin typeface="Trebuchet MS"/>
                <a:cs typeface="Trebuchet MS"/>
              </a:rPr>
              <a:t>Динамика</a:t>
            </a:r>
            <a:r>
              <a:rPr sz="1600" b="1" spc="-125" dirty="0">
                <a:latin typeface="Trebuchet MS"/>
                <a:cs typeface="Trebuchet MS"/>
              </a:rPr>
              <a:t> </a:t>
            </a:r>
            <a:r>
              <a:rPr sz="1600" b="1" spc="-5" dirty="0" err="1" smtClean="0">
                <a:latin typeface="Trebuchet MS"/>
                <a:cs typeface="Trebuchet MS"/>
              </a:rPr>
              <a:t>расходов</a:t>
            </a:r>
            <a:r>
              <a:rPr lang="ru-RU" sz="1600" b="1" spc="-5" dirty="0" smtClean="0">
                <a:latin typeface="Trebuchet MS"/>
                <a:cs typeface="Trebuchet MS"/>
              </a:rPr>
              <a:t> </a:t>
            </a:r>
            <a:endParaRPr sz="1600" dirty="0">
              <a:latin typeface="Trebuchet MS"/>
              <a:cs typeface="Trebuchet MS"/>
            </a:endParaRPr>
          </a:p>
        </p:txBody>
      </p:sp>
      <p:graphicFrame>
        <p:nvGraphicFramePr>
          <p:cNvPr id="96" name="Диаграмма 95"/>
          <p:cNvGraphicFramePr/>
          <p:nvPr/>
        </p:nvGraphicFramePr>
        <p:xfrm>
          <a:off x="438150" y="958850"/>
          <a:ext cx="6629400" cy="28193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3" name="Группа 57"/>
          <p:cNvGrpSpPr/>
          <p:nvPr/>
        </p:nvGrpSpPr>
        <p:grpSpPr>
          <a:xfrm>
            <a:off x="209550" y="3854451"/>
            <a:ext cx="7391399" cy="3200400"/>
            <a:chOff x="58156" y="3193717"/>
            <a:chExt cx="7634009" cy="3610978"/>
          </a:xfrm>
        </p:grpSpPr>
        <p:grpSp>
          <p:nvGrpSpPr>
            <p:cNvPr id="4" name="Группа 56"/>
            <p:cNvGrpSpPr/>
            <p:nvPr/>
          </p:nvGrpSpPr>
          <p:grpSpPr>
            <a:xfrm>
              <a:off x="3627006" y="3537618"/>
              <a:ext cx="4065159" cy="1493900"/>
              <a:chOff x="4312806" y="3395224"/>
              <a:chExt cx="4065159" cy="1493900"/>
            </a:xfrm>
          </p:grpSpPr>
          <p:grpSp>
            <p:nvGrpSpPr>
              <p:cNvPr id="5" name="Группа 55"/>
              <p:cNvGrpSpPr/>
              <p:nvPr/>
            </p:nvGrpSpPr>
            <p:grpSpPr>
              <a:xfrm>
                <a:off x="4312806" y="3395224"/>
                <a:ext cx="2708170" cy="1493900"/>
                <a:chOff x="4312806" y="3395224"/>
                <a:chExt cx="2708170" cy="1493900"/>
              </a:xfrm>
            </p:grpSpPr>
            <p:sp>
              <p:nvSpPr>
                <p:cNvPr id="144" name="object 144"/>
                <p:cNvSpPr/>
                <p:nvPr/>
              </p:nvSpPr>
              <p:spPr>
                <a:xfrm>
                  <a:off x="4312808" y="4476061"/>
                  <a:ext cx="2708168" cy="4130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12469" h="259715">
                      <a:moveTo>
                        <a:pt x="712114" y="0"/>
                      </a:moveTo>
                      <a:lnTo>
                        <a:pt x="74777" y="0"/>
                      </a:lnTo>
                      <a:lnTo>
                        <a:pt x="0" y="129578"/>
                      </a:lnTo>
                      <a:lnTo>
                        <a:pt x="74777" y="259194"/>
                      </a:lnTo>
                      <a:lnTo>
                        <a:pt x="712114" y="259194"/>
                      </a:lnTo>
                      <a:lnTo>
                        <a:pt x="712114" y="0"/>
                      </a:lnTo>
                      <a:close/>
                    </a:path>
                  </a:pathLst>
                </a:custGeom>
                <a:solidFill>
                  <a:srgbClr val="FA6D2E"/>
                </a:solidFill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  <p:sp>
              <p:nvSpPr>
                <p:cNvPr id="146" name="object 146"/>
                <p:cNvSpPr/>
                <p:nvPr/>
              </p:nvSpPr>
              <p:spPr>
                <a:xfrm>
                  <a:off x="4312806" y="3984770"/>
                  <a:ext cx="2708168" cy="3930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12469" h="142239">
                      <a:moveTo>
                        <a:pt x="712114" y="0"/>
                      </a:moveTo>
                      <a:lnTo>
                        <a:pt x="74777" y="0"/>
                      </a:lnTo>
                      <a:lnTo>
                        <a:pt x="0" y="70916"/>
                      </a:lnTo>
                      <a:lnTo>
                        <a:pt x="74777" y="141859"/>
                      </a:lnTo>
                      <a:lnTo>
                        <a:pt x="712114" y="141859"/>
                      </a:lnTo>
                      <a:lnTo>
                        <a:pt x="712114" y="0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  <p:sp>
              <p:nvSpPr>
                <p:cNvPr id="147" name="object 147"/>
                <p:cNvSpPr/>
                <p:nvPr/>
              </p:nvSpPr>
              <p:spPr>
                <a:xfrm>
                  <a:off x="4435905" y="3395224"/>
                  <a:ext cx="2585069" cy="39303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12469" h="142239">
                      <a:moveTo>
                        <a:pt x="712114" y="0"/>
                      </a:moveTo>
                      <a:lnTo>
                        <a:pt x="74777" y="0"/>
                      </a:lnTo>
                      <a:lnTo>
                        <a:pt x="0" y="70916"/>
                      </a:lnTo>
                      <a:lnTo>
                        <a:pt x="74777" y="141859"/>
                      </a:lnTo>
                      <a:lnTo>
                        <a:pt x="712114" y="141859"/>
                      </a:lnTo>
                      <a:lnTo>
                        <a:pt x="712114" y="0"/>
                      </a:lnTo>
                      <a:close/>
                    </a:path>
                  </a:pathLst>
                </a:custGeom>
                <a:solidFill>
                  <a:srgbClr val="FFC000"/>
                </a:solidFill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</p:grpSp>
          <p:sp>
            <p:nvSpPr>
              <p:cNvPr id="148" name="object 148"/>
              <p:cNvSpPr txBox="1"/>
              <p:nvPr/>
            </p:nvSpPr>
            <p:spPr>
              <a:xfrm>
                <a:off x="4915116" y="3481200"/>
                <a:ext cx="3462849" cy="1241602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spAutoFit/>
              </a:bodyPr>
              <a:lstStyle/>
              <a:p>
                <a:pPr marL="12700" marR="368300">
                  <a:lnSpc>
                    <a:spcPct val="145800"/>
                  </a:lnSpc>
                </a:pPr>
                <a:r>
                  <a:rPr lang="ru-RU" sz="1100" dirty="0" smtClean="0">
                    <a:solidFill>
                      <a:srgbClr val="231F20"/>
                    </a:solidFill>
                    <a:latin typeface="Arial Narrow"/>
                    <a:cs typeface="Arial Narrow"/>
                  </a:rPr>
                  <a:t>Жилищное хозяйство</a:t>
                </a:r>
                <a:endParaRPr lang="ru-RU" sz="1100" spc="25" dirty="0" smtClean="0">
                  <a:solidFill>
                    <a:srgbClr val="231F20"/>
                  </a:solidFill>
                  <a:latin typeface="Arial Narrow"/>
                  <a:cs typeface="Arial Narrow"/>
                </a:endParaRPr>
              </a:p>
              <a:p>
                <a:pPr marL="12700" marR="368300">
                  <a:lnSpc>
                    <a:spcPct val="145800"/>
                  </a:lnSpc>
                </a:pPr>
                <a:r>
                  <a:rPr sz="1100" spc="25" dirty="0" smtClean="0">
                    <a:solidFill>
                      <a:srgbClr val="231F20"/>
                    </a:solidFill>
                    <a:latin typeface="Arial Narrow"/>
                    <a:cs typeface="Arial Narrow"/>
                  </a:rPr>
                  <a:t>  </a:t>
                </a:r>
                <a:endParaRPr lang="ru-RU" sz="1100" spc="35" dirty="0" smtClean="0">
                  <a:solidFill>
                    <a:srgbClr val="231F20"/>
                  </a:solidFill>
                  <a:latin typeface="Arial Narrow"/>
                  <a:cs typeface="Arial Narrow"/>
                </a:endParaRPr>
              </a:p>
              <a:p>
                <a:pPr marL="12700" marR="368300">
                  <a:lnSpc>
                    <a:spcPct val="145800"/>
                  </a:lnSpc>
                </a:pPr>
                <a:r>
                  <a:rPr lang="ru-RU" sz="1100" spc="35" dirty="0" smtClean="0">
                    <a:solidFill>
                      <a:srgbClr val="231F20"/>
                    </a:solidFill>
                    <a:latin typeface="Arial Narrow"/>
                    <a:cs typeface="Arial Narrow"/>
                  </a:rPr>
                  <a:t>Коммунальное хозяйство</a:t>
                </a:r>
                <a:endParaRPr sz="1100" dirty="0">
                  <a:latin typeface="Arial Narrow"/>
                  <a:cs typeface="Arial Narrow"/>
                </a:endParaRPr>
              </a:p>
              <a:p>
                <a:pPr marL="12700" marR="368300">
                  <a:lnSpc>
                    <a:spcPts val="900"/>
                  </a:lnSpc>
                  <a:spcBef>
                    <a:spcPts val="520"/>
                  </a:spcBef>
                </a:pPr>
                <a:endParaRPr lang="ru-RU" sz="1100" spc="30" dirty="0" smtClean="0">
                  <a:solidFill>
                    <a:srgbClr val="231F20"/>
                  </a:solidFill>
                  <a:latin typeface="Arial Narrow"/>
                  <a:cs typeface="Arial Narrow"/>
                </a:endParaRPr>
              </a:p>
              <a:p>
                <a:pPr marL="12700" marR="545465">
                  <a:lnSpc>
                    <a:spcPts val="900"/>
                  </a:lnSpc>
                  <a:spcBef>
                    <a:spcPts val="500"/>
                  </a:spcBef>
                </a:pPr>
                <a:r>
                  <a:rPr lang="ru-RU" sz="1100" spc="30" dirty="0" smtClean="0">
                    <a:solidFill>
                      <a:srgbClr val="231F20"/>
                    </a:solidFill>
                    <a:latin typeface="Arial Narrow"/>
                    <a:cs typeface="Arial Narrow"/>
                  </a:rPr>
                  <a:t>Благоустройство</a:t>
                </a:r>
                <a:endParaRPr sz="1100" dirty="0">
                  <a:latin typeface="Arial Narrow"/>
                  <a:cs typeface="Arial Narrow"/>
                </a:endParaRPr>
              </a:p>
            </p:txBody>
          </p:sp>
        </p:grpSp>
        <p:graphicFrame>
          <p:nvGraphicFramePr>
            <p:cNvPr id="97" name="Диаграмма 96"/>
            <p:cNvGraphicFramePr/>
            <p:nvPr/>
          </p:nvGraphicFramePr>
          <p:xfrm>
            <a:off x="58156" y="3193717"/>
            <a:ext cx="3620252" cy="361097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</p:grpSp>
      <p:grpSp>
        <p:nvGrpSpPr>
          <p:cNvPr id="46" name="Группа 45"/>
          <p:cNvGrpSpPr/>
          <p:nvPr/>
        </p:nvGrpSpPr>
        <p:grpSpPr>
          <a:xfrm>
            <a:off x="0" y="196850"/>
            <a:ext cx="7740523" cy="396240"/>
            <a:chOff x="0" y="288010"/>
            <a:chExt cx="7740523" cy="396240"/>
          </a:xfrm>
        </p:grpSpPr>
        <p:sp>
          <p:nvSpPr>
            <p:cNvPr id="47" name="object 3"/>
            <p:cNvSpPr/>
            <p:nvPr/>
          </p:nvSpPr>
          <p:spPr>
            <a:xfrm>
              <a:off x="7567803" y="288010"/>
              <a:ext cx="172720" cy="396240"/>
            </a:xfrm>
            <a:custGeom>
              <a:avLst/>
              <a:gdLst/>
              <a:ahLst/>
              <a:cxnLst/>
              <a:rect l="l" t="t" r="r" b="b"/>
              <a:pathLst>
                <a:path w="172720" h="396240">
                  <a:moveTo>
                    <a:pt x="95402" y="0"/>
                  </a:moveTo>
                  <a:lnTo>
                    <a:pt x="0" y="0"/>
                  </a:lnTo>
                  <a:lnTo>
                    <a:pt x="29889" y="4607"/>
                  </a:lnTo>
                  <a:lnTo>
                    <a:pt x="54300" y="17175"/>
                  </a:lnTo>
                  <a:lnTo>
                    <a:pt x="70760" y="35816"/>
                  </a:lnTo>
                  <a:lnTo>
                    <a:pt x="76796" y="58648"/>
                  </a:lnTo>
                  <a:lnTo>
                    <a:pt x="76796" y="337350"/>
                  </a:lnTo>
                  <a:lnTo>
                    <a:pt x="70760" y="360181"/>
                  </a:lnTo>
                  <a:lnTo>
                    <a:pt x="54300" y="378823"/>
                  </a:lnTo>
                  <a:lnTo>
                    <a:pt x="29889" y="391390"/>
                  </a:lnTo>
                  <a:lnTo>
                    <a:pt x="0" y="395998"/>
                  </a:lnTo>
                  <a:lnTo>
                    <a:pt x="95402" y="395998"/>
                  </a:lnTo>
                  <a:lnTo>
                    <a:pt x="125291" y="391390"/>
                  </a:lnTo>
                  <a:lnTo>
                    <a:pt x="149702" y="378823"/>
                  </a:lnTo>
                  <a:lnTo>
                    <a:pt x="166163" y="360181"/>
                  </a:lnTo>
                  <a:lnTo>
                    <a:pt x="172199" y="337350"/>
                  </a:lnTo>
                  <a:lnTo>
                    <a:pt x="172199" y="58648"/>
                  </a:lnTo>
                  <a:lnTo>
                    <a:pt x="166163" y="35816"/>
                  </a:lnTo>
                  <a:lnTo>
                    <a:pt x="149702" y="17175"/>
                  </a:lnTo>
                  <a:lnTo>
                    <a:pt x="125291" y="4607"/>
                  </a:lnTo>
                  <a:lnTo>
                    <a:pt x="95402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4"/>
            <p:cNvSpPr/>
            <p:nvPr/>
          </p:nvSpPr>
          <p:spPr>
            <a:xfrm>
              <a:off x="7376998" y="288010"/>
              <a:ext cx="172720" cy="396240"/>
            </a:xfrm>
            <a:custGeom>
              <a:avLst/>
              <a:gdLst/>
              <a:ahLst/>
              <a:cxnLst/>
              <a:rect l="l" t="t" r="r" b="b"/>
              <a:pathLst>
                <a:path w="172720" h="396240">
                  <a:moveTo>
                    <a:pt x="95402" y="0"/>
                  </a:moveTo>
                  <a:lnTo>
                    <a:pt x="0" y="0"/>
                  </a:lnTo>
                  <a:lnTo>
                    <a:pt x="29889" y="4607"/>
                  </a:lnTo>
                  <a:lnTo>
                    <a:pt x="54300" y="17175"/>
                  </a:lnTo>
                  <a:lnTo>
                    <a:pt x="70760" y="35816"/>
                  </a:lnTo>
                  <a:lnTo>
                    <a:pt x="76796" y="58648"/>
                  </a:lnTo>
                  <a:lnTo>
                    <a:pt x="76796" y="337350"/>
                  </a:lnTo>
                  <a:lnTo>
                    <a:pt x="70760" y="360181"/>
                  </a:lnTo>
                  <a:lnTo>
                    <a:pt x="54300" y="378823"/>
                  </a:lnTo>
                  <a:lnTo>
                    <a:pt x="29889" y="391390"/>
                  </a:lnTo>
                  <a:lnTo>
                    <a:pt x="0" y="395998"/>
                  </a:lnTo>
                  <a:lnTo>
                    <a:pt x="95402" y="395998"/>
                  </a:lnTo>
                  <a:lnTo>
                    <a:pt x="125291" y="391390"/>
                  </a:lnTo>
                  <a:lnTo>
                    <a:pt x="149702" y="378823"/>
                  </a:lnTo>
                  <a:lnTo>
                    <a:pt x="166163" y="360181"/>
                  </a:lnTo>
                  <a:lnTo>
                    <a:pt x="172199" y="337350"/>
                  </a:lnTo>
                  <a:lnTo>
                    <a:pt x="172199" y="58648"/>
                  </a:lnTo>
                  <a:lnTo>
                    <a:pt x="166163" y="35816"/>
                  </a:lnTo>
                  <a:lnTo>
                    <a:pt x="149702" y="17175"/>
                  </a:lnTo>
                  <a:lnTo>
                    <a:pt x="125291" y="4607"/>
                  </a:lnTo>
                  <a:lnTo>
                    <a:pt x="95402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"/>
            <p:cNvSpPr/>
            <p:nvPr/>
          </p:nvSpPr>
          <p:spPr>
            <a:xfrm>
              <a:off x="7186193" y="288010"/>
              <a:ext cx="172720" cy="396240"/>
            </a:xfrm>
            <a:custGeom>
              <a:avLst/>
              <a:gdLst/>
              <a:ahLst/>
              <a:cxnLst/>
              <a:rect l="l" t="t" r="r" b="b"/>
              <a:pathLst>
                <a:path w="172720" h="396240">
                  <a:moveTo>
                    <a:pt x="95402" y="0"/>
                  </a:moveTo>
                  <a:lnTo>
                    <a:pt x="0" y="0"/>
                  </a:lnTo>
                  <a:lnTo>
                    <a:pt x="29889" y="4607"/>
                  </a:lnTo>
                  <a:lnTo>
                    <a:pt x="54300" y="17175"/>
                  </a:lnTo>
                  <a:lnTo>
                    <a:pt x="70760" y="35816"/>
                  </a:lnTo>
                  <a:lnTo>
                    <a:pt x="76796" y="58648"/>
                  </a:lnTo>
                  <a:lnTo>
                    <a:pt x="76796" y="337350"/>
                  </a:lnTo>
                  <a:lnTo>
                    <a:pt x="70760" y="360181"/>
                  </a:lnTo>
                  <a:lnTo>
                    <a:pt x="54300" y="378823"/>
                  </a:lnTo>
                  <a:lnTo>
                    <a:pt x="29889" y="391390"/>
                  </a:lnTo>
                  <a:lnTo>
                    <a:pt x="0" y="395998"/>
                  </a:lnTo>
                  <a:lnTo>
                    <a:pt x="95402" y="395998"/>
                  </a:lnTo>
                  <a:lnTo>
                    <a:pt x="125291" y="391390"/>
                  </a:lnTo>
                  <a:lnTo>
                    <a:pt x="149702" y="378823"/>
                  </a:lnTo>
                  <a:lnTo>
                    <a:pt x="166163" y="360181"/>
                  </a:lnTo>
                  <a:lnTo>
                    <a:pt x="172199" y="337350"/>
                  </a:lnTo>
                  <a:lnTo>
                    <a:pt x="172199" y="58648"/>
                  </a:lnTo>
                  <a:lnTo>
                    <a:pt x="166163" y="35816"/>
                  </a:lnTo>
                  <a:lnTo>
                    <a:pt x="149702" y="17175"/>
                  </a:lnTo>
                  <a:lnTo>
                    <a:pt x="125291" y="4607"/>
                  </a:lnTo>
                  <a:lnTo>
                    <a:pt x="95402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6"/>
            <p:cNvSpPr/>
            <p:nvPr/>
          </p:nvSpPr>
          <p:spPr>
            <a:xfrm>
              <a:off x="6995400" y="288010"/>
              <a:ext cx="172720" cy="396240"/>
            </a:xfrm>
            <a:custGeom>
              <a:avLst/>
              <a:gdLst/>
              <a:ahLst/>
              <a:cxnLst/>
              <a:rect l="l" t="t" r="r" b="b"/>
              <a:pathLst>
                <a:path w="172720" h="396240">
                  <a:moveTo>
                    <a:pt x="95402" y="0"/>
                  </a:moveTo>
                  <a:lnTo>
                    <a:pt x="0" y="0"/>
                  </a:lnTo>
                  <a:lnTo>
                    <a:pt x="29889" y="4607"/>
                  </a:lnTo>
                  <a:lnTo>
                    <a:pt x="54300" y="17175"/>
                  </a:lnTo>
                  <a:lnTo>
                    <a:pt x="70760" y="35816"/>
                  </a:lnTo>
                  <a:lnTo>
                    <a:pt x="76796" y="58648"/>
                  </a:lnTo>
                  <a:lnTo>
                    <a:pt x="76796" y="337350"/>
                  </a:lnTo>
                  <a:lnTo>
                    <a:pt x="70760" y="360181"/>
                  </a:lnTo>
                  <a:lnTo>
                    <a:pt x="54300" y="378823"/>
                  </a:lnTo>
                  <a:lnTo>
                    <a:pt x="29889" y="391390"/>
                  </a:lnTo>
                  <a:lnTo>
                    <a:pt x="0" y="395998"/>
                  </a:lnTo>
                  <a:lnTo>
                    <a:pt x="95402" y="395998"/>
                  </a:lnTo>
                  <a:lnTo>
                    <a:pt x="125291" y="391390"/>
                  </a:lnTo>
                  <a:lnTo>
                    <a:pt x="149702" y="378823"/>
                  </a:lnTo>
                  <a:lnTo>
                    <a:pt x="166163" y="360181"/>
                  </a:lnTo>
                  <a:lnTo>
                    <a:pt x="172199" y="337350"/>
                  </a:lnTo>
                  <a:lnTo>
                    <a:pt x="172199" y="58648"/>
                  </a:lnTo>
                  <a:lnTo>
                    <a:pt x="166163" y="35816"/>
                  </a:lnTo>
                  <a:lnTo>
                    <a:pt x="149702" y="17175"/>
                  </a:lnTo>
                  <a:lnTo>
                    <a:pt x="125291" y="4607"/>
                  </a:lnTo>
                  <a:lnTo>
                    <a:pt x="95402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7"/>
            <p:cNvSpPr/>
            <p:nvPr/>
          </p:nvSpPr>
          <p:spPr>
            <a:xfrm>
              <a:off x="0" y="288010"/>
              <a:ext cx="406400" cy="396240"/>
            </a:xfrm>
            <a:custGeom>
              <a:avLst/>
              <a:gdLst/>
              <a:ahLst/>
              <a:cxnLst/>
              <a:rect l="l" t="t" r="r" b="b"/>
              <a:pathLst>
                <a:path w="406400" h="396240">
                  <a:moveTo>
                    <a:pt x="406095" y="0"/>
                  </a:moveTo>
                  <a:lnTo>
                    <a:pt x="280758" y="0"/>
                  </a:lnTo>
                  <a:lnTo>
                    <a:pt x="0" y="198031"/>
                  </a:lnTo>
                  <a:lnTo>
                    <a:pt x="280758" y="395998"/>
                  </a:lnTo>
                  <a:lnTo>
                    <a:pt x="406133" y="395998"/>
                  </a:lnTo>
                  <a:lnTo>
                    <a:pt x="125387" y="197992"/>
                  </a:lnTo>
                  <a:lnTo>
                    <a:pt x="406095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8"/>
            <p:cNvSpPr/>
            <p:nvPr/>
          </p:nvSpPr>
          <p:spPr>
            <a:xfrm>
              <a:off x="251999" y="288010"/>
              <a:ext cx="406400" cy="396240"/>
            </a:xfrm>
            <a:custGeom>
              <a:avLst/>
              <a:gdLst/>
              <a:ahLst/>
              <a:cxnLst/>
              <a:rect l="l" t="t" r="r" b="b"/>
              <a:pathLst>
                <a:path w="406400" h="396240">
                  <a:moveTo>
                    <a:pt x="406095" y="0"/>
                  </a:moveTo>
                  <a:lnTo>
                    <a:pt x="280758" y="0"/>
                  </a:lnTo>
                  <a:lnTo>
                    <a:pt x="0" y="198031"/>
                  </a:lnTo>
                  <a:lnTo>
                    <a:pt x="280758" y="395998"/>
                  </a:lnTo>
                  <a:lnTo>
                    <a:pt x="406133" y="395998"/>
                  </a:lnTo>
                  <a:lnTo>
                    <a:pt x="125387" y="197992"/>
                  </a:lnTo>
                  <a:lnTo>
                    <a:pt x="406095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9"/>
            <p:cNvSpPr/>
            <p:nvPr/>
          </p:nvSpPr>
          <p:spPr>
            <a:xfrm>
              <a:off x="504000" y="288010"/>
              <a:ext cx="406400" cy="396240"/>
            </a:xfrm>
            <a:custGeom>
              <a:avLst/>
              <a:gdLst/>
              <a:ahLst/>
              <a:cxnLst/>
              <a:rect l="l" t="t" r="r" b="b"/>
              <a:pathLst>
                <a:path w="406400" h="396240">
                  <a:moveTo>
                    <a:pt x="406095" y="0"/>
                  </a:moveTo>
                  <a:lnTo>
                    <a:pt x="280758" y="0"/>
                  </a:lnTo>
                  <a:lnTo>
                    <a:pt x="0" y="198031"/>
                  </a:lnTo>
                  <a:lnTo>
                    <a:pt x="280758" y="395998"/>
                  </a:lnTo>
                  <a:lnTo>
                    <a:pt x="406133" y="395998"/>
                  </a:lnTo>
                  <a:lnTo>
                    <a:pt x="125387" y="197992"/>
                  </a:lnTo>
                  <a:lnTo>
                    <a:pt x="406095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10"/>
            <p:cNvSpPr/>
            <p:nvPr/>
          </p:nvSpPr>
          <p:spPr>
            <a:xfrm>
              <a:off x="756000" y="288010"/>
              <a:ext cx="406400" cy="396240"/>
            </a:xfrm>
            <a:custGeom>
              <a:avLst/>
              <a:gdLst/>
              <a:ahLst/>
              <a:cxnLst/>
              <a:rect l="l" t="t" r="r" b="b"/>
              <a:pathLst>
                <a:path w="406400" h="396240">
                  <a:moveTo>
                    <a:pt x="406095" y="0"/>
                  </a:moveTo>
                  <a:lnTo>
                    <a:pt x="280758" y="0"/>
                  </a:lnTo>
                  <a:lnTo>
                    <a:pt x="0" y="198031"/>
                  </a:lnTo>
                  <a:lnTo>
                    <a:pt x="280758" y="395998"/>
                  </a:lnTo>
                  <a:lnTo>
                    <a:pt x="406133" y="395998"/>
                  </a:lnTo>
                  <a:lnTo>
                    <a:pt x="125387" y="197992"/>
                  </a:lnTo>
                  <a:lnTo>
                    <a:pt x="406095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63" name="Группа 44"/>
            <p:cNvGrpSpPr/>
            <p:nvPr/>
          </p:nvGrpSpPr>
          <p:grpSpPr>
            <a:xfrm>
              <a:off x="990600" y="288010"/>
              <a:ext cx="6101715" cy="396240"/>
              <a:chOff x="990600" y="288010"/>
              <a:chExt cx="6101715" cy="396240"/>
            </a:xfrm>
          </p:grpSpPr>
          <p:sp>
            <p:nvSpPr>
              <p:cNvPr id="65" name="object 12"/>
              <p:cNvSpPr/>
              <p:nvPr/>
            </p:nvSpPr>
            <p:spPr>
              <a:xfrm>
                <a:off x="990600" y="288010"/>
                <a:ext cx="6101715" cy="396240"/>
              </a:xfrm>
              <a:custGeom>
                <a:avLst/>
                <a:gdLst/>
                <a:ahLst/>
                <a:cxnLst/>
                <a:rect l="l" t="t" r="r" b="b"/>
                <a:pathLst>
                  <a:path w="6101715" h="396240">
                    <a:moveTo>
                      <a:pt x="6028944" y="0"/>
                    </a:moveTo>
                    <a:lnTo>
                      <a:pt x="280758" y="0"/>
                    </a:lnTo>
                    <a:lnTo>
                      <a:pt x="0" y="198031"/>
                    </a:lnTo>
                    <a:lnTo>
                      <a:pt x="280758" y="395998"/>
                    </a:lnTo>
                    <a:lnTo>
                      <a:pt x="6028944" y="395998"/>
                    </a:lnTo>
                    <a:lnTo>
                      <a:pt x="6057141" y="391390"/>
                    </a:lnTo>
                    <a:lnTo>
                      <a:pt x="6080172" y="378823"/>
                    </a:lnTo>
                    <a:lnTo>
                      <a:pt x="6095702" y="360181"/>
                    </a:lnTo>
                    <a:lnTo>
                      <a:pt x="6101397" y="337350"/>
                    </a:lnTo>
                    <a:lnTo>
                      <a:pt x="6101397" y="58648"/>
                    </a:lnTo>
                    <a:lnTo>
                      <a:pt x="6095702" y="35816"/>
                    </a:lnTo>
                    <a:lnTo>
                      <a:pt x="6080172" y="17175"/>
                    </a:lnTo>
                    <a:lnTo>
                      <a:pt x="6057141" y="4607"/>
                    </a:lnTo>
                    <a:lnTo>
                      <a:pt x="6028944" y="0"/>
                    </a:lnTo>
                    <a:close/>
                  </a:path>
                </a:pathLst>
              </a:custGeom>
              <a:solidFill>
                <a:srgbClr val="00B8BE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6" name="object 13"/>
              <p:cNvSpPr/>
              <p:nvPr/>
            </p:nvSpPr>
            <p:spPr>
              <a:xfrm>
                <a:off x="6734556" y="342011"/>
                <a:ext cx="288290" cy="288290"/>
              </a:xfrm>
              <a:custGeom>
                <a:avLst/>
                <a:gdLst/>
                <a:ahLst/>
                <a:cxnLst/>
                <a:rect l="l" t="t" r="r" b="b"/>
                <a:pathLst>
                  <a:path w="288290" h="288290">
                    <a:moveTo>
                      <a:pt x="235673" y="0"/>
                    </a:moveTo>
                    <a:lnTo>
                      <a:pt x="52324" y="0"/>
                    </a:lnTo>
                    <a:lnTo>
                      <a:pt x="31953" y="4105"/>
                    </a:lnTo>
                    <a:lnTo>
                      <a:pt x="15322" y="15308"/>
                    </a:lnTo>
                    <a:lnTo>
                      <a:pt x="4110" y="31937"/>
                    </a:lnTo>
                    <a:lnTo>
                      <a:pt x="0" y="52324"/>
                    </a:lnTo>
                    <a:lnTo>
                      <a:pt x="0" y="235661"/>
                    </a:lnTo>
                    <a:lnTo>
                      <a:pt x="4110" y="256031"/>
                    </a:lnTo>
                    <a:lnTo>
                      <a:pt x="15322" y="272662"/>
                    </a:lnTo>
                    <a:lnTo>
                      <a:pt x="31953" y="283874"/>
                    </a:lnTo>
                    <a:lnTo>
                      <a:pt x="52324" y="287985"/>
                    </a:lnTo>
                    <a:lnTo>
                      <a:pt x="235673" y="287985"/>
                    </a:lnTo>
                    <a:lnTo>
                      <a:pt x="256038" y="283874"/>
                    </a:lnTo>
                    <a:lnTo>
                      <a:pt x="272670" y="272662"/>
                    </a:lnTo>
                    <a:lnTo>
                      <a:pt x="283885" y="256031"/>
                    </a:lnTo>
                    <a:lnTo>
                      <a:pt x="287997" y="235661"/>
                    </a:lnTo>
                    <a:lnTo>
                      <a:pt x="287997" y="52324"/>
                    </a:lnTo>
                    <a:lnTo>
                      <a:pt x="283885" y="31937"/>
                    </a:lnTo>
                    <a:lnTo>
                      <a:pt x="272670" y="15308"/>
                    </a:lnTo>
                    <a:lnTo>
                      <a:pt x="256038" y="4105"/>
                    </a:lnTo>
                    <a:lnTo>
                      <a:pt x="235673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7" name="object 14"/>
              <p:cNvSpPr txBox="1"/>
              <p:nvPr/>
            </p:nvSpPr>
            <p:spPr>
              <a:xfrm>
                <a:off x="6762750" y="381748"/>
                <a:ext cx="245403" cy="184666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spAutoFit/>
              </a:bodyPr>
              <a:lstStyle/>
              <a:p>
                <a:pPr marL="12700">
                  <a:lnSpc>
                    <a:spcPct val="100000"/>
                  </a:lnSpc>
                </a:pPr>
                <a:r>
                  <a:rPr lang="ru-RU" sz="1200" b="1" spc="25" dirty="0" smtClean="0">
                    <a:solidFill>
                      <a:srgbClr val="009DA2"/>
                    </a:solidFill>
                    <a:latin typeface="Gill Sans MT"/>
                    <a:cs typeface="Gill Sans MT"/>
                  </a:rPr>
                  <a:t>16</a:t>
                </a:r>
                <a:endParaRPr sz="1200" dirty="0">
                  <a:latin typeface="Gill Sans MT"/>
                  <a:cs typeface="Gill Sans MT"/>
                </a:endParaRPr>
              </a:p>
            </p:txBody>
          </p:sp>
        </p:grpSp>
        <p:sp>
          <p:nvSpPr>
            <p:cNvPr id="64" name="object 21"/>
            <p:cNvSpPr txBox="1"/>
            <p:nvPr/>
          </p:nvSpPr>
          <p:spPr>
            <a:xfrm>
              <a:off x="1276350" y="364210"/>
              <a:ext cx="5410200" cy="166712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12700" marR="5080">
                <a:lnSpc>
                  <a:spcPts val="1300"/>
                </a:lnSpc>
              </a:pPr>
              <a:r>
                <a:rPr lang="ru-RU" sz="1000" b="1" spc="-20" dirty="0" smtClean="0">
                  <a:solidFill>
                    <a:srgbClr val="FFFFFF"/>
                  </a:solidFill>
                  <a:latin typeface="Trebuchet MS"/>
                  <a:cs typeface="Trebuchet MS"/>
                </a:rPr>
                <a:t>ЖИЛИЩНО-КОММУНАЛЬНОЕ ХОЗЯЙСТВО</a:t>
              </a:r>
              <a:endParaRPr lang="ru-RU" sz="1000" dirty="0" smtClean="0">
                <a:latin typeface="Trebuchet MS"/>
                <a:cs typeface="Trebuchet MS"/>
              </a:endParaRPr>
            </a:p>
          </p:txBody>
        </p:sp>
      </p:grpSp>
      <p:pic>
        <p:nvPicPr>
          <p:cNvPr id="14338" name="Picture 2" descr="B:\Users\SOB\Desktop\Бюджет для граждан\Фото для бюджета\kartinki-zhkh-39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943350" y="5835650"/>
            <a:ext cx="3505200" cy="3352800"/>
          </a:xfrm>
          <a:prstGeom prst="rect">
            <a:avLst/>
          </a:prstGeom>
          <a:noFill/>
        </p:spPr>
      </p:pic>
      <p:sp>
        <p:nvSpPr>
          <p:cNvPr id="38" name="object 141"/>
          <p:cNvSpPr txBox="1"/>
          <p:nvPr/>
        </p:nvSpPr>
        <p:spPr>
          <a:xfrm>
            <a:off x="4019550" y="1035050"/>
            <a:ext cx="2878450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r">
              <a:lnSpc>
                <a:spcPct val="100000"/>
              </a:lnSpc>
            </a:pPr>
            <a:r>
              <a:rPr lang="ru-RU" sz="1200" b="1" spc="-10" dirty="0" smtClean="0">
                <a:solidFill>
                  <a:srgbClr val="00B8BE"/>
                </a:solidFill>
                <a:latin typeface="Trebuchet MS"/>
                <a:cs typeface="Trebuchet MS"/>
              </a:rPr>
              <a:t>тыс.руб.</a:t>
            </a:r>
            <a:endParaRPr sz="120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object 72"/>
          <p:cNvSpPr/>
          <p:nvPr/>
        </p:nvSpPr>
        <p:spPr>
          <a:xfrm>
            <a:off x="3790950" y="2482850"/>
            <a:ext cx="990600" cy="304800"/>
          </a:xfrm>
          <a:custGeom>
            <a:avLst/>
            <a:gdLst/>
            <a:ahLst/>
            <a:cxnLst/>
            <a:rect l="l" t="t" r="r" b="b"/>
            <a:pathLst>
              <a:path w="712470" h="142239">
                <a:moveTo>
                  <a:pt x="637336" y="0"/>
                </a:moveTo>
                <a:lnTo>
                  <a:pt x="0" y="0"/>
                </a:lnTo>
                <a:lnTo>
                  <a:pt x="0" y="141858"/>
                </a:lnTo>
                <a:lnTo>
                  <a:pt x="637336" y="141858"/>
                </a:lnTo>
                <a:lnTo>
                  <a:pt x="712114" y="70916"/>
                </a:lnTo>
                <a:lnTo>
                  <a:pt x="637336" y="0"/>
                </a:lnTo>
                <a:close/>
              </a:path>
            </a:pathLst>
          </a:custGeom>
          <a:solidFill>
            <a:schemeClr val="accent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67"/>
          <p:cNvSpPr/>
          <p:nvPr/>
        </p:nvSpPr>
        <p:spPr>
          <a:xfrm>
            <a:off x="2876550" y="2482850"/>
            <a:ext cx="941070" cy="304800"/>
          </a:xfrm>
          <a:custGeom>
            <a:avLst/>
            <a:gdLst/>
            <a:ahLst/>
            <a:cxnLst/>
            <a:rect l="l" t="t" r="r" b="b"/>
            <a:pathLst>
              <a:path w="712470" h="142239">
                <a:moveTo>
                  <a:pt x="712114" y="0"/>
                </a:moveTo>
                <a:lnTo>
                  <a:pt x="74777" y="0"/>
                </a:lnTo>
                <a:lnTo>
                  <a:pt x="0" y="70916"/>
                </a:lnTo>
                <a:lnTo>
                  <a:pt x="74777" y="141858"/>
                </a:lnTo>
                <a:lnTo>
                  <a:pt x="712114" y="141858"/>
                </a:lnTo>
                <a:lnTo>
                  <a:pt x="712114" y="0"/>
                </a:lnTo>
                <a:close/>
              </a:path>
            </a:pathLst>
          </a:custGeom>
          <a:solidFill>
            <a:schemeClr val="accent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object 2"/>
          <p:cNvSpPr/>
          <p:nvPr/>
        </p:nvSpPr>
        <p:spPr>
          <a:xfrm>
            <a:off x="0" y="1309"/>
            <a:ext cx="324002" cy="1090799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0" y="10420698"/>
            <a:ext cx="7740015" cy="0"/>
          </a:xfrm>
          <a:custGeom>
            <a:avLst/>
            <a:gdLst/>
            <a:ahLst/>
            <a:cxnLst/>
            <a:rect l="l" t="t" r="r" b="b"/>
            <a:pathLst>
              <a:path w="7740015">
                <a:moveTo>
                  <a:pt x="0" y="0"/>
                </a:moveTo>
                <a:lnTo>
                  <a:pt x="7740001" y="0"/>
                </a:lnTo>
              </a:path>
            </a:pathLst>
          </a:custGeom>
          <a:ln w="6350">
            <a:solidFill>
              <a:srgbClr val="8A8C8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0" y="10506584"/>
            <a:ext cx="7740015" cy="0"/>
          </a:xfrm>
          <a:custGeom>
            <a:avLst/>
            <a:gdLst/>
            <a:ahLst/>
            <a:cxnLst/>
            <a:rect l="l" t="t" r="r" b="b"/>
            <a:pathLst>
              <a:path w="7740015">
                <a:moveTo>
                  <a:pt x="0" y="0"/>
                </a:moveTo>
                <a:lnTo>
                  <a:pt x="7740001" y="0"/>
                </a:lnTo>
              </a:path>
            </a:pathLst>
          </a:custGeom>
          <a:ln w="6350">
            <a:solidFill>
              <a:srgbClr val="8A8C8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0" y="10597236"/>
            <a:ext cx="7740015" cy="0"/>
          </a:xfrm>
          <a:custGeom>
            <a:avLst/>
            <a:gdLst/>
            <a:ahLst/>
            <a:cxnLst/>
            <a:rect l="l" t="t" r="r" b="b"/>
            <a:pathLst>
              <a:path w="7740015">
                <a:moveTo>
                  <a:pt x="0" y="0"/>
                </a:moveTo>
                <a:lnTo>
                  <a:pt x="7740001" y="0"/>
                </a:lnTo>
              </a:path>
            </a:pathLst>
          </a:custGeom>
          <a:ln w="6350">
            <a:solidFill>
              <a:srgbClr val="8A8C8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723857" y="10602001"/>
            <a:ext cx="5016500" cy="0"/>
          </a:xfrm>
          <a:custGeom>
            <a:avLst/>
            <a:gdLst/>
            <a:ahLst/>
            <a:cxnLst/>
            <a:rect l="l" t="t" r="r" b="b"/>
            <a:pathLst>
              <a:path w="5016500">
                <a:moveTo>
                  <a:pt x="0" y="0"/>
                </a:moveTo>
                <a:lnTo>
                  <a:pt x="5016144" y="0"/>
                </a:lnTo>
              </a:path>
            </a:pathLst>
          </a:custGeom>
          <a:ln w="36004">
            <a:solidFill>
              <a:srgbClr val="00A3A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3510584" y="10511350"/>
            <a:ext cx="4229735" cy="0"/>
          </a:xfrm>
          <a:custGeom>
            <a:avLst/>
            <a:gdLst/>
            <a:ahLst/>
            <a:cxnLst/>
            <a:rect l="l" t="t" r="r" b="b"/>
            <a:pathLst>
              <a:path w="4229734">
                <a:moveTo>
                  <a:pt x="0" y="0"/>
                </a:moveTo>
                <a:lnTo>
                  <a:pt x="4229417" y="0"/>
                </a:lnTo>
              </a:path>
            </a:pathLst>
          </a:custGeom>
          <a:ln w="36004">
            <a:solidFill>
              <a:srgbClr val="00B8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4293666" y="10420700"/>
            <a:ext cx="3446779" cy="0"/>
          </a:xfrm>
          <a:custGeom>
            <a:avLst/>
            <a:gdLst/>
            <a:ahLst/>
            <a:cxnLst/>
            <a:rect l="l" t="t" r="r" b="b"/>
            <a:pathLst>
              <a:path w="3446779">
                <a:moveTo>
                  <a:pt x="0" y="0"/>
                </a:moveTo>
                <a:lnTo>
                  <a:pt x="3446335" y="0"/>
                </a:lnTo>
              </a:path>
            </a:pathLst>
          </a:custGeom>
          <a:ln w="36004">
            <a:solidFill>
              <a:srgbClr val="A2DAD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 txBox="1"/>
          <p:nvPr/>
        </p:nvSpPr>
        <p:spPr>
          <a:xfrm>
            <a:off x="1123950" y="730250"/>
            <a:ext cx="5240650" cy="4924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ctr">
              <a:lnSpc>
                <a:spcPct val="100000"/>
              </a:lnSpc>
            </a:pPr>
            <a:r>
              <a:rPr sz="1600" b="1" dirty="0" err="1">
                <a:latin typeface="Trebuchet MS"/>
                <a:cs typeface="Trebuchet MS"/>
              </a:rPr>
              <a:t>Структура</a:t>
            </a:r>
            <a:r>
              <a:rPr sz="1600" b="1" dirty="0">
                <a:latin typeface="Trebuchet MS"/>
                <a:cs typeface="Trebuchet MS"/>
              </a:rPr>
              <a:t> </a:t>
            </a:r>
            <a:r>
              <a:rPr lang="ru-RU" sz="1600" b="1" spc="-15" dirty="0" smtClean="0">
                <a:latin typeface="Trebuchet MS"/>
                <a:cs typeface="Trebuchet MS"/>
              </a:rPr>
              <a:t>муниципального </a:t>
            </a:r>
            <a:r>
              <a:rPr sz="1600" b="1" spc="-15" dirty="0" err="1" smtClean="0">
                <a:latin typeface="Trebuchet MS"/>
                <a:cs typeface="Trebuchet MS"/>
              </a:rPr>
              <a:t>долг</a:t>
            </a:r>
            <a:r>
              <a:rPr lang="ru-RU" sz="1600" b="1" spc="-15" dirty="0" smtClean="0">
                <a:latin typeface="Trebuchet MS"/>
                <a:cs typeface="Trebuchet MS"/>
              </a:rPr>
              <a:t>а </a:t>
            </a:r>
          </a:p>
          <a:p>
            <a:pPr marL="12700" algn="ctr">
              <a:lnSpc>
                <a:spcPct val="100000"/>
              </a:lnSpc>
            </a:pPr>
            <a:r>
              <a:rPr lang="ru-RU" sz="1600" b="1" spc="-15" dirty="0" smtClean="0">
                <a:latin typeface="Trebuchet MS"/>
                <a:cs typeface="Trebuchet MS"/>
              </a:rPr>
              <a:t>Шалинского муниципального округа</a:t>
            </a:r>
            <a:endParaRPr sz="1600" dirty="0">
              <a:latin typeface="Trebuchet MS"/>
              <a:cs typeface="Trebuchet MS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1446441" y="390741"/>
            <a:ext cx="1931670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ru-RU" sz="1200" b="1" spc="-15" dirty="0" smtClean="0">
                <a:solidFill>
                  <a:srgbClr val="FFFFFF"/>
                </a:solidFill>
                <a:latin typeface="Trebuchet MS"/>
                <a:cs typeface="Trebuchet MS"/>
              </a:rPr>
              <a:t>МУНИЦИПАЛЬНЫЙ</a:t>
            </a:r>
            <a:r>
              <a:rPr sz="1200" b="1" spc="-160" dirty="0" smtClean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b="1" spc="-25" dirty="0">
                <a:solidFill>
                  <a:srgbClr val="FFFFFF"/>
                </a:solidFill>
                <a:latin typeface="Trebuchet MS"/>
                <a:cs typeface="Trebuchet MS"/>
              </a:rPr>
              <a:t>ДОЛГ</a:t>
            </a:r>
            <a:endParaRPr sz="1200" dirty="0">
              <a:latin typeface="Trebuchet MS"/>
              <a:cs typeface="Trebuchet MS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514350" y="3702050"/>
            <a:ext cx="6629400" cy="20313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lang="ru-RU" sz="1200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       На 01.01.2026 года  размер муниципального  долга составил 66 432 143,01 рубля.  По сравнению с 01.01.2025 годом размер муниципального долга увеличился на 66 432 143,01 рубля.  </a:t>
            </a:r>
          </a:p>
          <a:p>
            <a:r>
              <a:rPr lang="ru-RU" sz="1200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       Верхний предел муниципального внутреннего долга Шалинского муниципального округа на 01.01.2026 года утвержден  пунктом 14 решения Думы Шалинского муниципального округа от  29 декабря 2025 года № 456  «О внесении изменений в решение Думы Шалинского городского округа от 19.12.2024  № 355 «О бюджете Шалинского муниципального округа на 2025 год и плановый период 2026 и 2027 годов» в сумме 66 432 143,01 рубля,  в том числе верхний предел долга по муниципальным гарантиям Шалинского муниципального округа в валюте Российской Федерации – 66 432 143,01 рубля. </a:t>
            </a:r>
          </a:p>
          <a:p>
            <a:endParaRPr lang="ru-RU" sz="1200" dirty="0" smtClean="0">
              <a:latin typeface="Liberation Serif" pitchFamily="18" charset="0"/>
              <a:ea typeface="Liberation Serif" pitchFamily="18" charset="0"/>
              <a:cs typeface="Liberation Serif" pitchFamily="18" charset="0"/>
            </a:endParaRPr>
          </a:p>
          <a:p>
            <a:pPr>
              <a:buFontTx/>
              <a:buChar char="-"/>
            </a:pPr>
            <a:endParaRPr lang="ru-RU" sz="1200" dirty="0">
              <a:latin typeface="Liberation Serif" pitchFamily="18" charset="0"/>
              <a:ea typeface="Liberation Serif" pitchFamily="18" charset="0"/>
              <a:cs typeface="Liberation Serif" pitchFamily="18" charset="0"/>
            </a:endParaRPr>
          </a:p>
        </p:txBody>
      </p:sp>
      <p:sp>
        <p:nvSpPr>
          <p:cNvPr id="67" name="object 67"/>
          <p:cNvSpPr/>
          <p:nvPr/>
        </p:nvSpPr>
        <p:spPr>
          <a:xfrm>
            <a:off x="2876550" y="1949450"/>
            <a:ext cx="941070" cy="304800"/>
          </a:xfrm>
          <a:custGeom>
            <a:avLst/>
            <a:gdLst/>
            <a:ahLst/>
            <a:cxnLst/>
            <a:rect l="l" t="t" r="r" b="b"/>
            <a:pathLst>
              <a:path w="712470" h="142239">
                <a:moveTo>
                  <a:pt x="712114" y="0"/>
                </a:moveTo>
                <a:lnTo>
                  <a:pt x="74777" y="0"/>
                </a:lnTo>
                <a:lnTo>
                  <a:pt x="0" y="70916"/>
                </a:lnTo>
                <a:lnTo>
                  <a:pt x="74777" y="141858"/>
                </a:lnTo>
                <a:lnTo>
                  <a:pt x="712114" y="141858"/>
                </a:lnTo>
                <a:lnTo>
                  <a:pt x="712114" y="0"/>
                </a:lnTo>
                <a:close/>
              </a:path>
            </a:pathLst>
          </a:custGeom>
          <a:solidFill>
            <a:srgbClr val="92D0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3790950" y="1949450"/>
            <a:ext cx="914400" cy="304800"/>
          </a:xfrm>
          <a:custGeom>
            <a:avLst/>
            <a:gdLst/>
            <a:ahLst/>
            <a:cxnLst/>
            <a:rect l="l" t="t" r="r" b="b"/>
            <a:pathLst>
              <a:path w="712470" h="142239">
                <a:moveTo>
                  <a:pt x="637336" y="0"/>
                </a:moveTo>
                <a:lnTo>
                  <a:pt x="0" y="0"/>
                </a:lnTo>
                <a:lnTo>
                  <a:pt x="0" y="141858"/>
                </a:lnTo>
                <a:lnTo>
                  <a:pt x="637336" y="141858"/>
                </a:lnTo>
                <a:lnTo>
                  <a:pt x="712114" y="70916"/>
                </a:lnTo>
                <a:lnTo>
                  <a:pt x="637336" y="0"/>
                </a:lnTo>
                <a:close/>
              </a:path>
            </a:pathLst>
          </a:custGeom>
          <a:solidFill>
            <a:srgbClr val="92D0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 txBox="1"/>
          <p:nvPr/>
        </p:nvSpPr>
        <p:spPr>
          <a:xfrm>
            <a:off x="2800350" y="1949450"/>
            <a:ext cx="1766074" cy="2827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226060">
              <a:lnSpc>
                <a:spcPct val="166700"/>
              </a:lnSpc>
            </a:pPr>
            <a:r>
              <a:rPr lang="ru-RU" sz="1100" spc="35" dirty="0" smtClean="0">
                <a:solidFill>
                  <a:srgbClr val="231F20"/>
                </a:solidFill>
                <a:latin typeface="Arial Narrow"/>
                <a:cs typeface="Arial Narrow"/>
              </a:rPr>
              <a:t>   </a:t>
            </a:r>
            <a:r>
              <a:rPr sz="1100" spc="35" smtClean="0">
                <a:solidFill>
                  <a:srgbClr val="231F20"/>
                </a:solidFill>
                <a:latin typeface="Arial Narrow"/>
                <a:cs typeface="Arial Narrow"/>
              </a:rPr>
              <a:t>Бюджетные </a:t>
            </a:r>
            <a:r>
              <a:rPr sz="1100" spc="40" dirty="0" err="1" smtClean="0">
                <a:solidFill>
                  <a:srgbClr val="231F20"/>
                </a:solidFill>
                <a:latin typeface="Arial Narrow"/>
                <a:cs typeface="Arial Narrow"/>
              </a:rPr>
              <a:t>кредиты</a:t>
            </a:r>
            <a:endParaRPr sz="1100" dirty="0">
              <a:latin typeface="Arial Narrow"/>
              <a:cs typeface="Arial Narrow"/>
            </a:endParaRPr>
          </a:p>
        </p:txBody>
      </p:sp>
      <p:graphicFrame>
        <p:nvGraphicFramePr>
          <p:cNvPr id="183" name="Диаграмма 182"/>
          <p:cNvGraphicFramePr/>
          <p:nvPr/>
        </p:nvGraphicFramePr>
        <p:xfrm>
          <a:off x="0" y="654050"/>
          <a:ext cx="3200400" cy="304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84" name="Диаграмма 183"/>
          <p:cNvGraphicFramePr/>
          <p:nvPr/>
        </p:nvGraphicFramePr>
        <p:xfrm>
          <a:off x="4248150" y="1111250"/>
          <a:ext cx="3200400" cy="2438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86" name="Диаграмма 185"/>
          <p:cNvGraphicFramePr/>
          <p:nvPr/>
        </p:nvGraphicFramePr>
        <p:xfrm>
          <a:off x="590550" y="8197850"/>
          <a:ext cx="2895600" cy="22859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pSp>
        <p:nvGrpSpPr>
          <p:cNvPr id="79" name="Группа 78"/>
          <p:cNvGrpSpPr/>
          <p:nvPr/>
        </p:nvGrpSpPr>
        <p:grpSpPr>
          <a:xfrm>
            <a:off x="0" y="196850"/>
            <a:ext cx="7740523" cy="396240"/>
            <a:chOff x="0" y="288010"/>
            <a:chExt cx="7740523" cy="396240"/>
          </a:xfrm>
        </p:grpSpPr>
        <p:sp>
          <p:nvSpPr>
            <p:cNvPr id="80" name="object 3"/>
            <p:cNvSpPr/>
            <p:nvPr/>
          </p:nvSpPr>
          <p:spPr>
            <a:xfrm>
              <a:off x="7567803" y="288010"/>
              <a:ext cx="172720" cy="396240"/>
            </a:xfrm>
            <a:custGeom>
              <a:avLst/>
              <a:gdLst/>
              <a:ahLst/>
              <a:cxnLst/>
              <a:rect l="l" t="t" r="r" b="b"/>
              <a:pathLst>
                <a:path w="172720" h="396240">
                  <a:moveTo>
                    <a:pt x="95402" y="0"/>
                  </a:moveTo>
                  <a:lnTo>
                    <a:pt x="0" y="0"/>
                  </a:lnTo>
                  <a:lnTo>
                    <a:pt x="29889" y="4607"/>
                  </a:lnTo>
                  <a:lnTo>
                    <a:pt x="54300" y="17175"/>
                  </a:lnTo>
                  <a:lnTo>
                    <a:pt x="70760" y="35816"/>
                  </a:lnTo>
                  <a:lnTo>
                    <a:pt x="76796" y="58648"/>
                  </a:lnTo>
                  <a:lnTo>
                    <a:pt x="76796" y="337350"/>
                  </a:lnTo>
                  <a:lnTo>
                    <a:pt x="70760" y="360181"/>
                  </a:lnTo>
                  <a:lnTo>
                    <a:pt x="54300" y="378823"/>
                  </a:lnTo>
                  <a:lnTo>
                    <a:pt x="29889" y="391390"/>
                  </a:lnTo>
                  <a:lnTo>
                    <a:pt x="0" y="395998"/>
                  </a:lnTo>
                  <a:lnTo>
                    <a:pt x="95402" y="395998"/>
                  </a:lnTo>
                  <a:lnTo>
                    <a:pt x="125291" y="391390"/>
                  </a:lnTo>
                  <a:lnTo>
                    <a:pt x="149702" y="378823"/>
                  </a:lnTo>
                  <a:lnTo>
                    <a:pt x="166163" y="360181"/>
                  </a:lnTo>
                  <a:lnTo>
                    <a:pt x="172199" y="337350"/>
                  </a:lnTo>
                  <a:lnTo>
                    <a:pt x="172199" y="58648"/>
                  </a:lnTo>
                  <a:lnTo>
                    <a:pt x="166163" y="35816"/>
                  </a:lnTo>
                  <a:lnTo>
                    <a:pt x="149702" y="17175"/>
                  </a:lnTo>
                  <a:lnTo>
                    <a:pt x="125291" y="4607"/>
                  </a:lnTo>
                  <a:lnTo>
                    <a:pt x="95402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4"/>
            <p:cNvSpPr/>
            <p:nvPr/>
          </p:nvSpPr>
          <p:spPr>
            <a:xfrm>
              <a:off x="7376998" y="288010"/>
              <a:ext cx="172720" cy="396240"/>
            </a:xfrm>
            <a:custGeom>
              <a:avLst/>
              <a:gdLst/>
              <a:ahLst/>
              <a:cxnLst/>
              <a:rect l="l" t="t" r="r" b="b"/>
              <a:pathLst>
                <a:path w="172720" h="396240">
                  <a:moveTo>
                    <a:pt x="95402" y="0"/>
                  </a:moveTo>
                  <a:lnTo>
                    <a:pt x="0" y="0"/>
                  </a:lnTo>
                  <a:lnTo>
                    <a:pt x="29889" y="4607"/>
                  </a:lnTo>
                  <a:lnTo>
                    <a:pt x="54300" y="17175"/>
                  </a:lnTo>
                  <a:lnTo>
                    <a:pt x="70760" y="35816"/>
                  </a:lnTo>
                  <a:lnTo>
                    <a:pt x="76796" y="58648"/>
                  </a:lnTo>
                  <a:lnTo>
                    <a:pt x="76796" y="337350"/>
                  </a:lnTo>
                  <a:lnTo>
                    <a:pt x="70760" y="360181"/>
                  </a:lnTo>
                  <a:lnTo>
                    <a:pt x="54300" y="378823"/>
                  </a:lnTo>
                  <a:lnTo>
                    <a:pt x="29889" y="391390"/>
                  </a:lnTo>
                  <a:lnTo>
                    <a:pt x="0" y="395998"/>
                  </a:lnTo>
                  <a:lnTo>
                    <a:pt x="95402" y="395998"/>
                  </a:lnTo>
                  <a:lnTo>
                    <a:pt x="125291" y="391390"/>
                  </a:lnTo>
                  <a:lnTo>
                    <a:pt x="149702" y="378823"/>
                  </a:lnTo>
                  <a:lnTo>
                    <a:pt x="166163" y="360181"/>
                  </a:lnTo>
                  <a:lnTo>
                    <a:pt x="172199" y="337350"/>
                  </a:lnTo>
                  <a:lnTo>
                    <a:pt x="172199" y="58648"/>
                  </a:lnTo>
                  <a:lnTo>
                    <a:pt x="166163" y="35816"/>
                  </a:lnTo>
                  <a:lnTo>
                    <a:pt x="149702" y="17175"/>
                  </a:lnTo>
                  <a:lnTo>
                    <a:pt x="125291" y="4607"/>
                  </a:lnTo>
                  <a:lnTo>
                    <a:pt x="95402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5"/>
            <p:cNvSpPr/>
            <p:nvPr/>
          </p:nvSpPr>
          <p:spPr>
            <a:xfrm>
              <a:off x="7186193" y="288010"/>
              <a:ext cx="172720" cy="396240"/>
            </a:xfrm>
            <a:custGeom>
              <a:avLst/>
              <a:gdLst/>
              <a:ahLst/>
              <a:cxnLst/>
              <a:rect l="l" t="t" r="r" b="b"/>
              <a:pathLst>
                <a:path w="172720" h="396240">
                  <a:moveTo>
                    <a:pt x="95402" y="0"/>
                  </a:moveTo>
                  <a:lnTo>
                    <a:pt x="0" y="0"/>
                  </a:lnTo>
                  <a:lnTo>
                    <a:pt x="29889" y="4607"/>
                  </a:lnTo>
                  <a:lnTo>
                    <a:pt x="54300" y="17175"/>
                  </a:lnTo>
                  <a:lnTo>
                    <a:pt x="70760" y="35816"/>
                  </a:lnTo>
                  <a:lnTo>
                    <a:pt x="76796" y="58648"/>
                  </a:lnTo>
                  <a:lnTo>
                    <a:pt x="76796" y="337350"/>
                  </a:lnTo>
                  <a:lnTo>
                    <a:pt x="70760" y="360181"/>
                  </a:lnTo>
                  <a:lnTo>
                    <a:pt x="54300" y="378823"/>
                  </a:lnTo>
                  <a:lnTo>
                    <a:pt x="29889" y="391390"/>
                  </a:lnTo>
                  <a:lnTo>
                    <a:pt x="0" y="395998"/>
                  </a:lnTo>
                  <a:lnTo>
                    <a:pt x="95402" y="395998"/>
                  </a:lnTo>
                  <a:lnTo>
                    <a:pt x="125291" y="391390"/>
                  </a:lnTo>
                  <a:lnTo>
                    <a:pt x="149702" y="378823"/>
                  </a:lnTo>
                  <a:lnTo>
                    <a:pt x="166163" y="360181"/>
                  </a:lnTo>
                  <a:lnTo>
                    <a:pt x="172199" y="337350"/>
                  </a:lnTo>
                  <a:lnTo>
                    <a:pt x="172199" y="58648"/>
                  </a:lnTo>
                  <a:lnTo>
                    <a:pt x="166163" y="35816"/>
                  </a:lnTo>
                  <a:lnTo>
                    <a:pt x="149702" y="17175"/>
                  </a:lnTo>
                  <a:lnTo>
                    <a:pt x="125291" y="4607"/>
                  </a:lnTo>
                  <a:lnTo>
                    <a:pt x="95402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6"/>
            <p:cNvSpPr/>
            <p:nvPr/>
          </p:nvSpPr>
          <p:spPr>
            <a:xfrm>
              <a:off x="6995400" y="288010"/>
              <a:ext cx="172720" cy="396240"/>
            </a:xfrm>
            <a:custGeom>
              <a:avLst/>
              <a:gdLst/>
              <a:ahLst/>
              <a:cxnLst/>
              <a:rect l="l" t="t" r="r" b="b"/>
              <a:pathLst>
                <a:path w="172720" h="396240">
                  <a:moveTo>
                    <a:pt x="95402" y="0"/>
                  </a:moveTo>
                  <a:lnTo>
                    <a:pt x="0" y="0"/>
                  </a:lnTo>
                  <a:lnTo>
                    <a:pt x="29889" y="4607"/>
                  </a:lnTo>
                  <a:lnTo>
                    <a:pt x="54300" y="17175"/>
                  </a:lnTo>
                  <a:lnTo>
                    <a:pt x="70760" y="35816"/>
                  </a:lnTo>
                  <a:lnTo>
                    <a:pt x="76796" y="58648"/>
                  </a:lnTo>
                  <a:lnTo>
                    <a:pt x="76796" y="337350"/>
                  </a:lnTo>
                  <a:lnTo>
                    <a:pt x="70760" y="360181"/>
                  </a:lnTo>
                  <a:lnTo>
                    <a:pt x="54300" y="378823"/>
                  </a:lnTo>
                  <a:lnTo>
                    <a:pt x="29889" y="391390"/>
                  </a:lnTo>
                  <a:lnTo>
                    <a:pt x="0" y="395998"/>
                  </a:lnTo>
                  <a:lnTo>
                    <a:pt x="95402" y="395998"/>
                  </a:lnTo>
                  <a:lnTo>
                    <a:pt x="125291" y="391390"/>
                  </a:lnTo>
                  <a:lnTo>
                    <a:pt x="149702" y="378823"/>
                  </a:lnTo>
                  <a:lnTo>
                    <a:pt x="166163" y="360181"/>
                  </a:lnTo>
                  <a:lnTo>
                    <a:pt x="172199" y="337350"/>
                  </a:lnTo>
                  <a:lnTo>
                    <a:pt x="172199" y="58648"/>
                  </a:lnTo>
                  <a:lnTo>
                    <a:pt x="166163" y="35816"/>
                  </a:lnTo>
                  <a:lnTo>
                    <a:pt x="149702" y="17175"/>
                  </a:lnTo>
                  <a:lnTo>
                    <a:pt x="125291" y="4607"/>
                  </a:lnTo>
                  <a:lnTo>
                    <a:pt x="95402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7"/>
            <p:cNvSpPr/>
            <p:nvPr/>
          </p:nvSpPr>
          <p:spPr>
            <a:xfrm>
              <a:off x="0" y="288010"/>
              <a:ext cx="406400" cy="396240"/>
            </a:xfrm>
            <a:custGeom>
              <a:avLst/>
              <a:gdLst/>
              <a:ahLst/>
              <a:cxnLst/>
              <a:rect l="l" t="t" r="r" b="b"/>
              <a:pathLst>
                <a:path w="406400" h="396240">
                  <a:moveTo>
                    <a:pt x="406095" y="0"/>
                  </a:moveTo>
                  <a:lnTo>
                    <a:pt x="280758" y="0"/>
                  </a:lnTo>
                  <a:lnTo>
                    <a:pt x="0" y="198031"/>
                  </a:lnTo>
                  <a:lnTo>
                    <a:pt x="280758" y="395998"/>
                  </a:lnTo>
                  <a:lnTo>
                    <a:pt x="406133" y="395998"/>
                  </a:lnTo>
                  <a:lnTo>
                    <a:pt x="125387" y="197992"/>
                  </a:lnTo>
                  <a:lnTo>
                    <a:pt x="406095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8"/>
            <p:cNvSpPr/>
            <p:nvPr/>
          </p:nvSpPr>
          <p:spPr>
            <a:xfrm>
              <a:off x="251999" y="288010"/>
              <a:ext cx="406400" cy="396240"/>
            </a:xfrm>
            <a:custGeom>
              <a:avLst/>
              <a:gdLst/>
              <a:ahLst/>
              <a:cxnLst/>
              <a:rect l="l" t="t" r="r" b="b"/>
              <a:pathLst>
                <a:path w="406400" h="396240">
                  <a:moveTo>
                    <a:pt x="406095" y="0"/>
                  </a:moveTo>
                  <a:lnTo>
                    <a:pt x="280758" y="0"/>
                  </a:lnTo>
                  <a:lnTo>
                    <a:pt x="0" y="198031"/>
                  </a:lnTo>
                  <a:lnTo>
                    <a:pt x="280758" y="395998"/>
                  </a:lnTo>
                  <a:lnTo>
                    <a:pt x="406133" y="395998"/>
                  </a:lnTo>
                  <a:lnTo>
                    <a:pt x="125387" y="197992"/>
                  </a:lnTo>
                  <a:lnTo>
                    <a:pt x="406095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"/>
            <p:cNvSpPr/>
            <p:nvPr/>
          </p:nvSpPr>
          <p:spPr>
            <a:xfrm>
              <a:off x="504000" y="288010"/>
              <a:ext cx="406400" cy="396240"/>
            </a:xfrm>
            <a:custGeom>
              <a:avLst/>
              <a:gdLst/>
              <a:ahLst/>
              <a:cxnLst/>
              <a:rect l="l" t="t" r="r" b="b"/>
              <a:pathLst>
                <a:path w="406400" h="396240">
                  <a:moveTo>
                    <a:pt x="406095" y="0"/>
                  </a:moveTo>
                  <a:lnTo>
                    <a:pt x="280758" y="0"/>
                  </a:lnTo>
                  <a:lnTo>
                    <a:pt x="0" y="198031"/>
                  </a:lnTo>
                  <a:lnTo>
                    <a:pt x="280758" y="395998"/>
                  </a:lnTo>
                  <a:lnTo>
                    <a:pt x="406133" y="395998"/>
                  </a:lnTo>
                  <a:lnTo>
                    <a:pt x="125387" y="197992"/>
                  </a:lnTo>
                  <a:lnTo>
                    <a:pt x="406095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10"/>
            <p:cNvSpPr/>
            <p:nvPr/>
          </p:nvSpPr>
          <p:spPr>
            <a:xfrm>
              <a:off x="756000" y="288010"/>
              <a:ext cx="406400" cy="396240"/>
            </a:xfrm>
            <a:custGeom>
              <a:avLst/>
              <a:gdLst/>
              <a:ahLst/>
              <a:cxnLst/>
              <a:rect l="l" t="t" r="r" b="b"/>
              <a:pathLst>
                <a:path w="406400" h="396240">
                  <a:moveTo>
                    <a:pt x="406095" y="0"/>
                  </a:moveTo>
                  <a:lnTo>
                    <a:pt x="280758" y="0"/>
                  </a:lnTo>
                  <a:lnTo>
                    <a:pt x="0" y="198031"/>
                  </a:lnTo>
                  <a:lnTo>
                    <a:pt x="280758" y="395998"/>
                  </a:lnTo>
                  <a:lnTo>
                    <a:pt x="406133" y="395998"/>
                  </a:lnTo>
                  <a:lnTo>
                    <a:pt x="125387" y="197992"/>
                  </a:lnTo>
                  <a:lnTo>
                    <a:pt x="406095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99" name="Группа 44"/>
            <p:cNvGrpSpPr/>
            <p:nvPr/>
          </p:nvGrpSpPr>
          <p:grpSpPr>
            <a:xfrm>
              <a:off x="990600" y="288010"/>
              <a:ext cx="6101715" cy="396240"/>
              <a:chOff x="990600" y="288010"/>
              <a:chExt cx="6101715" cy="396240"/>
            </a:xfrm>
          </p:grpSpPr>
          <p:sp>
            <p:nvSpPr>
              <p:cNvPr id="101" name="object 12"/>
              <p:cNvSpPr/>
              <p:nvPr/>
            </p:nvSpPr>
            <p:spPr>
              <a:xfrm>
                <a:off x="990600" y="288010"/>
                <a:ext cx="6101715" cy="396240"/>
              </a:xfrm>
              <a:custGeom>
                <a:avLst/>
                <a:gdLst/>
                <a:ahLst/>
                <a:cxnLst/>
                <a:rect l="l" t="t" r="r" b="b"/>
                <a:pathLst>
                  <a:path w="6101715" h="396240">
                    <a:moveTo>
                      <a:pt x="6028944" y="0"/>
                    </a:moveTo>
                    <a:lnTo>
                      <a:pt x="280758" y="0"/>
                    </a:lnTo>
                    <a:lnTo>
                      <a:pt x="0" y="198031"/>
                    </a:lnTo>
                    <a:lnTo>
                      <a:pt x="280758" y="395998"/>
                    </a:lnTo>
                    <a:lnTo>
                      <a:pt x="6028944" y="395998"/>
                    </a:lnTo>
                    <a:lnTo>
                      <a:pt x="6057141" y="391390"/>
                    </a:lnTo>
                    <a:lnTo>
                      <a:pt x="6080172" y="378823"/>
                    </a:lnTo>
                    <a:lnTo>
                      <a:pt x="6095702" y="360181"/>
                    </a:lnTo>
                    <a:lnTo>
                      <a:pt x="6101397" y="337350"/>
                    </a:lnTo>
                    <a:lnTo>
                      <a:pt x="6101397" y="58648"/>
                    </a:lnTo>
                    <a:lnTo>
                      <a:pt x="6095702" y="35816"/>
                    </a:lnTo>
                    <a:lnTo>
                      <a:pt x="6080172" y="17175"/>
                    </a:lnTo>
                    <a:lnTo>
                      <a:pt x="6057141" y="4607"/>
                    </a:lnTo>
                    <a:lnTo>
                      <a:pt x="6028944" y="0"/>
                    </a:lnTo>
                    <a:close/>
                  </a:path>
                </a:pathLst>
              </a:custGeom>
              <a:solidFill>
                <a:srgbClr val="00B8BE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02" name="object 13"/>
              <p:cNvSpPr/>
              <p:nvPr/>
            </p:nvSpPr>
            <p:spPr>
              <a:xfrm>
                <a:off x="6734556" y="342011"/>
                <a:ext cx="288290" cy="288290"/>
              </a:xfrm>
              <a:custGeom>
                <a:avLst/>
                <a:gdLst/>
                <a:ahLst/>
                <a:cxnLst/>
                <a:rect l="l" t="t" r="r" b="b"/>
                <a:pathLst>
                  <a:path w="288290" h="288290">
                    <a:moveTo>
                      <a:pt x="235673" y="0"/>
                    </a:moveTo>
                    <a:lnTo>
                      <a:pt x="52324" y="0"/>
                    </a:lnTo>
                    <a:lnTo>
                      <a:pt x="31953" y="4105"/>
                    </a:lnTo>
                    <a:lnTo>
                      <a:pt x="15322" y="15308"/>
                    </a:lnTo>
                    <a:lnTo>
                      <a:pt x="4110" y="31937"/>
                    </a:lnTo>
                    <a:lnTo>
                      <a:pt x="0" y="52324"/>
                    </a:lnTo>
                    <a:lnTo>
                      <a:pt x="0" y="235661"/>
                    </a:lnTo>
                    <a:lnTo>
                      <a:pt x="4110" y="256031"/>
                    </a:lnTo>
                    <a:lnTo>
                      <a:pt x="15322" y="272662"/>
                    </a:lnTo>
                    <a:lnTo>
                      <a:pt x="31953" y="283874"/>
                    </a:lnTo>
                    <a:lnTo>
                      <a:pt x="52324" y="287985"/>
                    </a:lnTo>
                    <a:lnTo>
                      <a:pt x="235673" y="287985"/>
                    </a:lnTo>
                    <a:lnTo>
                      <a:pt x="256038" y="283874"/>
                    </a:lnTo>
                    <a:lnTo>
                      <a:pt x="272670" y="272662"/>
                    </a:lnTo>
                    <a:lnTo>
                      <a:pt x="283885" y="256031"/>
                    </a:lnTo>
                    <a:lnTo>
                      <a:pt x="287997" y="235661"/>
                    </a:lnTo>
                    <a:lnTo>
                      <a:pt x="287997" y="52324"/>
                    </a:lnTo>
                    <a:lnTo>
                      <a:pt x="283885" y="31937"/>
                    </a:lnTo>
                    <a:lnTo>
                      <a:pt x="272670" y="15308"/>
                    </a:lnTo>
                    <a:lnTo>
                      <a:pt x="256038" y="4105"/>
                    </a:lnTo>
                    <a:lnTo>
                      <a:pt x="235673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03" name="object 14"/>
              <p:cNvSpPr txBox="1"/>
              <p:nvPr/>
            </p:nvSpPr>
            <p:spPr>
              <a:xfrm>
                <a:off x="6762750" y="381748"/>
                <a:ext cx="245403" cy="184666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spAutoFit/>
              </a:bodyPr>
              <a:lstStyle/>
              <a:p>
                <a:pPr marL="12700">
                  <a:lnSpc>
                    <a:spcPct val="100000"/>
                  </a:lnSpc>
                </a:pPr>
                <a:r>
                  <a:rPr lang="ru-RU" sz="1200" b="1" spc="25" dirty="0" smtClean="0">
                    <a:solidFill>
                      <a:srgbClr val="009DA2"/>
                    </a:solidFill>
                    <a:latin typeface="Gill Sans MT"/>
                    <a:cs typeface="Gill Sans MT"/>
                  </a:rPr>
                  <a:t>17</a:t>
                </a:r>
                <a:endParaRPr sz="1200" dirty="0">
                  <a:latin typeface="Gill Sans MT"/>
                  <a:cs typeface="Gill Sans MT"/>
                </a:endParaRPr>
              </a:p>
            </p:txBody>
          </p:sp>
        </p:grpSp>
        <p:sp>
          <p:nvSpPr>
            <p:cNvPr id="100" name="object 21"/>
            <p:cNvSpPr txBox="1"/>
            <p:nvPr/>
          </p:nvSpPr>
          <p:spPr>
            <a:xfrm>
              <a:off x="1276350" y="364210"/>
              <a:ext cx="5410200" cy="166712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12700" marR="5080">
                <a:lnSpc>
                  <a:spcPts val="1300"/>
                </a:lnSpc>
              </a:pPr>
              <a:r>
                <a:rPr lang="ru-RU" sz="1000" b="1" spc="-20" dirty="0" smtClean="0">
                  <a:solidFill>
                    <a:srgbClr val="FFFFFF"/>
                  </a:solidFill>
                  <a:latin typeface="Trebuchet MS"/>
                  <a:cs typeface="Trebuchet MS"/>
                </a:rPr>
                <a:t>МУНИЦИПАЛЬНЫЙ ДОЛГ</a:t>
              </a:r>
              <a:endParaRPr lang="ru-RU" sz="1000" dirty="0" smtClean="0">
                <a:latin typeface="Trebuchet MS"/>
                <a:cs typeface="Trebuchet MS"/>
              </a:endParaRPr>
            </a:p>
          </p:txBody>
        </p:sp>
      </p:grpSp>
      <p:pic>
        <p:nvPicPr>
          <p:cNvPr id="33" name="Рисунок 32" descr="slayd2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14350" y="5988050"/>
            <a:ext cx="6781800" cy="4267200"/>
          </a:xfrm>
          <a:prstGeom prst="rect">
            <a:avLst/>
          </a:prstGeom>
        </p:spPr>
      </p:pic>
      <p:sp>
        <p:nvSpPr>
          <p:cNvPr id="34" name="Прямоугольник 33"/>
          <p:cNvSpPr/>
          <p:nvPr/>
        </p:nvSpPr>
        <p:spPr>
          <a:xfrm>
            <a:off x="2800350" y="2406650"/>
            <a:ext cx="1922642" cy="33586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 marR="5080" indent="226060">
              <a:lnSpc>
                <a:spcPct val="166700"/>
              </a:lnSpc>
            </a:pPr>
            <a:r>
              <a:rPr lang="ru-RU" sz="1100" spc="35" dirty="0" smtClean="0">
                <a:solidFill>
                  <a:srgbClr val="231F20"/>
                </a:solidFill>
                <a:latin typeface="Arial Narrow"/>
                <a:cs typeface="Arial Narrow"/>
              </a:rPr>
              <a:t>Муниципальные гарантии</a:t>
            </a:r>
            <a:endParaRPr lang="ru-RU" sz="1100" dirty="0">
              <a:latin typeface="Arial Narrow"/>
              <a:cs typeface="Arial Narrow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309"/>
            <a:ext cx="324002" cy="1090799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0" y="10420698"/>
            <a:ext cx="7740015" cy="0"/>
          </a:xfrm>
          <a:custGeom>
            <a:avLst/>
            <a:gdLst/>
            <a:ahLst/>
            <a:cxnLst/>
            <a:rect l="l" t="t" r="r" b="b"/>
            <a:pathLst>
              <a:path w="7740015">
                <a:moveTo>
                  <a:pt x="0" y="0"/>
                </a:moveTo>
                <a:lnTo>
                  <a:pt x="7740001" y="0"/>
                </a:lnTo>
              </a:path>
            </a:pathLst>
          </a:custGeom>
          <a:ln w="6350">
            <a:solidFill>
              <a:srgbClr val="8A8C8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0" y="10506584"/>
            <a:ext cx="7740015" cy="0"/>
          </a:xfrm>
          <a:custGeom>
            <a:avLst/>
            <a:gdLst/>
            <a:ahLst/>
            <a:cxnLst/>
            <a:rect l="l" t="t" r="r" b="b"/>
            <a:pathLst>
              <a:path w="7740015">
                <a:moveTo>
                  <a:pt x="0" y="0"/>
                </a:moveTo>
                <a:lnTo>
                  <a:pt x="7740001" y="0"/>
                </a:lnTo>
              </a:path>
            </a:pathLst>
          </a:custGeom>
          <a:ln w="6350">
            <a:solidFill>
              <a:srgbClr val="8A8C8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0" y="10597236"/>
            <a:ext cx="7740015" cy="0"/>
          </a:xfrm>
          <a:custGeom>
            <a:avLst/>
            <a:gdLst/>
            <a:ahLst/>
            <a:cxnLst/>
            <a:rect l="l" t="t" r="r" b="b"/>
            <a:pathLst>
              <a:path w="7740015">
                <a:moveTo>
                  <a:pt x="0" y="0"/>
                </a:moveTo>
                <a:lnTo>
                  <a:pt x="7740001" y="0"/>
                </a:lnTo>
              </a:path>
            </a:pathLst>
          </a:custGeom>
          <a:ln w="6350">
            <a:solidFill>
              <a:srgbClr val="8A8C8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723857" y="10602001"/>
            <a:ext cx="5016500" cy="0"/>
          </a:xfrm>
          <a:custGeom>
            <a:avLst/>
            <a:gdLst/>
            <a:ahLst/>
            <a:cxnLst/>
            <a:rect l="l" t="t" r="r" b="b"/>
            <a:pathLst>
              <a:path w="5016500">
                <a:moveTo>
                  <a:pt x="0" y="0"/>
                </a:moveTo>
                <a:lnTo>
                  <a:pt x="5016144" y="0"/>
                </a:lnTo>
              </a:path>
            </a:pathLst>
          </a:custGeom>
          <a:ln w="36004">
            <a:solidFill>
              <a:srgbClr val="00A3A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3510584" y="10511350"/>
            <a:ext cx="4229735" cy="0"/>
          </a:xfrm>
          <a:custGeom>
            <a:avLst/>
            <a:gdLst/>
            <a:ahLst/>
            <a:cxnLst/>
            <a:rect l="l" t="t" r="r" b="b"/>
            <a:pathLst>
              <a:path w="4229734">
                <a:moveTo>
                  <a:pt x="0" y="0"/>
                </a:moveTo>
                <a:lnTo>
                  <a:pt x="4229417" y="0"/>
                </a:lnTo>
              </a:path>
            </a:pathLst>
          </a:custGeom>
          <a:ln w="36004">
            <a:solidFill>
              <a:srgbClr val="00B8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4293666" y="10420700"/>
            <a:ext cx="3446779" cy="0"/>
          </a:xfrm>
          <a:custGeom>
            <a:avLst/>
            <a:gdLst/>
            <a:ahLst/>
            <a:cxnLst/>
            <a:rect l="l" t="t" r="r" b="b"/>
            <a:pathLst>
              <a:path w="3446779">
                <a:moveTo>
                  <a:pt x="0" y="0"/>
                </a:moveTo>
                <a:lnTo>
                  <a:pt x="3446335" y="0"/>
                </a:lnTo>
              </a:path>
            </a:pathLst>
          </a:custGeom>
          <a:ln w="36004">
            <a:solidFill>
              <a:srgbClr val="A2DAD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 txBox="1"/>
          <p:nvPr/>
        </p:nvSpPr>
        <p:spPr>
          <a:xfrm>
            <a:off x="1446441" y="390741"/>
            <a:ext cx="1931670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ru-RU" sz="1200" b="1" spc="-15" dirty="0" smtClean="0">
                <a:solidFill>
                  <a:srgbClr val="FFFFFF"/>
                </a:solidFill>
                <a:latin typeface="Trebuchet MS"/>
                <a:cs typeface="Trebuchet MS"/>
              </a:rPr>
              <a:t>МУНИЦИПАЛЬНЫЙ</a:t>
            </a:r>
            <a:r>
              <a:rPr sz="1200" b="1" spc="-160" dirty="0" smtClean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b="1" spc="-25" dirty="0">
                <a:solidFill>
                  <a:srgbClr val="FFFFFF"/>
                </a:solidFill>
                <a:latin typeface="Trebuchet MS"/>
                <a:cs typeface="Trebuchet MS"/>
              </a:rPr>
              <a:t>ДОЛГ</a:t>
            </a:r>
            <a:endParaRPr sz="1200" dirty="0">
              <a:latin typeface="Trebuchet MS"/>
              <a:cs typeface="Trebuchet MS"/>
            </a:endParaRPr>
          </a:p>
        </p:txBody>
      </p:sp>
      <p:grpSp>
        <p:nvGrpSpPr>
          <p:cNvPr id="12" name="Группа 194"/>
          <p:cNvGrpSpPr/>
          <p:nvPr/>
        </p:nvGrpSpPr>
        <p:grpSpPr>
          <a:xfrm>
            <a:off x="4171950" y="1873250"/>
            <a:ext cx="3981693" cy="3354040"/>
            <a:chOff x="3695458" y="6966700"/>
            <a:chExt cx="3499021" cy="1231150"/>
          </a:xfrm>
        </p:grpSpPr>
        <p:grpSp>
          <p:nvGrpSpPr>
            <p:cNvPr id="13" name="Группа 190"/>
            <p:cNvGrpSpPr/>
            <p:nvPr/>
          </p:nvGrpSpPr>
          <p:grpSpPr>
            <a:xfrm>
              <a:off x="3714750" y="6966700"/>
              <a:ext cx="3479729" cy="867081"/>
              <a:chOff x="3714750" y="6966700"/>
              <a:chExt cx="3479729" cy="867081"/>
            </a:xfrm>
          </p:grpSpPr>
          <p:grpSp>
            <p:nvGrpSpPr>
              <p:cNvPr id="14" name="Группа 189"/>
              <p:cNvGrpSpPr/>
              <p:nvPr/>
            </p:nvGrpSpPr>
            <p:grpSpPr>
              <a:xfrm>
                <a:off x="4298123" y="6966700"/>
                <a:ext cx="2896356" cy="839110"/>
                <a:chOff x="4298123" y="6966700"/>
                <a:chExt cx="2896356" cy="839110"/>
              </a:xfrm>
            </p:grpSpPr>
            <p:grpSp>
              <p:nvGrpSpPr>
                <p:cNvPr id="22" name="Группа 187"/>
                <p:cNvGrpSpPr/>
                <p:nvPr/>
              </p:nvGrpSpPr>
              <p:grpSpPr>
                <a:xfrm>
                  <a:off x="4307419" y="6966700"/>
                  <a:ext cx="2235799" cy="192138"/>
                  <a:chOff x="4307419" y="6966700"/>
                  <a:chExt cx="2235799" cy="192138"/>
                </a:xfrm>
              </p:grpSpPr>
              <p:sp>
                <p:nvSpPr>
                  <p:cNvPr id="76" name="object 76"/>
                  <p:cNvSpPr/>
                  <p:nvPr/>
                </p:nvSpPr>
                <p:spPr>
                  <a:xfrm>
                    <a:off x="4307419" y="6966700"/>
                    <a:ext cx="2133513" cy="19213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12470" h="142239">
                        <a:moveTo>
                          <a:pt x="712114" y="0"/>
                        </a:moveTo>
                        <a:lnTo>
                          <a:pt x="74777" y="0"/>
                        </a:lnTo>
                        <a:lnTo>
                          <a:pt x="0" y="70916"/>
                        </a:lnTo>
                        <a:lnTo>
                          <a:pt x="74777" y="141859"/>
                        </a:lnTo>
                        <a:lnTo>
                          <a:pt x="712114" y="141859"/>
                        </a:lnTo>
                        <a:lnTo>
                          <a:pt x="712114" y="0"/>
                        </a:lnTo>
                        <a:close/>
                      </a:path>
                    </a:pathLst>
                  </a:custGeom>
                  <a:solidFill>
                    <a:srgbClr val="92D050"/>
                  </a:solidFill>
                </p:spPr>
                <p:txBody>
                  <a:bodyPr wrap="square" lIns="0" tIns="0" rIns="0" bIns="0" rtlCol="0"/>
                  <a:lstStyle/>
                  <a:p>
                    <a:endParaRPr/>
                  </a:p>
                </p:txBody>
              </p:sp>
              <p:sp>
                <p:nvSpPr>
                  <p:cNvPr id="83" name="object 83"/>
                  <p:cNvSpPr txBox="1"/>
                  <p:nvPr/>
                </p:nvSpPr>
                <p:spPr>
                  <a:xfrm>
                    <a:off x="4499012" y="6994670"/>
                    <a:ext cx="2044206" cy="97511"/>
                  </a:xfrm>
                  <a:prstGeom prst="rect">
                    <a:avLst/>
                  </a:prstGeom>
                </p:spPr>
                <p:txBody>
                  <a:bodyPr vert="horz" wrap="square" lIns="0" tIns="0" rIns="0" bIns="0" rtlCol="0">
                    <a:spAutoFit/>
                  </a:bodyPr>
                  <a:lstStyle/>
                  <a:p>
                    <a:pPr marL="12700" marR="5080">
                      <a:lnSpc>
                        <a:spcPct val="166700"/>
                      </a:lnSpc>
                    </a:pPr>
                    <a:r>
                      <a:rPr sz="1200" spc="25" dirty="0" err="1">
                        <a:solidFill>
                          <a:srgbClr val="231F20"/>
                        </a:solidFill>
                        <a:latin typeface="Arial Narrow"/>
                        <a:cs typeface="Arial Narrow"/>
                      </a:rPr>
                      <a:t>Развитие</a:t>
                    </a:r>
                    <a:r>
                      <a:rPr sz="1200" spc="-45" dirty="0">
                        <a:solidFill>
                          <a:srgbClr val="231F20"/>
                        </a:solidFill>
                        <a:latin typeface="Arial Narrow"/>
                        <a:cs typeface="Arial Narrow"/>
                      </a:rPr>
                      <a:t> </a:t>
                    </a:r>
                    <a:r>
                      <a:rPr sz="1200" spc="25" dirty="0" err="1" smtClean="0">
                        <a:solidFill>
                          <a:srgbClr val="231F20"/>
                        </a:solidFill>
                        <a:latin typeface="Arial Narrow"/>
                        <a:cs typeface="Arial Narrow"/>
                      </a:rPr>
                      <a:t>образования</a:t>
                    </a:r>
                    <a:endParaRPr sz="1200" dirty="0">
                      <a:latin typeface="Arial Narrow"/>
                      <a:cs typeface="Arial Narrow"/>
                    </a:endParaRPr>
                  </a:p>
                </p:txBody>
              </p:sp>
            </p:grpSp>
            <p:grpSp>
              <p:nvGrpSpPr>
                <p:cNvPr id="23" name="Группа 188"/>
                <p:cNvGrpSpPr/>
                <p:nvPr/>
              </p:nvGrpSpPr>
              <p:grpSpPr>
                <a:xfrm>
                  <a:off x="4298123" y="7190463"/>
                  <a:ext cx="2896356" cy="615347"/>
                  <a:chOff x="4298123" y="7190463"/>
                  <a:chExt cx="2896356" cy="615347"/>
                </a:xfrm>
              </p:grpSpPr>
              <p:sp>
                <p:nvSpPr>
                  <p:cNvPr id="75" name="object 75"/>
                  <p:cNvSpPr/>
                  <p:nvPr/>
                </p:nvSpPr>
                <p:spPr>
                  <a:xfrm>
                    <a:off x="4307419" y="7192493"/>
                    <a:ext cx="2133513" cy="14224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12470" h="142239">
                        <a:moveTo>
                          <a:pt x="712114" y="0"/>
                        </a:moveTo>
                        <a:lnTo>
                          <a:pt x="74777" y="0"/>
                        </a:lnTo>
                        <a:lnTo>
                          <a:pt x="0" y="70929"/>
                        </a:lnTo>
                        <a:lnTo>
                          <a:pt x="74777" y="141884"/>
                        </a:lnTo>
                        <a:lnTo>
                          <a:pt x="712114" y="141884"/>
                        </a:lnTo>
                        <a:lnTo>
                          <a:pt x="712114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</p:spPr>
                <p:txBody>
                  <a:bodyPr wrap="square" lIns="0" tIns="0" rIns="0" bIns="0" rtlCol="0"/>
                  <a:lstStyle/>
                  <a:p>
                    <a:endParaRPr/>
                  </a:p>
                </p:txBody>
              </p:sp>
              <p:sp>
                <p:nvSpPr>
                  <p:cNvPr id="77" name="object 77"/>
                  <p:cNvSpPr/>
                  <p:nvPr/>
                </p:nvSpPr>
                <p:spPr>
                  <a:xfrm>
                    <a:off x="4298123" y="7582047"/>
                    <a:ext cx="2133514" cy="22376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12470" h="142239">
                        <a:moveTo>
                          <a:pt x="712114" y="0"/>
                        </a:moveTo>
                        <a:lnTo>
                          <a:pt x="74777" y="0"/>
                        </a:lnTo>
                        <a:lnTo>
                          <a:pt x="0" y="70916"/>
                        </a:lnTo>
                        <a:lnTo>
                          <a:pt x="74777" y="141859"/>
                        </a:lnTo>
                        <a:lnTo>
                          <a:pt x="712114" y="141859"/>
                        </a:lnTo>
                        <a:lnTo>
                          <a:pt x="712114" y="0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</p:spPr>
                <p:txBody>
                  <a:bodyPr wrap="square" lIns="0" tIns="0" rIns="0" bIns="0" rtlCol="0"/>
                  <a:lstStyle/>
                  <a:p>
                    <a:endParaRPr/>
                  </a:p>
                </p:txBody>
              </p:sp>
              <p:sp>
                <p:nvSpPr>
                  <p:cNvPr id="78" name="object 78"/>
                  <p:cNvSpPr/>
                  <p:nvPr/>
                </p:nvSpPr>
                <p:spPr>
                  <a:xfrm>
                    <a:off x="4307419" y="7372490"/>
                    <a:ext cx="2267440" cy="18158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12470" h="142239">
                        <a:moveTo>
                          <a:pt x="712114" y="0"/>
                        </a:moveTo>
                        <a:lnTo>
                          <a:pt x="74777" y="0"/>
                        </a:lnTo>
                        <a:lnTo>
                          <a:pt x="0" y="70929"/>
                        </a:lnTo>
                        <a:lnTo>
                          <a:pt x="74777" y="141884"/>
                        </a:lnTo>
                        <a:lnTo>
                          <a:pt x="712114" y="141884"/>
                        </a:lnTo>
                        <a:lnTo>
                          <a:pt x="712114" y="0"/>
                        </a:lnTo>
                        <a:close/>
                      </a:path>
                    </a:pathLst>
                  </a:custGeom>
                  <a:solidFill>
                    <a:srgbClr val="FA6D2E"/>
                  </a:solidFill>
                </p:spPr>
                <p:txBody>
                  <a:bodyPr wrap="square" lIns="0" tIns="0" rIns="0" bIns="0" rtlCol="0"/>
                  <a:lstStyle/>
                  <a:p>
                    <a:endParaRPr/>
                  </a:p>
                </p:txBody>
              </p:sp>
              <p:sp>
                <p:nvSpPr>
                  <p:cNvPr id="84" name="object 84"/>
                  <p:cNvSpPr txBox="1"/>
                  <p:nvPr/>
                </p:nvSpPr>
                <p:spPr>
                  <a:xfrm>
                    <a:off x="4499012" y="7190463"/>
                    <a:ext cx="2695467" cy="534226"/>
                  </a:xfrm>
                  <a:prstGeom prst="rect">
                    <a:avLst/>
                  </a:prstGeom>
                </p:spPr>
                <p:txBody>
                  <a:bodyPr vert="horz" wrap="square" lIns="0" tIns="0" rIns="0" bIns="0" rtlCol="0">
                    <a:spAutoFit/>
                  </a:bodyPr>
                  <a:lstStyle/>
                  <a:p>
                    <a:pPr marL="12700">
                      <a:lnSpc>
                        <a:spcPct val="100000"/>
                      </a:lnSpc>
                    </a:pPr>
                    <a:r>
                      <a:rPr sz="1200" spc="15" dirty="0">
                        <a:solidFill>
                          <a:srgbClr val="231F20"/>
                        </a:solidFill>
                        <a:latin typeface="Arial Narrow"/>
                        <a:cs typeface="Arial Narrow"/>
                      </a:rPr>
                      <a:t>Социальная </a:t>
                    </a:r>
                    <a:r>
                      <a:rPr sz="1200" spc="40" dirty="0">
                        <a:solidFill>
                          <a:srgbClr val="231F20"/>
                        </a:solidFill>
                        <a:latin typeface="Arial Narrow"/>
                        <a:cs typeface="Arial Narrow"/>
                      </a:rPr>
                      <a:t>поддержка</a:t>
                    </a:r>
                    <a:r>
                      <a:rPr sz="1200" spc="-70" dirty="0">
                        <a:solidFill>
                          <a:srgbClr val="231F20"/>
                        </a:solidFill>
                        <a:latin typeface="Arial Narrow"/>
                        <a:cs typeface="Arial Narrow"/>
                      </a:rPr>
                      <a:t> </a:t>
                    </a:r>
                    <a:r>
                      <a:rPr sz="1200" spc="35" dirty="0">
                        <a:solidFill>
                          <a:srgbClr val="231F20"/>
                        </a:solidFill>
                        <a:latin typeface="Arial Narrow"/>
                        <a:cs typeface="Arial Narrow"/>
                      </a:rPr>
                      <a:t>граждан</a:t>
                    </a:r>
                    <a:endParaRPr sz="1200" dirty="0">
                      <a:latin typeface="Arial Narrow"/>
                      <a:cs typeface="Arial Narrow"/>
                    </a:endParaRPr>
                  </a:p>
                  <a:p>
                    <a:pPr marL="12700" marR="5080">
                      <a:lnSpc>
                        <a:spcPct val="166700"/>
                      </a:lnSpc>
                    </a:pPr>
                    <a:endParaRPr lang="ru-RU" sz="1050" spc="25" dirty="0" smtClean="0">
                      <a:solidFill>
                        <a:srgbClr val="231F20"/>
                      </a:solidFill>
                      <a:latin typeface="Arial Narrow"/>
                      <a:cs typeface="Arial Narrow"/>
                    </a:endParaRPr>
                  </a:p>
                  <a:p>
                    <a:pPr marL="12700" marR="5080"/>
                    <a:endParaRPr lang="ru-RU" sz="1050" spc="25" dirty="0" smtClean="0">
                      <a:solidFill>
                        <a:srgbClr val="231F20"/>
                      </a:solidFill>
                      <a:latin typeface="Arial Narrow"/>
                      <a:cs typeface="Arial Narrow"/>
                    </a:endParaRPr>
                  </a:p>
                  <a:p>
                    <a:pPr marL="12700" marR="5080"/>
                    <a:r>
                      <a:rPr sz="1050" spc="25" smtClean="0">
                        <a:solidFill>
                          <a:srgbClr val="231F20"/>
                        </a:solidFill>
                        <a:latin typeface="Arial Narrow"/>
                        <a:cs typeface="Arial Narrow"/>
                      </a:rPr>
                      <a:t>Развитие</a:t>
                    </a:r>
                    <a:r>
                      <a:rPr sz="1050" spc="-5" smtClean="0">
                        <a:solidFill>
                          <a:srgbClr val="231F20"/>
                        </a:solidFill>
                        <a:latin typeface="Arial Narrow"/>
                        <a:cs typeface="Arial Narrow"/>
                      </a:rPr>
                      <a:t> </a:t>
                    </a:r>
                    <a:r>
                      <a:rPr lang="ru-RU" sz="1050" spc="-5" dirty="0" smtClean="0">
                        <a:solidFill>
                          <a:srgbClr val="231F20"/>
                        </a:solidFill>
                        <a:latin typeface="Arial Narrow"/>
                        <a:cs typeface="Arial Narrow"/>
                      </a:rPr>
                      <a:t>муниципальной службы</a:t>
                    </a:r>
                    <a:endParaRPr lang="ru-RU" sz="1050" spc="30" dirty="0" smtClean="0">
                      <a:solidFill>
                        <a:srgbClr val="231F20"/>
                      </a:solidFill>
                      <a:latin typeface="Arial Narrow"/>
                      <a:cs typeface="Arial Narrow"/>
                    </a:endParaRPr>
                  </a:p>
                  <a:p>
                    <a:pPr marL="12700" marR="5080">
                      <a:lnSpc>
                        <a:spcPct val="166700"/>
                      </a:lnSpc>
                    </a:pPr>
                    <a:endParaRPr lang="ru-RU" sz="1200" spc="30" dirty="0" smtClean="0">
                      <a:solidFill>
                        <a:srgbClr val="231F20"/>
                      </a:solidFill>
                      <a:latin typeface="Arial Narrow"/>
                      <a:cs typeface="Arial Narrow"/>
                    </a:endParaRPr>
                  </a:p>
                  <a:p>
                    <a:pPr marL="12700" marR="5080"/>
                    <a:r>
                      <a:rPr sz="1200" spc="30" smtClean="0">
                        <a:solidFill>
                          <a:srgbClr val="231F20"/>
                        </a:solidFill>
                        <a:latin typeface="Arial Narrow"/>
                        <a:cs typeface="Arial Narrow"/>
                      </a:rPr>
                      <a:t> </a:t>
                    </a:r>
                    <a:endParaRPr lang="ru-RU" sz="1200" spc="30" dirty="0" smtClean="0">
                      <a:solidFill>
                        <a:srgbClr val="231F20"/>
                      </a:solidFill>
                      <a:latin typeface="Arial Narrow"/>
                      <a:cs typeface="Arial Narrow"/>
                    </a:endParaRPr>
                  </a:p>
                  <a:p>
                    <a:pPr marL="12700" marR="5080"/>
                    <a:r>
                      <a:rPr sz="1200" spc="25" smtClean="0">
                        <a:solidFill>
                          <a:srgbClr val="231F20"/>
                        </a:solidFill>
                        <a:latin typeface="Arial Narrow"/>
                        <a:cs typeface="Arial Narrow"/>
                      </a:rPr>
                      <a:t>Развитие культуры</a:t>
                    </a:r>
                    <a:endParaRPr sz="1200" dirty="0">
                      <a:latin typeface="Arial Narrow"/>
                      <a:cs typeface="Arial Narrow"/>
                    </a:endParaRPr>
                  </a:p>
                </p:txBody>
              </p:sp>
            </p:grpSp>
          </p:grpSp>
          <p:sp>
            <p:nvSpPr>
              <p:cNvPr id="87" name="object 87"/>
              <p:cNvSpPr txBox="1"/>
              <p:nvPr/>
            </p:nvSpPr>
            <p:spPr>
              <a:xfrm>
                <a:off x="3714750" y="7283450"/>
                <a:ext cx="405765" cy="62136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spAutoFit/>
              </a:bodyPr>
              <a:lstStyle/>
              <a:p>
                <a:pPr marL="12700">
                  <a:lnSpc>
                    <a:spcPct val="100000"/>
                  </a:lnSpc>
                </a:pPr>
                <a:r>
                  <a:rPr lang="ru-RU" sz="1100" b="1" spc="-20" dirty="0" smtClean="0">
                    <a:solidFill>
                      <a:srgbClr val="231F20"/>
                    </a:solidFill>
                    <a:latin typeface="Trebuchet MS"/>
                    <a:cs typeface="Trebuchet MS"/>
                  </a:rPr>
                  <a:t>99 %</a:t>
                </a:r>
                <a:endParaRPr sz="1100" dirty="0">
                  <a:latin typeface="Trebuchet MS"/>
                  <a:cs typeface="Trebuchet MS"/>
                </a:endParaRPr>
              </a:p>
            </p:txBody>
          </p:sp>
          <p:sp>
            <p:nvSpPr>
              <p:cNvPr id="90" name="object 90"/>
              <p:cNvSpPr/>
              <p:nvPr/>
            </p:nvSpPr>
            <p:spPr>
              <a:xfrm>
                <a:off x="4147427" y="6966700"/>
                <a:ext cx="150696" cy="867081"/>
              </a:xfrm>
              <a:custGeom>
                <a:avLst/>
                <a:gdLst/>
                <a:ahLst/>
                <a:cxnLst/>
                <a:rect l="l" t="t" r="r" b="b"/>
                <a:pathLst>
                  <a:path w="118745" h="1130300">
                    <a:moveTo>
                      <a:pt x="114376" y="0"/>
                    </a:moveTo>
                    <a:lnTo>
                      <a:pt x="73526" y="15509"/>
                    </a:lnTo>
                    <a:lnTo>
                      <a:pt x="51170" y="49987"/>
                    </a:lnTo>
                    <a:lnTo>
                      <a:pt x="50253" y="60731"/>
                    </a:lnTo>
                    <a:lnTo>
                      <a:pt x="50253" y="524992"/>
                    </a:lnTo>
                    <a:lnTo>
                      <a:pt x="49487" y="533124"/>
                    </a:lnTo>
                    <a:lnTo>
                      <a:pt x="12019" y="560459"/>
                    </a:lnTo>
                    <a:lnTo>
                      <a:pt x="0" y="561047"/>
                    </a:lnTo>
                    <a:lnTo>
                      <a:pt x="0" y="569671"/>
                    </a:lnTo>
                    <a:lnTo>
                      <a:pt x="37985" y="579208"/>
                    </a:lnTo>
                    <a:lnTo>
                      <a:pt x="50253" y="605980"/>
                    </a:lnTo>
                    <a:lnTo>
                      <a:pt x="50253" y="1069987"/>
                    </a:lnTo>
                    <a:lnTo>
                      <a:pt x="51170" y="1080662"/>
                    </a:lnTo>
                    <a:lnTo>
                      <a:pt x="73526" y="1114796"/>
                    </a:lnTo>
                    <a:lnTo>
                      <a:pt x="114376" y="1130198"/>
                    </a:lnTo>
                    <a:lnTo>
                      <a:pt x="118402" y="1124191"/>
                    </a:lnTo>
                    <a:lnTo>
                      <a:pt x="104850" y="1120526"/>
                    </a:lnTo>
                    <a:lnTo>
                      <a:pt x="93148" y="1115931"/>
                    </a:lnTo>
                    <a:lnTo>
                      <a:pt x="64655" y="1088534"/>
                    </a:lnTo>
                    <a:lnTo>
                      <a:pt x="61112" y="1069987"/>
                    </a:lnTo>
                    <a:lnTo>
                      <a:pt x="61112" y="605980"/>
                    </a:lnTo>
                    <a:lnTo>
                      <a:pt x="60457" y="598503"/>
                    </a:lnTo>
                    <a:lnTo>
                      <a:pt x="28757" y="567522"/>
                    </a:lnTo>
                    <a:lnTo>
                      <a:pt x="18694" y="565353"/>
                    </a:lnTo>
                    <a:lnTo>
                      <a:pt x="28757" y="563257"/>
                    </a:lnTo>
                    <a:lnTo>
                      <a:pt x="58496" y="539430"/>
                    </a:lnTo>
                    <a:lnTo>
                      <a:pt x="61112" y="524992"/>
                    </a:lnTo>
                    <a:lnTo>
                      <a:pt x="61112" y="60731"/>
                    </a:lnTo>
                    <a:lnTo>
                      <a:pt x="61972" y="50979"/>
                    </a:lnTo>
                    <a:lnTo>
                      <a:pt x="92395" y="13955"/>
                    </a:lnTo>
                    <a:lnTo>
                      <a:pt x="117398" y="5867"/>
                    </a:lnTo>
                    <a:lnTo>
                      <a:pt x="114376" y="0"/>
                    </a:lnTo>
                    <a:close/>
                  </a:path>
                </a:pathLst>
              </a:custGeom>
              <a:solidFill>
                <a:srgbClr val="939598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24" name="Группа 193"/>
            <p:cNvGrpSpPr/>
            <p:nvPr/>
          </p:nvGrpSpPr>
          <p:grpSpPr>
            <a:xfrm>
              <a:off x="3695458" y="7931150"/>
              <a:ext cx="2410661" cy="266700"/>
              <a:chOff x="3695458" y="7931150"/>
              <a:chExt cx="2410661" cy="266700"/>
            </a:xfrm>
          </p:grpSpPr>
          <p:sp>
            <p:nvSpPr>
              <p:cNvPr id="88" name="object 88"/>
              <p:cNvSpPr txBox="1"/>
              <p:nvPr/>
            </p:nvSpPr>
            <p:spPr>
              <a:xfrm>
                <a:off x="3695458" y="7969250"/>
                <a:ext cx="438150" cy="62136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spAutoFit/>
              </a:bodyPr>
              <a:lstStyle/>
              <a:p>
                <a:pPr marL="12700" algn="ctr">
                  <a:lnSpc>
                    <a:spcPct val="100000"/>
                  </a:lnSpc>
                </a:pPr>
                <a:r>
                  <a:rPr lang="ru-RU" sz="1100" b="1" spc="-175" dirty="0" smtClean="0">
                    <a:solidFill>
                      <a:srgbClr val="231F20"/>
                    </a:solidFill>
                    <a:latin typeface="Trebuchet MS"/>
                    <a:cs typeface="Trebuchet MS"/>
                  </a:rPr>
                  <a:t>1</a:t>
                </a:r>
                <a:r>
                  <a:rPr sz="1100" b="1" spc="-175" smtClean="0">
                    <a:solidFill>
                      <a:srgbClr val="231F20"/>
                    </a:solidFill>
                    <a:latin typeface="Trebuchet MS"/>
                    <a:cs typeface="Trebuchet MS"/>
                  </a:rPr>
                  <a:t> </a:t>
                </a:r>
                <a:r>
                  <a:rPr sz="1100" b="1" spc="60" dirty="0">
                    <a:solidFill>
                      <a:srgbClr val="231F20"/>
                    </a:solidFill>
                    <a:latin typeface="Trebuchet MS"/>
                    <a:cs typeface="Trebuchet MS"/>
                  </a:rPr>
                  <a:t>%</a:t>
                </a:r>
                <a:endParaRPr sz="1100" dirty="0">
                  <a:latin typeface="Trebuchet MS"/>
                  <a:cs typeface="Trebuchet MS"/>
                </a:endParaRPr>
              </a:p>
            </p:txBody>
          </p:sp>
          <p:grpSp>
            <p:nvGrpSpPr>
              <p:cNvPr id="25" name="Группа 192"/>
              <p:cNvGrpSpPr/>
              <p:nvPr/>
            </p:nvGrpSpPr>
            <p:grpSpPr>
              <a:xfrm>
                <a:off x="4147426" y="7931150"/>
                <a:ext cx="1958693" cy="266700"/>
                <a:chOff x="4147426" y="7931150"/>
                <a:chExt cx="1958693" cy="266700"/>
              </a:xfrm>
            </p:grpSpPr>
            <p:grpSp>
              <p:nvGrpSpPr>
                <p:cNvPr id="26" name="Группа 191"/>
                <p:cNvGrpSpPr/>
                <p:nvPr/>
              </p:nvGrpSpPr>
              <p:grpSpPr>
                <a:xfrm>
                  <a:off x="4307419" y="7979410"/>
                  <a:ext cx="1798700" cy="142240"/>
                  <a:chOff x="4307419" y="7979410"/>
                  <a:chExt cx="1798700" cy="142240"/>
                </a:xfrm>
              </p:grpSpPr>
              <p:sp>
                <p:nvSpPr>
                  <p:cNvPr id="82" name="object 82"/>
                  <p:cNvSpPr/>
                  <p:nvPr/>
                </p:nvSpPr>
                <p:spPr>
                  <a:xfrm>
                    <a:off x="4307419" y="7979410"/>
                    <a:ext cx="1798700" cy="14224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12470" h="142240">
                        <a:moveTo>
                          <a:pt x="712114" y="0"/>
                        </a:moveTo>
                        <a:lnTo>
                          <a:pt x="74777" y="0"/>
                        </a:lnTo>
                        <a:lnTo>
                          <a:pt x="0" y="70916"/>
                        </a:lnTo>
                        <a:lnTo>
                          <a:pt x="74777" y="141859"/>
                        </a:lnTo>
                        <a:lnTo>
                          <a:pt x="712114" y="141859"/>
                        </a:lnTo>
                        <a:lnTo>
                          <a:pt x="712114" y="0"/>
                        </a:lnTo>
                        <a:close/>
                      </a:path>
                    </a:pathLst>
                  </a:custGeom>
                  <a:solidFill>
                    <a:srgbClr val="FFD13F"/>
                  </a:solidFill>
                </p:spPr>
                <p:txBody>
                  <a:bodyPr wrap="square" lIns="0" tIns="0" rIns="0" bIns="0" rtlCol="0"/>
                  <a:lstStyle/>
                  <a:p>
                    <a:endParaRPr/>
                  </a:p>
                </p:txBody>
              </p:sp>
              <p:sp>
                <p:nvSpPr>
                  <p:cNvPr id="85" name="object 85"/>
                  <p:cNvSpPr txBox="1"/>
                  <p:nvPr/>
                </p:nvSpPr>
                <p:spPr>
                  <a:xfrm>
                    <a:off x="4432049" y="8001603"/>
                    <a:ext cx="1642430" cy="67784"/>
                  </a:xfrm>
                  <a:prstGeom prst="rect">
                    <a:avLst/>
                  </a:prstGeom>
                </p:spPr>
                <p:txBody>
                  <a:bodyPr vert="horz" wrap="square" lIns="0" tIns="0" rIns="0" bIns="0" rtlCol="0">
                    <a:spAutoFit/>
                  </a:bodyPr>
                  <a:lstStyle/>
                  <a:p>
                    <a:pPr marL="12700">
                      <a:lnSpc>
                        <a:spcPct val="100000"/>
                      </a:lnSpc>
                    </a:pPr>
                    <a:r>
                      <a:rPr sz="1200" spc="20" dirty="0">
                        <a:solidFill>
                          <a:srgbClr val="231F20"/>
                        </a:solidFill>
                        <a:latin typeface="Arial Narrow"/>
                        <a:cs typeface="Arial Narrow"/>
                      </a:rPr>
                      <a:t>Прочие</a:t>
                    </a:r>
                    <a:r>
                      <a:rPr sz="1200" spc="-65" dirty="0">
                        <a:solidFill>
                          <a:srgbClr val="231F20"/>
                        </a:solidFill>
                        <a:latin typeface="Arial Narrow"/>
                        <a:cs typeface="Arial Narrow"/>
                      </a:rPr>
                      <a:t> </a:t>
                    </a:r>
                    <a:r>
                      <a:rPr sz="1200" spc="35" dirty="0">
                        <a:solidFill>
                          <a:srgbClr val="231F20"/>
                        </a:solidFill>
                        <a:latin typeface="Arial Narrow"/>
                        <a:cs typeface="Arial Narrow"/>
                      </a:rPr>
                      <a:t>программы</a:t>
                    </a:r>
                    <a:endParaRPr sz="1200" dirty="0">
                      <a:latin typeface="Arial Narrow"/>
                      <a:cs typeface="Arial Narrow"/>
                    </a:endParaRPr>
                  </a:p>
                </p:txBody>
              </p:sp>
            </p:grpSp>
            <p:sp>
              <p:nvSpPr>
                <p:cNvPr id="91" name="object 91"/>
                <p:cNvSpPr/>
                <p:nvPr/>
              </p:nvSpPr>
              <p:spPr>
                <a:xfrm>
                  <a:off x="4147426" y="7931150"/>
                  <a:ext cx="118745" cy="266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745" h="266700">
                      <a:moveTo>
                        <a:pt x="114376" y="0"/>
                      </a:moveTo>
                      <a:lnTo>
                        <a:pt x="73526" y="15514"/>
                      </a:lnTo>
                      <a:lnTo>
                        <a:pt x="51170" y="49992"/>
                      </a:lnTo>
                      <a:lnTo>
                        <a:pt x="50253" y="60744"/>
                      </a:lnTo>
                      <a:lnTo>
                        <a:pt x="50253" y="93002"/>
                      </a:lnTo>
                      <a:lnTo>
                        <a:pt x="49487" y="101131"/>
                      </a:lnTo>
                      <a:lnTo>
                        <a:pt x="12019" y="128469"/>
                      </a:lnTo>
                      <a:lnTo>
                        <a:pt x="0" y="129057"/>
                      </a:lnTo>
                      <a:lnTo>
                        <a:pt x="0" y="137680"/>
                      </a:lnTo>
                      <a:lnTo>
                        <a:pt x="37985" y="147205"/>
                      </a:lnTo>
                      <a:lnTo>
                        <a:pt x="50253" y="173990"/>
                      </a:lnTo>
                      <a:lnTo>
                        <a:pt x="50253" y="205994"/>
                      </a:lnTo>
                      <a:lnTo>
                        <a:pt x="51170" y="216668"/>
                      </a:lnTo>
                      <a:lnTo>
                        <a:pt x="73526" y="250802"/>
                      </a:lnTo>
                      <a:lnTo>
                        <a:pt x="114376" y="266204"/>
                      </a:lnTo>
                      <a:lnTo>
                        <a:pt x="118402" y="260197"/>
                      </a:lnTo>
                      <a:lnTo>
                        <a:pt x="104850" y="256532"/>
                      </a:lnTo>
                      <a:lnTo>
                        <a:pt x="93148" y="251937"/>
                      </a:lnTo>
                      <a:lnTo>
                        <a:pt x="64655" y="224540"/>
                      </a:lnTo>
                      <a:lnTo>
                        <a:pt x="61112" y="205994"/>
                      </a:lnTo>
                      <a:lnTo>
                        <a:pt x="61112" y="173990"/>
                      </a:lnTo>
                      <a:lnTo>
                        <a:pt x="60457" y="166510"/>
                      </a:lnTo>
                      <a:lnTo>
                        <a:pt x="28757" y="135524"/>
                      </a:lnTo>
                      <a:lnTo>
                        <a:pt x="18694" y="133362"/>
                      </a:lnTo>
                      <a:lnTo>
                        <a:pt x="28757" y="131267"/>
                      </a:lnTo>
                      <a:lnTo>
                        <a:pt x="58496" y="107435"/>
                      </a:lnTo>
                      <a:lnTo>
                        <a:pt x="61112" y="93002"/>
                      </a:lnTo>
                      <a:lnTo>
                        <a:pt x="61112" y="60744"/>
                      </a:lnTo>
                      <a:lnTo>
                        <a:pt x="61972" y="50990"/>
                      </a:lnTo>
                      <a:lnTo>
                        <a:pt x="92395" y="13957"/>
                      </a:lnTo>
                      <a:lnTo>
                        <a:pt x="117398" y="5880"/>
                      </a:lnTo>
                      <a:lnTo>
                        <a:pt x="114376" y="0"/>
                      </a:lnTo>
                      <a:close/>
                    </a:path>
                  </a:pathLst>
                </a:custGeom>
                <a:solidFill>
                  <a:srgbClr val="FAAE78"/>
                </a:solidFill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</p:grpSp>
        </p:grpSp>
      </p:grpSp>
      <p:sp>
        <p:nvSpPr>
          <p:cNvPr id="185" name="object 50"/>
          <p:cNvSpPr txBox="1"/>
          <p:nvPr/>
        </p:nvSpPr>
        <p:spPr>
          <a:xfrm>
            <a:off x="590550" y="806450"/>
            <a:ext cx="6858000" cy="4924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ctr">
              <a:lnSpc>
                <a:spcPct val="100000"/>
              </a:lnSpc>
            </a:pPr>
            <a:r>
              <a:rPr lang="ru-RU" sz="1600" b="1" dirty="0" smtClean="0">
                <a:latin typeface="Trebuchet MS"/>
                <a:cs typeface="Trebuchet MS"/>
              </a:rPr>
              <a:t>Расходы местного бюджета в 2025 году в рамках муниципальных программ</a:t>
            </a:r>
            <a:r>
              <a:rPr lang="ru-RU" sz="1600" b="1" spc="-15" dirty="0" smtClean="0">
                <a:latin typeface="Trebuchet MS"/>
                <a:cs typeface="Trebuchet MS"/>
              </a:rPr>
              <a:t> Шалинского муниципального округа</a:t>
            </a:r>
            <a:endParaRPr sz="1600" dirty="0">
              <a:latin typeface="Trebuchet MS"/>
              <a:cs typeface="Trebuchet MS"/>
            </a:endParaRPr>
          </a:p>
        </p:txBody>
      </p:sp>
      <p:graphicFrame>
        <p:nvGraphicFramePr>
          <p:cNvPr id="186" name="Диаграмма 185"/>
          <p:cNvGraphicFramePr/>
          <p:nvPr/>
        </p:nvGraphicFramePr>
        <p:xfrm>
          <a:off x="285750" y="1797050"/>
          <a:ext cx="4343400" cy="3581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27" name="Группа 78"/>
          <p:cNvGrpSpPr/>
          <p:nvPr/>
        </p:nvGrpSpPr>
        <p:grpSpPr>
          <a:xfrm>
            <a:off x="0" y="196850"/>
            <a:ext cx="7740523" cy="396240"/>
            <a:chOff x="0" y="288010"/>
            <a:chExt cx="7740523" cy="396240"/>
          </a:xfrm>
        </p:grpSpPr>
        <p:sp>
          <p:nvSpPr>
            <p:cNvPr id="80" name="object 3"/>
            <p:cNvSpPr/>
            <p:nvPr/>
          </p:nvSpPr>
          <p:spPr>
            <a:xfrm>
              <a:off x="7567803" y="288010"/>
              <a:ext cx="172720" cy="396240"/>
            </a:xfrm>
            <a:custGeom>
              <a:avLst/>
              <a:gdLst/>
              <a:ahLst/>
              <a:cxnLst/>
              <a:rect l="l" t="t" r="r" b="b"/>
              <a:pathLst>
                <a:path w="172720" h="396240">
                  <a:moveTo>
                    <a:pt x="95402" y="0"/>
                  </a:moveTo>
                  <a:lnTo>
                    <a:pt x="0" y="0"/>
                  </a:lnTo>
                  <a:lnTo>
                    <a:pt x="29889" y="4607"/>
                  </a:lnTo>
                  <a:lnTo>
                    <a:pt x="54300" y="17175"/>
                  </a:lnTo>
                  <a:lnTo>
                    <a:pt x="70760" y="35816"/>
                  </a:lnTo>
                  <a:lnTo>
                    <a:pt x="76796" y="58648"/>
                  </a:lnTo>
                  <a:lnTo>
                    <a:pt x="76796" y="337350"/>
                  </a:lnTo>
                  <a:lnTo>
                    <a:pt x="70760" y="360181"/>
                  </a:lnTo>
                  <a:lnTo>
                    <a:pt x="54300" y="378823"/>
                  </a:lnTo>
                  <a:lnTo>
                    <a:pt x="29889" y="391390"/>
                  </a:lnTo>
                  <a:lnTo>
                    <a:pt x="0" y="395998"/>
                  </a:lnTo>
                  <a:lnTo>
                    <a:pt x="95402" y="395998"/>
                  </a:lnTo>
                  <a:lnTo>
                    <a:pt x="125291" y="391390"/>
                  </a:lnTo>
                  <a:lnTo>
                    <a:pt x="149702" y="378823"/>
                  </a:lnTo>
                  <a:lnTo>
                    <a:pt x="166163" y="360181"/>
                  </a:lnTo>
                  <a:lnTo>
                    <a:pt x="172199" y="337350"/>
                  </a:lnTo>
                  <a:lnTo>
                    <a:pt x="172199" y="58648"/>
                  </a:lnTo>
                  <a:lnTo>
                    <a:pt x="166163" y="35816"/>
                  </a:lnTo>
                  <a:lnTo>
                    <a:pt x="149702" y="17175"/>
                  </a:lnTo>
                  <a:lnTo>
                    <a:pt x="125291" y="4607"/>
                  </a:lnTo>
                  <a:lnTo>
                    <a:pt x="95402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4"/>
            <p:cNvSpPr/>
            <p:nvPr/>
          </p:nvSpPr>
          <p:spPr>
            <a:xfrm>
              <a:off x="7376998" y="288010"/>
              <a:ext cx="172720" cy="396240"/>
            </a:xfrm>
            <a:custGeom>
              <a:avLst/>
              <a:gdLst/>
              <a:ahLst/>
              <a:cxnLst/>
              <a:rect l="l" t="t" r="r" b="b"/>
              <a:pathLst>
                <a:path w="172720" h="396240">
                  <a:moveTo>
                    <a:pt x="95402" y="0"/>
                  </a:moveTo>
                  <a:lnTo>
                    <a:pt x="0" y="0"/>
                  </a:lnTo>
                  <a:lnTo>
                    <a:pt x="29889" y="4607"/>
                  </a:lnTo>
                  <a:lnTo>
                    <a:pt x="54300" y="17175"/>
                  </a:lnTo>
                  <a:lnTo>
                    <a:pt x="70760" y="35816"/>
                  </a:lnTo>
                  <a:lnTo>
                    <a:pt x="76796" y="58648"/>
                  </a:lnTo>
                  <a:lnTo>
                    <a:pt x="76796" y="337350"/>
                  </a:lnTo>
                  <a:lnTo>
                    <a:pt x="70760" y="360181"/>
                  </a:lnTo>
                  <a:lnTo>
                    <a:pt x="54300" y="378823"/>
                  </a:lnTo>
                  <a:lnTo>
                    <a:pt x="29889" y="391390"/>
                  </a:lnTo>
                  <a:lnTo>
                    <a:pt x="0" y="395998"/>
                  </a:lnTo>
                  <a:lnTo>
                    <a:pt x="95402" y="395998"/>
                  </a:lnTo>
                  <a:lnTo>
                    <a:pt x="125291" y="391390"/>
                  </a:lnTo>
                  <a:lnTo>
                    <a:pt x="149702" y="378823"/>
                  </a:lnTo>
                  <a:lnTo>
                    <a:pt x="166163" y="360181"/>
                  </a:lnTo>
                  <a:lnTo>
                    <a:pt x="172199" y="337350"/>
                  </a:lnTo>
                  <a:lnTo>
                    <a:pt x="172199" y="58648"/>
                  </a:lnTo>
                  <a:lnTo>
                    <a:pt x="166163" y="35816"/>
                  </a:lnTo>
                  <a:lnTo>
                    <a:pt x="149702" y="17175"/>
                  </a:lnTo>
                  <a:lnTo>
                    <a:pt x="125291" y="4607"/>
                  </a:lnTo>
                  <a:lnTo>
                    <a:pt x="95402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5"/>
            <p:cNvSpPr/>
            <p:nvPr/>
          </p:nvSpPr>
          <p:spPr>
            <a:xfrm>
              <a:off x="7186193" y="288010"/>
              <a:ext cx="172720" cy="396240"/>
            </a:xfrm>
            <a:custGeom>
              <a:avLst/>
              <a:gdLst/>
              <a:ahLst/>
              <a:cxnLst/>
              <a:rect l="l" t="t" r="r" b="b"/>
              <a:pathLst>
                <a:path w="172720" h="396240">
                  <a:moveTo>
                    <a:pt x="95402" y="0"/>
                  </a:moveTo>
                  <a:lnTo>
                    <a:pt x="0" y="0"/>
                  </a:lnTo>
                  <a:lnTo>
                    <a:pt x="29889" y="4607"/>
                  </a:lnTo>
                  <a:lnTo>
                    <a:pt x="54300" y="17175"/>
                  </a:lnTo>
                  <a:lnTo>
                    <a:pt x="70760" y="35816"/>
                  </a:lnTo>
                  <a:lnTo>
                    <a:pt x="76796" y="58648"/>
                  </a:lnTo>
                  <a:lnTo>
                    <a:pt x="76796" y="337350"/>
                  </a:lnTo>
                  <a:lnTo>
                    <a:pt x="70760" y="360181"/>
                  </a:lnTo>
                  <a:lnTo>
                    <a:pt x="54300" y="378823"/>
                  </a:lnTo>
                  <a:lnTo>
                    <a:pt x="29889" y="391390"/>
                  </a:lnTo>
                  <a:lnTo>
                    <a:pt x="0" y="395998"/>
                  </a:lnTo>
                  <a:lnTo>
                    <a:pt x="95402" y="395998"/>
                  </a:lnTo>
                  <a:lnTo>
                    <a:pt x="125291" y="391390"/>
                  </a:lnTo>
                  <a:lnTo>
                    <a:pt x="149702" y="378823"/>
                  </a:lnTo>
                  <a:lnTo>
                    <a:pt x="166163" y="360181"/>
                  </a:lnTo>
                  <a:lnTo>
                    <a:pt x="172199" y="337350"/>
                  </a:lnTo>
                  <a:lnTo>
                    <a:pt x="172199" y="58648"/>
                  </a:lnTo>
                  <a:lnTo>
                    <a:pt x="166163" y="35816"/>
                  </a:lnTo>
                  <a:lnTo>
                    <a:pt x="149702" y="17175"/>
                  </a:lnTo>
                  <a:lnTo>
                    <a:pt x="125291" y="4607"/>
                  </a:lnTo>
                  <a:lnTo>
                    <a:pt x="95402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6"/>
            <p:cNvSpPr/>
            <p:nvPr/>
          </p:nvSpPr>
          <p:spPr>
            <a:xfrm>
              <a:off x="6995400" y="288010"/>
              <a:ext cx="172720" cy="396240"/>
            </a:xfrm>
            <a:custGeom>
              <a:avLst/>
              <a:gdLst/>
              <a:ahLst/>
              <a:cxnLst/>
              <a:rect l="l" t="t" r="r" b="b"/>
              <a:pathLst>
                <a:path w="172720" h="396240">
                  <a:moveTo>
                    <a:pt x="95402" y="0"/>
                  </a:moveTo>
                  <a:lnTo>
                    <a:pt x="0" y="0"/>
                  </a:lnTo>
                  <a:lnTo>
                    <a:pt x="29889" y="4607"/>
                  </a:lnTo>
                  <a:lnTo>
                    <a:pt x="54300" y="17175"/>
                  </a:lnTo>
                  <a:lnTo>
                    <a:pt x="70760" y="35816"/>
                  </a:lnTo>
                  <a:lnTo>
                    <a:pt x="76796" y="58648"/>
                  </a:lnTo>
                  <a:lnTo>
                    <a:pt x="76796" y="337350"/>
                  </a:lnTo>
                  <a:lnTo>
                    <a:pt x="70760" y="360181"/>
                  </a:lnTo>
                  <a:lnTo>
                    <a:pt x="54300" y="378823"/>
                  </a:lnTo>
                  <a:lnTo>
                    <a:pt x="29889" y="391390"/>
                  </a:lnTo>
                  <a:lnTo>
                    <a:pt x="0" y="395998"/>
                  </a:lnTo>
                  <a:lnTo>
                    <a:pt x="95402" y="395998"/>
                  </a:lnTo>
                  <a:lnTo>
                    <a:pt x="125291" y="391390"/>
                  </a:lnTo>
                  <a:lnTo>
                    <a:pt x="149702" y="378823"/>
                  </a:lnTo>
                  <a:lnTo>
                    <a:pt x="166163" y="360181"/>
                  </a:lnTo>
                  <a:lnTo>
                    <a:pt x="172199" y="337350"/>
                  </a:lnTo>
                  <a:lnTo>
                    <a:pt x="172199" y="58648"/>
                  </a:lnTo>
                  <a:lnTo>
                    <a:pt x="166163" y="35816"/>
                  </a:lnTo>
                  <a:lnTo>
                    <a:pt x="149702" y="17175"/>
                  </a:lnTo>
                  <a:lnTo>
                    <a:pt x="125291" y="4607"/>
                  </a:lnTo>
                  <a:lnTo>
                    <a:pt x="95402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7"/>
            <p:cNvSpPr/>
            <p:nvPr/>
          </p:nvSpPr>
          <p:spPr>
            <a:xfrm>
              <a:off x="0" y="288010"/>
              <a:ext cx="406400" cy="396240"/>
            </a:xfrm>
            <a:custGeom>
              <a:avLst/>
              <a:gdLst/>
              <a:ahLst/>
              <a:cxnLst/>
              <a:rect l="l" t="t" r="r" b="b"/>
              <a:pathLst>
                <a:path w="406400" h="396240">
                  <a:moveTo>
                    <a:pt x="406095" y="0"/>
                  </a:moveTo>
                  <a:lnTo>
                    <a:pt x="280758" y="0"/>
                  </a:lnTo>
                  <a:lnTo>
                    <a:pt x="0" y="198031"/>
                  </a:lnTo>
                  <a:lnTo>
                    <a:pt x="280758" y="395998"/>
                  </a:lnTo>
                  <a:lnTo>
                    <a:pt x="406133" y="395998"/>
                  </a:lnTo>
                  <a:lnTo>
                    <a:pt x="125387" y="197992"/>
                  </a:lnTo>
                  <a:lnTo>
                    <a:pt x="406095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8"/>
            <p:cNvSpPr/>
            <p:nvPr/>
          </p:nvSpPr>
          <p:spPr>
            <a:xfrm>
              <a:off x="251999" y="288010"/>
              <a:ext cx="406400" cy="396240"/>
            </a:xfrm>
            <a:custGeom>
              <a:avLst/>
              <a:gdLst/>
              <a:ahLst/>
              <a:cxnLst/>
              <a:rect l="l" t="t" r="r" b="b"/>
              <a:pathLst>
                <a:path w="406400" h="396240">
                  <a:moveTo>
                    <a:pt x="406095" y="0"/>
                  </a:moveTo>
                  <a:lnTo>
                    <a:pt x="280758" y="0"/>
                  </a:lnTo>
                  <a:lnTo>
                    <a:pt x="0" y="198031"/>
                  </a:lnTo>
                  <a:lnTo>
                    <a:pt x="280758" y="395998"/>
                  </a:lnTo>
                  <a:lnTo>
                    <a:pt x="406133" y="395998"/>
                  </a:lnTo>
                  <a:lnTo>
                    <a:pt x="125387" y="197992"/>
                  </a:lnTo>
                  <a:lnTo>
                    <a:pt x="406095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"/>
            <p:cNvSpPr/>
            <p:nvPr/>
          </p:nvSpPr>
          <p:spPr>
            <a:xfrm>
              <a:off x="504000" y="288010"/>
              <a:ext cx="406400" cy="396240"/>
            </a:xfrm>
            <a:custGeom>
              <a:avLst/>
              <a:gdLst/>
              <a:ahLst/>
              <a:cxnLst/>
              <a:rect l="l" t="t" r="r" b="b"/>
              <a:pathLst>
                <a:path w="406400" h="396240">
                  <a:moveTo>
                    <a:pt x="406095" y="0"/>
                  </a:moveTo>
                  <a:lnTo>
                    <a:pt x="280758" y="0"/>
                  </a:lnTo>
                  <a:lnTo>
                    <a:pt x="0" y="198031"/>
                  </a:lnTo>
                  <a:lnTo>
                    <a:pt x="280758" y="395998"/>
                  </a:lnTo>
                  <a:lnTo>
                    <a:pt x="406133" y="395998"/>
                  </a:lnTo>
                  <a:lnTo>
                    <a:pt x="125387" y="197992"/>
                  </a:lnTo>
                  <a:lnTo>
                    <a:pt x="406095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10"/>
            <p:cNvSpPr/>
            <p:nvPr/>
          </p:nvSpPr>
          <p:spPr>
            <a:xfrm>
              <a:off x="756000" y="288010"/>
              <a:ext cx="406400" cy="396240"/>
            </a:xfrm>
            <a:custGeom>
              <a:avLst/>
              <a:gdLst/>
              <a:ahLst/>
              <a:cxnLst/>
              <a:rect l="l" t="t" r="r" b="b"/>
              <a:pathLst>
                <a:path w="406400" h="396240">
                  <a:moveTo>
                    <a:pt x="406095" y="0"/>
                  </a:moveTo>
                  <a:lnTo>
                    <a:pt x="280758" y="0"/>
                  </a:lnTo>
                  <a:lnTo>
                    <a:pt x="0" y="198031"/>
                  </a:lnTo>
                  <a:lnTo>
                    <a:pt x="280758" y="395998"/>
                  </a:lnTo>
                  <a:lnTo>
                    <a:pt x="406133" y="395998"/>
                  </a:lnTo>
                  <a:lnTo>
                    <a:pt x="125387" y="197992"/>
                  </a:lnTo>
                  <a:lnTo>
                    <a:pt x="406095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28" name="Группа 44"/>
            <p:cNvGrpSpPr/>
            <p:nvPr/>
          </p:nvGrpSpPr>
          <p:grpSpPr>
            <a:xfrm>
              <a:off x="990600" y="288010"/>
              <a:ext cx="6101715" cy="396240"/>
              <a:chOff x="990600" y="288010"/>
              <a:chExt cx="6101715" cy="396240"/>
            </a:xfrm>
          </p:grpSpPr>
          <p:sp>
            <p:nvSpPr>
              <p:cNvPr id="101" name="object 12"/>
              <p:cNvSpPr/>
              <p:nvPr/>
            </p:nvSpPr>
            <p:spPr>
              <a:xfrm>
                <a:off x="990600" y="288010"/>
                <a:ext cx="6101715" cy="396240"/>
              </a:xfrm>
              <a:custGeom>
                <a:avLst/>
                <a:gdLst/>
                <a:ahLst/>
                <a:cxnLst/>
                <a:rect l="l" t="t" r="r" b="b"/>
                <a:pathLst>
                  <a:path w="6101715" h="396240">
                    <a:moveTo>
                      <a:pt x="6028944" y="0"/>
                    </a:moveTo>
                    <a:lnTo>
                      <a:pt x="280758" y="0"/>
                    </a:lnTo>
                    <a:lnTo>
                      <a:pt x="0" y="198031"/>
                    </a:lnTo>
                    <a:lnTo>
                      <a:pt x="280758" y="395998"/>
                    </a:lnTo>
                    <a:lnTo>
                      <a:pt x="6028944" y="395998"/>
                    </a:lnTo>
                    <a:lnTo>
                      <a:pt x="6057141" y="391390"/>
                    </a:lnTo>
                    <a:lnTo>
                      <a:pt x="6080172" y="378823"/>
                    </a:lnTo>
                    <a:lnTo>
                      <a:pt x="6095702" y="360181"/>
                    </a:lnTo>
                    <a:lnTo>
                      <a:pt x="6101397" y="337350"/>
                    </a:lnTo>
                    <a:lnTo>
                      <a:pt x="6101397" y="58648"/>
                    </a:lnTo>
                    <a:lnTo>
                      <a:pt x="6095702" y="35816"/>
                    </a:lnTo>
                    <a:lnTo>
                      <a:pt x="6080172" y="17175"/>
                    </a:lnTo>
                    <a:lnTo>
                      <a:pt x="6057141" y="4607"/>
                    </a:lnTo>
                    <a:lnTo>
                      <a:pt x="6028944" y="0"/>
                    </a:lnTo>
                    <a:close/>
                  </a:path>
                </a:pathLst>
              </a:custGeom>
              <a:solidFill>
                <a:srgbClr val="00B8BE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02" name="object 13"/>
              <p:cNvSpPr/>
              <p:nvPr/>
            </p:nvSpPr>
            <p:spPr>
              <a:xfrm>
                <a:off x="6734556" y="342011"/>
                <a:ext cx="288290" cy="288290"/>
              </a:xfrm>
              <a:custGeom>
                <a:avLst/>
                <a:gdLst/>
                <a:ahLst/>
                <a:cxnLst/>
                <a:rect l="l" t="t" r="r" b="b"/>
                <a:pathLst>
                  <a:path w="288290" h="288290">
                    <a:moveTo>
                      <a:pt x="235673" y="0"/>
                    </a:moveTo>
                    <a:lnTo>
                      <a:pt x="52324" y="0"/>
                    </a:lnTo>
                    <a:lnTo>
                      <a:pt x="31953" y="4105"/>
                    </a:lnTo>
                    <a:lnTo>
                      <a:pt x="15322" y="15308"/>
                    </a:lnTo>
                    <a:lnTo>
                      <a:pt x="4110" y="31937"/>
                    </a:lnTo>
                    <a:lnTo>
                      <a:pt x="0" y="52324"/>
                    </a:lnTo>
                    <a:lnTo>
                      <a:pt x="0" y="235661"/>
                    </a:lnTo>
                    <a:lnTo>
                      <a:pt x="4110" y="256031"/>
                    </a:lnTo>
                    <a:lnTo>
                      <a:pt x="15322" y="272662"/>
                    </a:lnTo>
                    <a:lnTo>
                      <a:pt x="31953" y="283874"/>
                    </a:lnTo>
                    <a:lnTo>
                      <a:pt x="52324" y="287985"/>
                    </a:lnTo>
                    <a:lnTo>
                      <a:pt x="235673" y="287985"/>
                    </a:lnTo>
                    <a:lnTo>
                      <a:pt x="256038" y="283874"/>
                    </a:lnTo>
                    <a:lnTo>
                      <a:pt x="272670" y="272662"/>
                    </a:lnTo>
                    <a:lnTo>
                      <a:pt x="283885" y="256031"/>
                    </a:lnTo>
                    <a:lnTo>
                      <a:pt x="287997" y="235661"/>
                    </a:lnTo>
                    <a:lnTo>
                      <a:pt x="287997" y="52324"/>
                    </a:lnTo>
                    <a:lnTo>
                      <a:pt x="283885" y="31937"/>
                    </a:lnTo>
                    <a:lnTo>
                      <a:pt x="272670" y="15308"/>
                    </a:lnTo>
                    <a:lnTo>
                      <a:pt x="256038" y="4105"/>
                    </a:lnTo>
                    <a:lnTo>
                      <a:pt x="235673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03" name="object 14"/>
              <p:cNvSpPr txBox="1"/>
              <p:nvPr/>
            </p:nvSpPr>
            <p:spPr>
              <a:xfrm>
                <a:off x="6762750" y="381748"/>
                <a:ext cx="245403" cy="184666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spAutoFit/>
              </a:bodyPr>
              <a:lstStyle/>
              <a:p>
                <a:pPr marL="12700">
                  <a:lnSpc>
                    <a:spcPct val="100000"/>
                  </a:lnSpc>
                </a:pPr>
                <a:r>
                  <a:rPr lang="ru-RU" sz="1200" b="1" spc="25" dirty="0" smtClean="0">
                    <a:solidFill>
                      <a:srgbClr val="009DA2"/>
                    </a:solidFill>
                    <a:latin typeface="Gill Sans MT"/>
                    <a:cs typeface="Gill Sans MT"/>
                  </a:rPr>
                  <a:t>18</a:t>
                </a:r>
                <a:endParaRPr sz="1200" dirty="0">
                  <a:latin typeface="Gill Sans MT"/>
                  <a:cs typeface="Gill Sans MT"/>
                </a:endParaRPr>
              </a:p>
            </p:txBody>
          </p:sp>
        </p:grpSp>
        <p:sp>
          <p:nvSpPr>
            <p:cNvPr id="100" name="object 21"/>
            <p:cNvSpPr txBox="1"/>
            <p:nvPr/>
          </p:nvSpPr>
          <p:spPr>
            <a:xfrm>
              <a:off x="666750" y="364210"/>
              <a:ext cx="5410200" cy="307777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991869">
                <a:lnSpc>
                  <a:spcPct val="100000"/>
                </a:lnSpc>
              </a:pPr>
              <a:r>
                <a:rPr lang="ru-RU" sz="1000" b="1" spc="-15" dirty="0" smtClean="0">
                  <a:solidFill>
                    <a:srgbClr val="FFFFFF"/>
                  </a:solidFill>
                  <a:latin typeface="Trebuchet MS"/>
                  <a:cs typeface="Trebuchet MS"/>
                </a:rPr>
                <a:t>МУНИЦИПАЛЬНЫЕ </a:t>
              </a:r>
              <a:r>
                <a:rPr lang="ru-RU" sz="1000" b="1" spc="20" dirty="0" smtClean="0">
                  <a:solidFill>
                    <a:srgbClr val="FFFFFF"/>
                  </a:solidFill>
                  <a:latin typeface="Trebuchet MS"/>
                  <a:cs typeface="Trebuchet MS"/>
                </a:rPr>
                <a:t>ПРОГРАММЫ ШАЛИНСКОГО МУНИЦИПАЛЬНОГО ОКРУГА</a:t>
              </a:r>
              <a:endParaRPr lang="ru-RU" sz="800" dirty="0">
                <a:latin typeface="Trebuchet MS"/>
                <a:cs typeface="Trebuchet MS"/>
              </a:endParaRPr>
            </a:p>
          </p:txBody>
        </p:sp>
      </p:grpSp>
      <p:pic>
        <p:nvPicPr>
          <p:cNvPr id="1027" name="Picture 3" descr="B:\Users\SOB\Desktop\Бюджет для граждан\Фоны\news_27102016_7335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081754" y="7207250"/>
            <a:ext cx="3214396" cy="2971800"/>
          </a:xfrm>
          <a:prstGeom prst="rect">
            <a:avLst/>
          </a:prstGeom>
          <a:noFill/>
        </p:spPr>
      </p:pic>
      <p:pic>
        <p:nvPicPr>
          <p:cNvPr id="1028" name="Picture 4" descr="B:\Users\SOB\Desktop\Бюджет для граждан\Фото\1613545468_202-p-kartinki-na-belom-fone-dlya-prezentatsii-23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33350" y="5454650"/>
            <a:ext cx="3733800" cy="4191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416000" y="12"/>
            <a:ext cx="323989" cy="1090799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0" y="10420698"/>
            <a:ext cx="7740015" cy="0"/>
          </a:xfrm>
          <a:custGeom>
            <a:avLst/>
            <a:gdLst/>
            <a:ahLst/>
            <a:cxnLst/>
            <a:rect l="l" t="t" r="r" b="b"/>
            <a:pathLst>
              <a:path w="7740015">
                <a:moveTo>
                  <a:pt x="0" y="0"/>
                </a:moveTo>
                <a:lnTo>
                  <a:pt x="7739997" y="0"/>
                </a:lnTo>
              </a:path>
            </a:pathLst>
          </a:custGeom>
          <a:ln w="6350">
            <a:solidFill>
              <a:srgbClr val="8A8C8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0" y="10506584"/>
            <a:ext cx="7740015" cy="0"/>
          </a:xfrm>
          <a:custGeom>
            <a:avLst/>
            <a:gdLst/>
            <a:ahLst/>
            <a:cxnLst/>
            <a:rect l="l" t="t" r="r" b="b"/>
            <a:pathLst>
              <a:path w="7740015">
                <a:moveTo>
                  <a:pt x="0" y="0"/>
                </a:moveTo>
                <a:lnTo>
                  <a:pt x="7739997" y="0"/>
                </a:lnTo>
              </a:path>
            </a:pathLst>
          </a:custGeom>
          <a:ln w="6350">
            <a:solidFill>
              <a:srgbClr val="8A8C8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0" y="10597236"/>
            <a:ext cx="7740015" cy="0"/>
          </a:xfrm>
          <a:custGeom>
            <a:avLst/>
            <a:gdLst/>
            <a:ahLst/>
            <a:cxnLst/>
            <a:rect l="l" t="t" r="r" b="b"/>
            <a:pathLst>
              <a:path w="7740015">
                <a:moveTo>
                  <a:pt x="0" y="0"/>
                </a:moveTo>
                <a:lnTo>
                  <a:pt x="7739997" y="0"/>
                </a:lnTo>
              </a:path>
            </a:pathLst>
          </a:custGeom>
          <a:ln w="6350">
            <a:solidFill>
              <a:srgbClr val="8A8C8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0" y="10602001"/>
            <a:ext cx="5016500" cy="0"/>
          </a:xfrm>
          <a:custGeom>
            <a:avLst/>
            <a:gdLst/>
            <a:ahLst/>
            <a:cxnLst/>
            <a:rect l="l" t="t" r="r" b="b"/>
            <a:pathLst>
              <a:path w="5016500">
                <a:moveTo>
                  <a:pt x="0" y="0"/>
                </a:moveTo>
                <a:lnTo>
                  <a:pt x="5016138" y="0"/>
                </a:lnTo>
              </a:path>
            </a:pathLst>
          </a:custGeom>
          <a:ln w="36004">
            <a:solidFill>
              <a:srgbClr val="00A3A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0" y="10511350"/>
            <a:ext cx="4229735" cy="0"/>
          </a:xfrm>
          <a:custGeom>
            <a:avLst/>
            <a:gdLst/>
            <a:ahLst/>
            <a:cxnLst/>
            <a:rect l="l" t="t" r="r" b="b"/>
            <a:pathLst>
              <a:path w="4229735">
                <a:moveTo>
                  <a:pt x="0" y="0"/>
                </a:moveTo>
                <a:lnTo>
                  <a:pt x="4229411" y="0"/>
                </a:lnTo>
              </a:path>
            </a:pathLst>
          </a:custGeom>
          <a:ln w="36004">
            <a:solidFill>
              <a:srgbClr val="00B8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0" y="10420700"/>
            <a:ext cx="3446779" cy="0"/>
          </a:xfrm>
          <a:custGeom>
            <a:avLst/>
            <a:gdLst/>
            <a:ahLst/>
            <a:cxnLst/>
            <a:rect l="l" t="t" r="r" b="b"/>
            <a:pathLst>
              <a:path w="3446779">
                <a:moveTo>
                  <a:pt x="0" y="0"/>
                </a:moveTo>
                <a:lnTo>
                  <a:pt x="3446329" y="0"/>
                </a:lnTo>
              </a:path>
            </a:pathLst>
          </a:custGeom>
          <a:ln w="36004">
            <a:solidFill>
              <a:srgbClr val="A2DAD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Группа 22"/>
          <p:cNvGrpSpPr/>
          <p:nvPr/>
        </p:nvGrpSpPr>
        <p:grpSpPr>
          <a:xfrm>
            <a:off x="0" y="196850"/>
            <a:ext cx="7740523" cy="409625"/>
            <a:chOff x="0" y="288010"/>
            <a:chExt cx="7740523" cy="409625"/>
          </a:xfrm>
        </p:grpSpPr>
        <p:sp>
          <p:nvSpPr>
            <p:cNvPr id="24" name="object 3"/>
            <p:cNvSpPr/>
            <p:nvPr/>
          </p:nvSpPr>
          <p:spPr>
            <a:xfrm>
              <a:off x="7567803" y="288010"/>
              <a:ext cx="172720" cy="396240"/>
            </a:xfrm>
            <a:custGeom>
              <a:avLst/>
              <a:gdLst/>
              <a:ahLst/>
              <a:cxnLst/>
              <a:rect l="l" t="t" r="r" b="b"/>
              <a:pathLst>
                <a:path w="172720" h="396240">
                  <a:moveTo>
                    <a:pt x="95402" y="0"/>
                  </a:moveTo>
                  <a:lnTo>
                    <a:pt x="0" y="0"/>
                  </a:lnTo>
                  <a:lnTo>
                    <a:pt x="29889" y="4607"/>
                  </a:lnTo>
                  <a:lnTo>
                    <a:pt x="54300" y="17175"/>
                  </a:lnTo>
                  <a:lnTo>
                    <a:pt x="70760" y="35816"/>
                  </a:lnTo>
                  <a:lnTo>
                    <a:pt x="76796" y="58648"/>
                  </a:lnTo>
                  <a:lnTo>
                    <a:pt x="76796" y="337350"/>
                  </a:lnTo>
                  <a:lnTo>
                    <a:pt x="70760" y="360181"/>
                  </a:lnTo>
                  <a:lnTo>
                    <a:pt x="54300" y="378823"/>
                  </a:lnTo>
                  <a:lnTo>
                    <a:pt x="29889" y="391390"/>
                  </a:lnTo>
                  <a:lnTo>
                    <a:pt x="0" y="395998"/>
                  </a:lnTo>
                  <a:lnTo>
                    <a:pt x="95402" y="395998"/>
                  </a:lnTo>
                  <a:lnTo>
                    <a:pt x="125291" y="391390"/>
                  </a:lnTo>
                  <a:lnTo>
                    <a:pt x="149702" y="378823"/>
                  </a:lnTo>
                  <a:lnTo>
                    <a:pt x="166163" y="360181"/>
                  </a:lnTo>
                  <a:lnTo>
                    <a:pt x="172199" y="337350"/>
                  </a:lnTo>
                  <a:lnTo>
                    <a:pt x="172199" y="58648"/>
                  </a:lnTo>
                  <a:lnTo>
                    <a:pt x="166163" y="35816"/>
                  </a:lnTo>
                  <a:lnTo>
                    <a:pt x="149702" y="17175"/>
                  </a:lnTo>
                  <a:lnTo>
                    <a:pt x="125291" y="4607"/>
                  </a:lnTo>
                  <a:lnTo>
                    <a:pt x="95402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4"/>
            <p:cNvSpPr/>
            <p:nvPr/>
          </p:nvSpPr>
          <p:spPr>
            <a:xfrm>
              <a:off x="7376998" y="288010"/>
              <a:ext cx="172720" cy="396240"/>
            </a:xfrm>
            <a:custGeom>
              <a:avLst/>
              <a:gdLst/>
              <a:ahLst/>
              <a:cxnLst/>
              <a:rect l="l" t="t" r="r" b="b"/>
              <a:pathLst>
                <a:path w="172720" h="396240">
                  <a:moveTo>
                    <a:pt x="95402" y="0"/>
                  </a:moveTo>
                  <a:lnTo>
                    <a:pt x="0" y="0"/>
                  </a:lnTo>
                  <a:lnTo>
                    <a:pt x="29889" y="4607"/>
                  </a:lnTo>
                  <a:lnTo>
                    <a:pt x="54300" y="17175"/>
                  </a:lnTo>
                  <a:lnTo>
                    <a:pt x="70760" y="35816"/>
                  </a:lnTo>
                  <a:lnTo>
                    <a:pt x="76796" y="58648"/>
                  </a:lnTo>
                  <a:lnTo>
                    <a:pt x="76796" y="337350"/>
                  </a:lnTo>
                  <a:lnTo>
                    <a:pt x="70760" y="360181"/>
                  </a:lnTo>
                  <a:lnTo>
                    <a:pt x="54300" y="378823"/>
                  </a:lnTo>
                  <a:lnTo>
                    <a:pt x="29889" y="391390"/>
                  </a:lnTo>
                  <a:lnTo>
                    <a:pt x="0" y="395998"/>
                  </a:lnTo>
                  <a:lnTo>
                    <a:pt x="95402" y="395998"/>
                  </a:lnTo>
                  <a:lnTo>
                    <a:pt x="125291" y="391390"/>
                  </a:lnTo>
                  <a:lnTo>
                    <a:pt x="149702" y="378823"/>
                  </a:lnTo>
                  <a:lnTo>
                    <a:pt x="166163" y="360181"/>
                  </a:lnTo>
                  <a:lnTo>
                    <a:pt x="172199" y="337350"/>
                  </a:lnTo>
                  <a:lnTo>
                    <a:pt x="172199" y="58648"/>
                  </a:lnTo>
                  <a:lnTo>
                    <a:pt x="166163" y="35816"/>
                  </a:lnTo>
                  <a:lnTo>
                    <a:pt x="149702" y="17175"/>
                  </a:lnTo>
                  <a:lnTo>
                    <a:pt x="125291" y="4607"/>
                  </a:lnTo>
                  <a:lnTo>
                    <a:pt x="95402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5"/>
            <p:cNvSpPr/>
            <p:nvPr/>
          </p:nvSpPr>
          <p:spPr>
            <a:xfrm>
              <a:off x="7186193" y="288010"/>
              <a:ext cx="172720" cy="396240"/>
            </a:xfrm>
            <a:custGeom>
              <a:avLst/>
              <a:gdLst/>
              <a:ahLst/>
              <a:cxnLst/>
              <a:rect l="l" t="t" r="r" b="b"/>
              <a:pathLst>
                <a:path w="172720" h="396240">
                  <a:moveTo>
                    <a:pt x="95402" y="0"/>
                  </a:moveTo>
                  <a:lnTo>
                    <a:pt x="0" y="0"/>
                  </a:lnTo>
                  <a:lnTo>
                    <a:pt x="29889" y="4607"/>
                  </a:lnTo>
                  <a:lnTo>
                    <a:pt x="54300" y="17175"/>
                  </a:lnTo>
                  <a:lnTo>
                    <a:pt x="70760" y="35816"/>
                  </a:lnTo>
                  <a:lnTo>
                    <a:pt x="76796" y="58648"/>
                  </a:lnTo>
                  <a:lnTo>
                    <a:pt x="76796" y="337350"/>
                  </a:lnTo>
                  <a:lnTo>
                    <a:pt x="70760" y="360181"/>
                  </a:lnTo>
                  <a:lnTo>
                    <a:pt x="54300" y="378823"/>
                  </a:lnTo>
                  <a:lnTo>
                    <a:pt x="29889" y="391390"/>
                  </a:lnTo>
                  <a:lnTo>
                    <a:pt x="0" y="395998"/>
                  </a:lnTo>
                  <a:lnTo>
                    <a:pt x="95402" y="395998"/>
                  </a:lnTo>
                  <a:lnTo>
                    <a:pt x="125291" y="391390"/>
                  </a:lnTo>
                  <a:lnTo>
                    <a:pt x="149702" y="378823"/>
                  </a:lnTo>
                  <a:lnTo>
                    <a:pt x="166163" y="360181"/>
                  </a:lnTo>
                  <a:lnTo>
                    <a:pt x="172199" y="337350"/>
                  </a:lnTo>
                  <a:lnTo>
                    <a:pt x="172199" y="58648"/>
                  </a:lnTo>
                  <a:lnTo>
                    <a:pt x="166163" y="35816"/>
                  </a:lnTo>
                  <a:lnTo>
                    <a:pt x="149702" y="17175"/>
                  </a:lnTo>
                  <a:lnTo>
                    <a:pt x="125291" y="4607"/>
                  </a:lnTo>
                  <a:lnTo>
                    <a:pt x="95402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6"/>
            <p:cNvSpPr/>
            <p:nvPr/>
          </p:nvSpPr>
          <p:spPr>
            <a:xfrm>
              <a:off x="6995400" y="288010"/>
              <a:ext cx="172720" cy="396240"/>
            </a:xfrm>
            <a:custGeom>
              <a:avLst/>
              <a:gdLst/>
              <a:ahLst/>
              <a:cxnLst/>
              <a:rect l="l" t="t" r="r" b="b"/>
              <a:pathLst>
                <a:path w="172720" h="396240">
                  <a:moveTo>
                    <a:pt x="95402" y="0"/>
                  </a:moveTo>
                  <a:lnTo>
                    <a:pt x="0" y="0"/>
                  </a:lnTo>
                  <a:lnTo>
                    <a:pt x="29889" y="4607"/>
                  </a:lnTo>
                  <a:lnTo>
                    <a:pt x="54300" y="17175"/>
                  </a:lnTo>
                  <a:lnTo>
                    <a:pt x="70760" y="35816"/>
                  </a:lnTo>
                  <a:lnTo>
                    <a:pt x="76796" y="58648"/>
                  </a:lnTo>
                  <a:lnTo>
                    <a:pt x="76796" y="337350"/>
                  </a:lnTo>
                  <a:lnTo>
                    <a:pt x="70760" y="360181"/>
                  </a:lnTo>
                  <a:lnTo>
                    <a:pt x="54300" y="378823"/>
                  </a:lnTo>
                  <a:lnTo>
                    <a:pt x="29889" y="391390"/>
                  </a:lnTo>
                  <a:lnTo>
                    <a:pt x="0" y="395998"/>
                  </a:lnTo>
                  <a:lnTo>
                    <a:pt x="95402" y="395998"/>
                  </a:lnTo>
                  <a:lnTo>
                    <a:pt x="125291" y="391390"/>
                  </a:lnTo>
                  <a:lnTo>
                    <a:pt x="149702" y="378823"/>
                  </a:lnTo>
                  <a:lnTo>
                    <a:pt x="166163" y="360181"/>
                  </a:lnTo>
                  <a:lnTo>
                    <a:pt x="172199" y="337350"/>
                  </a:lnTo>
                  <a:lnTo>
                    <a:pt x="172199" y="58648"/>
                  </a:lnTo>
                  <a:lnTo>
                    <a:pt x="166163" y="35816"/>
                  </a:lnTo>
                  <a:lnTo>
                    <a:pt x="149702" y="17175"/>
                  </a:lnTo>
                  <a:lnTo>
                    <a:pt x="125291" y="4607"/>
                  </a:lnTo>
                  <a:lnTo>
                    <a:pt x="95402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7"/>
            <p:cNvSpPr/>
            <p:nvPr/>
          </p:nvSpPr>
          <p:spPr>
            <a:xfrm>
              <a:off x="0" y="288010"/>
              <a:ext cx="406400" cy="396240"/>
            </a:xfrm>
            <a:custGeom>
              <a:avLst/>
              <a:gdLst/>
              <a:ahLst/>
              <a:cxnLst/>
              <a:rect l="l" t="t" r="r" b="b"/>
              <a:pathLst>
                <a:path w="406400" h="396240">
                  <a:moveTo>
                    <a:pt x="406095" y="0"/>
                  </a:moveTo>
                  <a:lnTo>
                    <a:pt x="280758" y="0"/>
                  </a:lnTo>
                  <a:lnTo>
                    <a:pt x="0" y="198031"/>
                  </a:lnTo>
                  <a:lnTo>
                    <a:pt x="280758" y="395998"/>
                  </a:lnTo>
                  <a:lnTo>
                    <a:pt x="406133" y="395998"/>
                  </a:lnTo>
                  <a:lnTo>
                    <a:pt x="125387" y="197992"/>
                  </a:lnTo>
                  <a:lnTo>
                    <a:pt x="406095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8"/>
            <p:cNvSpPr/>
            <p:nvPr/>
          </p:nvSpPr>
          <p:spPr>
            <a:xfrm>
              <a:off x="251999" y="288010"/>
              <a:ext cx="406400" cy="396240"/>
            </a:xfrm>
            <a:custGeom>
              <a:avLst/>
              <a:gdLst/>
              <a:ahLst/>
              <a:cxnLst/>
              <a:rect l="l" t="t" r="r" b="b"/>
              <a:pathLst>
                <a:path w="406400" h="396240">
                  <a:moveTo>
                    <a:pt x="406095" y="0"/>
                  </a:moveTo>
                  <a:lnTo>
                    <a:pt x="280758" y="0"/>
                  </a:lnTo>
                  <a:lnTo>
                    <a:pt x="0" y="198031"/>
                  </a:lnTo>
                  <a:lnTo>
                    <a:pt x="280758" y="395998"/>
                  </a:lnTo>
                  <a:lnTo>
                    <a:pt x="406133" y="395998"/>
                  </a:lnTo>
                  <a:lnTo>
                    <a:pt x="125387" y="197992"/>
                  </a:lnTo>
                  <a:lnTo>
                    <a:pt x="406095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9"/>
            <p:cNvSpPr/>
            <p:nvPr/>
          </p:nvSpPr>
          <p:spPr>
            <a:xfrm>
              <a:off x="504000" y="288010"/>
              <a:ext cx="406400" cy="396240"/>
            </a:xfrm>
            <a:custGeom>
              <a:avLst/>
              <a:gdLst/>
              <a:ahLst/>
              <a:cxnLst/>
              <a:rect l="l" t="t" r="r" b="b"/>
              <a:pathLst>
                <a:path w="406400" h="396240">
                  <a:moveTo>
                    <a:pt x="406095" y="0"/>
                  </a:moveTo>
                  <a:lnTo>
                    <a:pt x="280758" y="0"/>
                  </a:lnTo>
                  <a:lnTo>
                    <a:pt x="0" y="198031"/>
                  </a:lnTo>
                  <a:lnTo>
                    <a:pt x="280758" y="395998"/>
                  </a:lnTo>
                  <a:lnTo>
                    <a:pt x="406133" y="395998"/>
                  </a:lnTo>
                  <a:lnTo>
                    <a:pt x="125387" y="197992"/>
                  </a:lnTo>
                  <a:lnTo>
                    <a:pt x="406095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10"/>
            <p:cNvSpPr/>
            <p:nvPr/>
          </p:nvSpPr>
          <p:spPr>
            <a:xfrm>
              <a:off x="756000" y="288010"/>
              <a:ext cx="406400" cy="396240"/>
            </a:xfrm>
            <a:custGeom>
              <a:avLst/>
              <a:gdLst/>
              <a:ahLst/>
              <a:cxnLst/>
              <a:rect l="l" t="t" r="r" b="b"/>
              <a:pathLst>
                <a:path w="406400" h="396240">
                  <a:moveTo>
                    <a:pt x="406095" y="0"/>
                  </a:moveTo>
                  <a:lnTo>
                    <a:pt x="280758" y="0"/>
                  </a:lnTo>
                  <a:lnTo>
                    <a:pt x="0" y="198031"/>
                  </a:lnTo>
                  <a:lnTo>
                    <a:pt x="280758" y="395998"/>
                  </a:lnTo>
                  <a:lnTo>
                    <a:pt x="406133" y="395998"/>
                  </a:lnTo>
                  <a:lnTo>
                    <a:pt x="125387" y="197992"/>
                  </a:lnTo>
                  <a:lnTo>
                    <a:pt x="406095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4" name="Группа 44"/>
            <p:cNvGrpSpPr/>
            <p:nvPr/>
          </p:nvGrpSpPr>
          <p:grpSpPr>
            <a:xfrm>
              <a:off x="990600" y="288010"/>
              <a:ext cx="6101715" cy="396240"/>
              <a:chOff x="990600" y="288010"/>
              <a:chExt cx="6101715" cy="396240"/>
            </a:xfrm>
          </p:grpSpPr>
          <p:sp>
            <p:nvSpPr>
              <p:cNvPr id="34" name="object 12"/>
              <p:cNvSpPr/>
              <p:nvPr/>
            </p:nvSpPr>
            <p:spPr>
              <a:xfrm>
                <a:off x="990600" y="288010"/>
                <a:ext cx="6101715" cy="396240"/>
              </a:xfrm>
              <a:custGeom>
                <a:avLst/>
                <a:gdLst/>
                <a:ahLst/>
                <a:cxnLst/>
                <a:rect l="l" t="t" r="r" b="b"/>
                <a:pathLst>
                  <a:path w="6101715" h="396240">
                    <a:moveTo>
                      <a:pt x="6028944" y="0"/>
                    </a:moveTo>
                    <a:lnTo>
                      <a:pt x="280758" y="0"/>
                    </a:lnTo>
                    <a:lnTo>
                      <a:pt x="0" y="198031"/>
                    </a:lnTo>
                    <a:lnTo>
                      <a:pt x="280758" y="395998"/>
                    </a:lnTo>
                    <a:lnTo>
                      <a:pt x="6028944" y="395998"/>
                    </a:lnTo>
                    <a:lnTo>
                      <a:pt x="6057141" y="391390"/>
                    </a:lnTo>
                    <a:lnTo>
                      <a:pt x="6080172" y="378823"/>
                    </a:lnTo>
                    <a:lnTo>
                      <a:pt x="6095702" y="360181"/>
                    </a:lnTo>
                    <a:lnTo>
                      <a:pt x="6101397" y="337350"/>
                    </a:lnTo>
                    <a:lnTo>
                      <a:pt x="6101397" y="58648"/>
                    </a:lnTo>
                    <a:lnTo>
                      <a:pt x="6095702" y="35816"/>
                    </a:lnTo>
                    <a:lnTo>
                      <a:pt x="6080172" y="17175"/>
                    </a:lnTo>
                    <a:lnTo>
                      <a:pt x="6057141" y="4607"/>
                    </a:lnTo>
                    <a:lnTo>
                      <a:pt x="6028944" y="0"/>
                    </a:lnTo>
                    <a:close/>
                  </a:path>
                </a:pathLst>
              </a:custGeom>
              <a:solidFill>
                <a:srgbClr val="00B8BE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5" name="object 13"/>
              <p:cNvSpPr/>
              <p:nvPr/>
            </p:nvSpPr>
            <p:spPr>
              <a:xfrm>
                <a:off x="6734556" y="342011"/>
                <a:ext cx="288290" cy="288290"/>
              </a:xfrm>
              <a:custGeom>
                <a:avLst/>
                <a:gdLst/>
                <a:ahLst/>
                <a:cxnLst/>
                <a:rect l="l" t="t" r="r" b="b"/>
                <a:pathLst>
                  <a:path w="288290" h="288290">
                    <a:moveTo>
                      <a:pt x="235673" y="0"/>
                    </a:moveTo>
                    <a:lnTo>
                      <a:pt x="52324" y="0"/>
                    </a:lnTo>
                    <a:lnTo>
                      <a:pt x="31953" y="4105"/>
                    </a:lnTo>
                    <a:lnTo>
                      <a:pt x="15322" y="15308"/>
                    </a:lnTo>
                    <a:lnTo>
                      <a:pt x="4110" y="31937"/>
                    </a:lnTo>
                    <a:lnTo>
                      <a:pt x="0" y="52324"/>
                    </a:lnTo>
                    <a:lnTo>
                      <a:pt x="0" y="235661"/>
                    </a:lnTo>
                    <a:lnTo>
                      <a:pt x="4110" y="256031"/>
                    </a:lnTo>
                    <a:lnTo>
                      <a:pt x="15322" y="272662"/>
                    </a:lnTo>
                    <a:lnTo>
                      <a:pt x="31953" y="283874"/>
                    </a:lnTo>
                    <a:lnTo>
                      <a:pt x="52324" y="287985"/>
                    </a:lnTo>
                    <a:lnTo>
                      <a:pt x="235673" y="287985"/>
                    </a:lnTo>
                    <a:lnTo>
                      <a:pt x="256038" y="283874"/>
                    </a:lnTo>
                    <a:lnTo>
                      <a:pt x="272670" y="272662"/>
                    </a:lnTo>
                    <a:lnTo>
                      <a:pt x="283885" y="256031"/>
                    </a:lnTo>
                    <a:lnTo>
                      <a:pt x="287997" y="235661"/>
                    </a:lnTo>
                    <a:lnTo>
                      <a:pt x="287997" y="52324"/>
                    </a:lnTo>
                    <a:lnTo>
                      <a:pt x="283885" y="31937"/>
                    </a:lnTo>
                    <a:lnTo>
                      <a:pt x="272670" y="15308"/>
                    </a:lnTo>
                    <a:lnTo>
                      <a:pt x="256038" y="4105"/>
                    </a:lnTo>
                    <a:lnTo>
                      <a:pt x="235673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6" name="object 14"/>
              <p:cNvSpPr txBox="1"/>
              <p:nvPr/>
            </p:nvSpPr>
            <p:spPr>
              <a:xfrm>
                <a:off x="6762750" y="381748"/>
                <a:ext cx="245403" cy="184666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spAutoFit/>
              </a:bodyPr>
              <a:lstStyle/>
              <a:p>
                <a:pPr marL="12700">
                  <a:lnSpc>
                    <a:spcPct val="100000"/>
                  </a:lnSpc>
                </a:pPr>
                <a:r>
                  <a:rPr lang="ru-RU" sz="1200" b="1" spc="25" dirty="0" smtClean="0">
                    <a:solidFill>
                      <a:srgbClr val="009DA2"/>
                    </a:solidFill>
                    <a:latin typeface="Gill Sans MT"/>
                    <a:cs typeface="Gill Sans MT"/>
                  </a:rPr>
                  <a:t>19</a:t>
                </a:r>
                <a:endParaRPr sz="1200" dirty="0">
                  <a:latin typeface="Gill Sans MT"/>
                  <a:cs typeface="Gill Sans MT"/>
                </a:endParaRPr>
              </a:p>
            </p:txBody>
          </p:sp>
        </p:grpSp>
        <p:sp>
          <p:nvSpPr>
            <p:cNvPr id="33" name="object 21"/>
            <p:cNvSpPr txBox="1"/>
            <p:nvPr/>
          </p:nvSpPr>
          <p:spPr>
            <a:xfrm>
              <a:off x="895350" y="364210"/>
              <a:ext cx="5791200" cy="333425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12700" marR="5080" algn="ctr">
                <a:lnSpc>
                  <a:spcPts val="1300"/>
                </a:lnSpc>
              </a:pPr>
              <a:r>
                <a:rPr lang="ru-RU" sz="1000" b="1" spc="-15" dirty="0" smtClean="0">
                  <a:solidFill>
                    <a:srgbClr val="FFFFFF"/>
                  </a:solidFill>
                  <a:latin typeface="Trebuchet MS"/>
                  <a:cs typeface="Trebuchet MS"/>
                </a:rPr>
                <a:t>МУНИЦИПАЛЬНЫЕ </a:t>
              </a:r>
              <a:r>
                <a:rPr lang="ru-RU" sz="1000" b="1" spc="20" dirty="0" smtClean="0">
                  <a:solidFill>
                    <a:srgbClr val="FFFFFF"/>
                  </a:solidFill>
                  <a:latin typeface="Trebuchet MS"/>
                  <a:cs typeface="Trebuchet MS"/>
                </a:rPr>
                <a:t>ПРОГРАММЫ</a:t>
              </a:r>
              <a:r>
                <a:rPr lang="ru-RU" sz="1000" b="1" spc="-250" dirty="0" smtClean="0">
                  <a:solidFill>
                    <a:srgbClr val="FFFFFF"/>
                  </a:solidFill>
                  <a:latin typeface="Trebuchet MS"/>
                  <a:cs typeface="Trebuchet MS"/>
                </a:rPr>
                <a:t>      </a:t>
              </a:r>
              <a:r>
                <a:rPr lang="ru-RU" sz="1000" b="1" spc="20" dirty="0" smtClean="0">
                  <a:solidFill>
                    <a:srgbClr val="FFFFFF"/>
                  </a:solidFill>
                  <a:latin typeface="Trebuchet MS"/>
                  <a:cs typeface="Trebuchet MS"/>
                </a:rPr>
                <a:t>ШАЛИНСКОГО МУНИЦИПАЛЬНОГО ОКРУГА,</a:t>
              </a:r>
            </a:p>
            <a:p>
              <a:pPr marL="12700" marR="5080" algn="ctr">
                <a:lnSpc>
                  <a:spcPts val="1300"/>
                </a:lnSpc>
              </a:pPr>
              <a:r>
                <a:rPr lang="ru-RU" sz="1000" b="1" spc="20" dirty="0" smtClean="0">
                  <a:solidFill>
                    <a:srgbClr val="FFFFFF"/>
                  </a:solidFill>
                  <a:latin typeface="Trebuchet MS"/>
                  <a:cs typeface="Trebuchet MS"/>
                </a:rPr>
                <a:t> РЕАЛИЗОВАННЫЕ В 2025 ГОДУ</a:t>
              </a:r>
              <a:endParaRPr lang="ru-RU" sz="1000" dirty="0" smtClean="0">
                <a:latin typeface="Trebuchet MS"/>
                <a:cs typeface="Trebuchet MS"/>
              </a:endParaRPr>
            </a:p>
          </p:txBody>
        </p:sp>
      </p:grpSp>
      <p:graphicFrame>
        <p:nvGraphicFramePr>
          <p:cNvPr id="37" name="Схема 36"/>
          <p:cNvGraphicFramePr/>
          <p:nvPr/>
        </p:nvGraphicFramePr>
        <p:xfrm>
          <a:off x="635299" y="812138"/>
          <a:ext cx="6356051" cy="6039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38" name="Схема 37"/>
          <p:cNvGraphicFramePr/>
          <p:nvPr/>
        </p:nvGraphicFramePr>
        <p:xfrm>
          <a:off x="285750" y="1568450"/>
          <a:ext cx="4495800" cy="4343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39" name="Схема 38"/>
          <p:cNvGraphicFramePr/>
          <p:nvPr/>
        </p:nvGraphicFramePr>
        <p:xfrm>
          <a:off x="285750" y="5835650"/>
          <a:ext cx="4495800" cy="4343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1" r:lo="rId12" r:qs="rId13" r:cs="rId14"/>
          </a:graphicData>
        </a:graphic>
      </p:graphicFrame>
      <p:pic>
        <p:nvPicPr>
          <p:cNvPr id="1026" name="Picture 2" descr="B:\Users\SOB\Desktop\Бюджет для граждан\Фото для бюджета\1613654715_71-p-fon-dlya-prezentatsii-sportivnii-dlya-dete-81.jpg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 flipH="1">
            <a:off x="5314950" y="1492250"/>
            <a:ext cx="1442575" cy="1376363"/>
          </a:xfrm>
          <a:prstGeom prst="rect">
            <a:avLst/>
          </a:prstGeom>
          <a:noFill/>
        </p:spPr>
      </p:pic>
      <p:pic>
        <p:nvPicPr>
          <p:cNvPr id="1027" name="Picture 3" descr="B:\Users\SOB\Desktop\Бюджет для граждан\Фото для бюджета\27779228_m.jpg"/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5238750" y="2940050"/>
            <a:ext cx="1782844" cy="1177925"/>
          </a:xfrm>
          <a:prstGeom prst="rect">
            <a:avLst/>
          </a:prstGeom>
          <a:noFill/>
        </p:spPr>
      </p:pic>
      <p:pic>
        <p:nvPicPr>
          <p:cNvPr id="1028" name="Picture 4" descr="B:\Users\SOB\Desktop\Бюджет для граждан\Фото для бюджета\png-clipart-architectural-engineering-road-grader-road-vehicle-transport.png"/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5238750" y="4235450"/>
            <a:ext cx="1924050" cy="1371600"/>
          </a:xfrm>
          <a:prstGeom prst="rect">
            <a:avLst/>
          </a:prstGeom>
          <a:noFill/>
        </p:spPr>
      </p:pic>
      <p:pic>
        <p:nvPicPr>
          <p:cNvPr id="1029" name="Picture 5" descr="B:\Users\SOB\Desktop\Бюджет для граждан\Фото для бюджета\1618390662okowpsqdd54.jpg"/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5162550" y="5759450"/>
            <a:ext cx="2194560" cy="1371600"/>
          </a:xfrm>
          <a:prstGeom prst="rect">
            <a:avLst/>
          </a:prstGeom>
          <a:noFill/>
        </p:spPr>
      </p:pic>
      <p:pic>
        <p:nvPicPr>
          <p:cNvPr id="1030" name="Picture 6" descr="B:\Users\SOB\Desktop\Бюджет для граждан\Фото для бюджета\1611851571_1-p-foni-dlya-stroitelnikh-kompanii-1.jpg"/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5162550" y="7283450"/>
            <a:ext cx="2057400" cy="1143000"/>
          </a:xfrm>
          <a:prstGeom prst="rect">
            <a:avLst/>
          </a:prstGeom>
          <a:noFill/>
        </p:spPr>
      </p:pic>
      <p:pic>
        <p:nvPicPr>
          <p:cNvPr id="1031" name="Picture 7" descr="B:\Users\SOB\Desktop\Бюджет для граждан\Фото для бюджета\ab3322f9b8c22fa0029744d3cabbd699.jpg"/>
          <p:cNvPicPr>
            <a:picLocks noChangeAspect="1" noChangeArrowheads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5238750" y="8578850"/>
            <a:ext cx="2262114" cy="1295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416000" y="12"/>
            <a:ext cx="323989" cy="1090799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0" y="10420698"/>
            <a:ext cx="7740015" cy="0"/>
          </a:xfrm>
          <a:custGeom>
            <a:avLst/>
            <a:gdLst/>
            <a:ahLst/>
            <a:cxnLst/>
            <a:rect l="l" t="t" r="r" b="b"/>
            <a:pathLst>
              <a:path w="7740015">
                <a:moveTo>
                  <a:pt x="0" y="0"/>
                </a:moveTo>
                <a:lnTo>
                  <a:pt x="7739997" y="0"/>
                </a:lnTo>
              </a:path>
            </a:pathLst>
          </a:custGeom>
          <a:ln w="6350">
            <a:solidFill>
              <a:srgbClr val="8A8C8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0" y="10506584"/>
            <a:ext cx="7740015" cy="0"/>
          </a:xfrm>
          <a:custGeom>
            <a:avLst/>
            <a:gdLst/>
            <a:ahLst/>
            <a:cxnLst/>
            <a:rect l="l" t="t" r="r" b="b"/>
            <a:pathLst>
              <a:path w="7740015">
                <a:moveTo>
                  <a:pt x="0" y="0"/>
                </a:moveTo>
                <a:lnTo>
                  <a:pt x="7739997" y="0"/>
                </a:lnTo>
              </a:path>
            </a:pathLst>
          </a:custGeom>
          <a:ln w="6350">
            <a:solidFill>
              <a:srgbClr val="8A8C8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0" y="10597236"/>
            <a:ext cx="7740015" cy="0"/>
          </a:xfrm>
          <a:custGeom>
            <a:avLst/>
            <a:gdLst/>
            <a:ahLst/>
            <a:cxnLst/>
            <a:rect l="l" t="t" r="r" b="b"/>
            <a:pathLst>
              <a:path w="7740015">
                <a:moveTo>
                  <a:pt x="0" y="0"/>
                </a:moveTo>
                <a:lnTo>
                  <a:pt x="7739997" y="0"/>
                </a:lnTo>
              </a:path>
            </a:pathLst>
          </a:custGeom>
          <a:ln w="6350">
            <a:solidFill>
              <a:srgbClr val="8A8C8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0" y="10602001"/>
            <a:ext cx="5016500" cy="0"/>
          </a:xfrm>
          <a:custGeom>
            <a:avLst/>
            <a:gdLst/>
            <a:ahLst/>
            <a:cxnLst/>
            <a:rect l="l" t="t" r="r" b="b"/>
            <a:pathLst>
              <a:path w="5016500">
                <a:moveTo>
                  <a:pt x="0" y="0"/>
                </a:moveTo>
                <a:lnTo>
                  <a:pt x="5016138" y="0"/>
                </a:lnTo>
              </a:path>
            </a:pathLst>
          </a:custGeom>
          <a:ln w="36004">
            <a:solidFill>
              <a:srgbClr val="00A3A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0" y="10511350"/>
            <a:ext cx="4229735" cy="0"/>
          </a:xfrm>
          <a:custGeom>
            <a:avLst/>
            <a:gdLst/>
            <a:ahLst/>
            <a:cxnLst/>
            <a:rect l="l" t="t" r="r" b="b"/>
            <a:pathLst>
              <a:path w="4229735">
                <a:moveTo>
                  <a:pt x="0" y="0"/>
                </a:moveTo>
                <a:lnTo>
                  <a:pt x="4229411" y="0"/>
                </a:lnTo>
              </a:path>
            </a:pathLst>
          </a:custGeom>
          <a:ln w="36004">
            <a:solidFill>
              <a:srgbClr val="00B8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0" y="10420700"/>
            <a:ext cx="3446779" cy="0"/>
          </a:xfrm>
          <a:custGeom>
            <a:avLst/>
            <a:gdLst/>
            <a:ahLst/>
            <a:cxnLst/>
            <a:rect l="l" t="t" r="r" b="b"/>
            <a:pathLst>
              <a:path w="3446779">
                <a:moveTo>
                  <a:pt x="0" y="0"/>
                </a:moveTo>
                <a:lnTo>
                  <a:pt x="3446329" y="0"/>
                </a:lnTo>
              </a:path>
            </a:pathLst>
          </a:custGeom>
          <a:ln w="36004">
            <a:solidFill>
              <a:srgbClr val="A2DAD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Группа 22"/>
          <p:cNvGrpSpPr/>
          <p:nvPr/>
        </p:nvGrpSpPr>
        <p:grpSpPr>
          <a:xfrm>
            <a:off x="0" y="196850"/>
            <a:ext cx="7740523" cy="409625"/>
            <a:chOff x="0" y="288010"/>
            <a:chExt cx="7740523" cy="409625"/>
          </a:xfrm>
        </p:grpSpPr>
        <p:sp>
          <p:nvSpPr>
            <p:cNvPr id="24" name="object 3"/>
            <p:cNvSpPr/>
            <p:nvPr/>
          </p:nvSpPr>
          <p:spPr>
            <a:xfrm>
              <a:off x="7567803" y="288010"/>
              <a:ext cx="172720" cy="396240"/>
            </a:xfrm>
            <a:custGeom>
              <a:avLst/>
              <a:gdLst/>
              <a:ahLst/>
              <a:cxnLst/>
              <a:rect l="l" t="t" r="r" b="b"/>
              <a:pathLst>
                <a:path w="172720" h="396240">
                  <a:moveTo>
                    <a:pt x="95402" y="0"/>
                  </a:moveTo>
                  <a:lnTo>
                    <a:pt x="0" y="0"/>
                  </a:lnTo>
                  <a:lnTo>
                    <a:pt x="29889" y="4607"/>
                  </a:lnTo>
                  <a:lnTo>
                    <a:pt x="54300" y="17175"/>
                  </a:lnTo>
                  <a:lnTo>
                    <a:pt x="70760" y="35816"/>
                  </a:lnTo>
                  <a:lnTo>
                    <a:pt x="76796" y="58648"/>
                  </a:lnTo>
                  <a:lnTo>
                    <a:pt x="76796" y="337350"/>
                  </a:lnTo>
                  <a:lnTo>
                    <a:pt x="70760" y="360181"/>
                  </a:lnTo>
                  <a:lnTo>
                    <a:pt x="54300" y="378823"/>
                  </a:lnTo>
                  <a:lnTo>
                    <a:pt x="29889" y="391390"/>
                  </a:lnTo>
                  <a:lnTo>
                    <a:pt x="0" y="395998"/>
                  </a:lnTo>
                  <a:lnTo>
                    <a:pt x="95402" y="395998"/>
                  </a:lnTo>
                  <a:lnTo>
                    <a:pt x="125291" y="391390"/>
                  </a:lnTo>
                  <a:lnTo>
                    <a:pt x="149702" y="378823"/>
                  </a:lnTo>
                  <a:lnTo>
                    <a:pt x="166163" y="360181"/>
                  </a:lnTo>
                  <a:lnTo>
                    <a:pt x="172199" y="337350"/>
                  </a:lnTo>
                  <a:lnTo>
                    <a:pt x="172199" y="58648"/>
                  </a:lnTo>
                  <a:lnTo>
                    <a:pt x="166163" y="35816"/>
                  </a:lnTo>
                  <a:lnTo>
                    <a:pt x="149702" y="17175"/>
                  </a:lnTo>
                  <a:lnTo>
                    <a:pt x="125291" y="4607"/>
                  </a:lnTo>
                  <a:lnTo>
                    <a:pt x="95402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4"/>
            <p:cNvSpPr/>
            <p:nvPr/>
          </p:nvSpPr>
          <p:spPr>
            <a:xfrm>
              <a:off x="7376998" y="288010"/>
              <a:ext cx="172720" cy="396240"/>
            </a:xfrm>
            <a:custGeom>
              <a:avLst/>
              <a:gdLst/>
              <a:ahLst/>
              <a:cxnLst/>
              <a:rect l="l" t="t" r="r" b="b"/>
              <a:pathLst>
                <a:path w="172720" h="396240">
                  <a:moveTo>
                    <a:pt x="95402" y="0"/>
                  </a:moveTo>
                  <a:lnTo>
                    <a:pt x="0" y="0"/>
                  </a:lnTo>
                  <a:lnTo>
                    <a:pt x="29889" y="4607"/>
                  </a:lnTo>
                  <a:lnTo>
                    <a:pt x="54300" y="17175"/>
                  </a:lnTo>
                  <a:lnTo>
                    <a:pt x="70760" y="35816"/>
                  </a:lnTo>
                  <a:lnTo>
                    <a:pt x="76796" y="58648"/>
                  </a:lnTo>
                  <a:lnTo>
                    <a:pt x="76796" y="337350"/>
                  </a:lnTo>
                  <a:lnTo>
                    <a:pt x="70760" y="360181"/>
                  </a:lnTo>
                  <a:lnTo>
                    <a:pt x="54300" y="378823"/>
                  </a:lnTo>
                  <a:lnTo>
                    <a:pt x="29889" y="391390"/>
                  </a:lnTo>
                  <a:lnTo>
                    <a:pt x="0" y="395998"/>
                  </a:lnTo>
                  <a:lnTo>
                    <a:pt x="95402" y="395998"/>
                  </a:lnTo>
                  <a:lnTo>
                    <a:pt x="125291" y="391390"/>
                  </a:lnTo>
                  <a:lnTo>
                    <a:pt x="149702" y="378823"/>
                  </a:lnTo>
                  <a:lnTo>
                    <a:pt x="166163" y="360181"/>
                  </a:lnTo>
                  <a:lnTo>
                    <a:pt x="172199" y="337350"/>
                  </a:lnTo>
                  <a:lnTo>
                    <a:pt x="172199" y="58648"/>
                  </a:lnTo>
                  <a:lnTo>
                    <a:pt x="166163" y="35816"/>
                  </a:lnTo>
                  <a:lnTo>
                    <a:pt x="149702" y="17175"/>
                  </a:lnTo>
                  <a:lnTo>
                    <a:pt x="125291" y="4607"/>
                  </a:lnTo>
                  <a:lnTo>
                    <a:pt x="95402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5"/>
            <p:cNvSpPr/>
            <p:nvPr/>
          </p:nvSpPr>
          <p:spPr>
            <a:xfrm>
              <a:off x="7186193" y="288010"/>
              <a:ext cx="172720" cy="396240"/>
            </a:xfrm>
            <a:custGeom>
              <a:avLst/>
              <a:gdLst/>
              <a:ahLst/>
              <a:cxnLst/>
              <a:rect l="l" t="t" r="r" b="b"/>
              <a:pathLst>
                <a:path w="172720" h="396240">
                  <a:moveTo>
                    <a:pt x="95402" y="0"/>
                  </a:moveTo>
                  <a:lnTo>
                    <a:pt x="0" y="0"/>
                  </a:lnTo>
                  <a:lnTo>
                    <a:pt x="29889" y="4607"/>
                  </a:lnTo>
                  <a:lnTo>
                    <a:pt x="54300" y="17175"/>
                  </a:lnTo>
                  <a:lnTo>
                    <a:pt x="70760" y="35816"/>
                  </a:lnTo>
                  <a:lnTo>
                    <a:pt x="76796" y="58648"/>
                  </a:lnTo>
                  <a:lnTo>
                    <a:pt x="76796" y="337350"/>
                  </a:lnTo>
                  <a:lnTo>
                    <a:pt x="70760" y="360181"/>
                  </a:lnTo>
                  <a:lnTo>
                    <a:pt x="54300" y="378823"/>
                  </a:lnTo>
                  <a:lnTo>
                    <a:pt x="29889" y="391390"/>
                  </a:lnTo>
                  <a:lnTo>
                    <a:pt x="0" y="395998"/>
                  </a:lnTo>
                  <a:lnTo>
                    <a:pt x="95402" y="395998"/>
                  </a:lnTo>
                  <a:lnTo>
                    <a:pt x="125291" y="391390"/>
                  </a:lnTo>
                  <a:lnTo>
                    <a:pt x="149702" y="378823"/>
                  </a:lnTo>
                  <a:lnTo>
                    <a:pt x="166163" y="360181"/>
                  </a:lnTo>
                  <a:lnTo>
                    <a:pt x="172199" y="337350"/>
                  </a:lnTo>
                  <a:lnTo>
                    <a:pt x="172199" y="58648"/>
                  </a:lnTo>
                  <a:lnTo>
                    <a:pt x="166163" y="35816"/>
                  </a:lnTo>
                  <a:lnTo>
                    <a:pt x="149702" y="17175"/>
                  </a:lnTo>
                  <a:lnTo>
                    <a:pt x="125291" y="4607"/>
                  </a:lnTo>
                  <a:lnTo>
                    <a:pt x="95402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6"/>
            <p:cNvSpPr/>
            <p:nvPr/>
          </p:nvSpPr>
          <p:spPr>
            <a:xfrm>
              <a:off x="6995400" y="288010"/>
              <a:ext cx="172720" cy="396240"/>
            </a:xfrm>
            <a:custGeom>
              <a:avLst/>
              <a:gdLst/>
              <a:ahLst/>
              <a:cxnLst/>
              <a:rect l="l" t="t" r="r" b="b"/>
              <a:pathLst>
                <a:path w="172720" h="396240">
                  <a:moveTo>
                    <a:pt x="95402" y="0"/>
                  </a:moveTo>
                  <a:lnTo>
                    <a:pt x="0" y="0"/>
                  </a:lnTo>
                  <a:lnTo>
                    <a:pt x="29889" y="4607"/>
                  </a:lnTo>
                  <a:lnTo>
                    <a:pt x="54300" y="17175"/>
                  </a:lnTo>
                  <a:lnTo>
                    <a:pt x="70760" y="35816"/>
                  </a:lnTo>
                  <a:lnTo>
                    <a:pt x="76796" y="58648"/>
                  </a:lnTo>
                  <a:lnTo>
                    <a:pt x="76796" y="337350"/>
                  </a:lnTo>
                  <a:lnTo>
                    <a:pt x="70760" y="360181"/>
                  </a:lnTo>
                  <a:lnTo>
                    <a:pt x="54300" y="378823"/>
                  </a:lnTo>
                  <a:lnTo>
                    <a:pt x="29889" y="391390"/>
                  </a:lnTo>
                  <a:lnTo>
                    <a:pt x="0" y="395998"/>
                  </a:lnTo>
                  <a:lnTo>
                    <a:pt x="95402" y="395998"/>
                  </a:lnTo>
                  <a:lnTo>
                    <a:pt x="125291" y="391390"/>
                  </a:lnTo>
                  <a:lnTo>
                    <a:pt x="149702" y="378823"/>
                  </a:lnTo>
                  <a:lnTo>
                    <a:pt x="166163" y="360181"/>
                  </a:lnTo>
                  <a:lnTo>
                    <a:pt x="172199" y="337350"/>
                  </a:lnTo>
                  <a:lnTo>
                    <a:pt x="172199" y="58648"/>
                  </a:lnTo>
                  <a:lnTo>
                    <a:pt x="166163" y="35816"/>
                  </a:lnTo>
                  <a:lnTo>
                    <a:pt x="149702" y="17175"/>
                  </a:lnTo>
                  <a:lnTo>
                    <a:pt x="125291" y="4607"/>
                  </a:lnTo>
                  <a:lnTo>
                    <a:pt x="95402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7"/>
            <p:cNvSpPr/>
            <p:nvPr/>
          </p:nvSpPr>
          <p:spPr>
            <a:xfrm>
              <a:off x="0" y="288010"/>
              <a:ext cx="406400" cy="396240"/>
            </a:xfrm>
            <a:custGeom>
              <a:avLst/>
              <a:gdLst/>
              <a:ahLst/>
              <a:cxnLst/>
              <a:rect l="l" t="t" r="r" b="b"/>
              <a:pathLst>
                <a:path w="406400" h="396240">
                  <a:moveTo>
                    <a:pt x="406095" y="0"/>
                  </a:moveTo>
                  <a:lnTo>
                    <a:pt x="280758" y="0"/>
                  </a:lnTo>
                  <a:lnTo>
                    <a:pt x="0" y="198031"/>
                  </a:lnTo>
                  <a:lnTo>
                    <a:pt x="280758" y="395998"/>
                  </a:lnTo>
                  <a:lnTo>
                    <a:pt x="406133" y="395998"/>
                  </a:lnTo>
                  <a:lnTo>
                    <a:pt x="125387" y="197992"/>
                  </a:lnTo>
                  <a:lnTo>
                    <a:pt x="406095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8"/>
            <p:cNvSpPr/>
            <p:nvPr/>
          </p:nvSpPr>
          <p:spPr>
            <a:xfrm>
              <a:off x="251999" y="288010"/>
              <a:ext cx="406400" cy="396240"/>
            </a:xfrm>
            <a:custGeom>
              <a:avLst/>
              <a:gdLst/>
              <a:ahLst/>
              <a:cxnLst/>
              <a:rect l="l" t="t" r="r" b="b"/>
              <a:pathLst>
                <a:path w="406400" h="396240">
                  <a:moveTo>
                    <a:pt x="406095" y="0"/>
                  </a:moveTo>
                  <a:lnTo>
                    <a:pt x="280758" y="0"/>
                  </a:lnTo>
                  <a:lnTo>
                    <a:pt x="0" y="198031"/>
                  </a:lnTo>
                  <a:lnTo>
                    <a:pt x="280758" y="395998"/>
                  </a:lnTo>
                  <a:lnTo>
                    <a:pt x="406133" y="395998"/>
                  </a:lnTo>
                  <a:lnTo>
                    <a:pt x="125387" y="197992"/>
                  </a:lnTo>
                  <a:lnTo>
                    <a:pt x="406095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9"/>
            <p:cNvSpPr/>
            <p:nvPr/>
          </p:nvSpPr>
          <p:spPr>
            <a:xfrm>
              <a:off x="504000" y="288010"/>
              <a:ext cx="406400" cy="396240"/>
            </a:xfrm>
            <a:custGeom>
              <a:avLst/>
              <a:gdLst/>
              <a:ahLst/>
              <a:cxnLst/>
              <a:rect l="l" t="t" r="r" b="b"/>
              <a:pathLst>
                <a:path w="406400" h="396240">
                  <a:moveTo>
                    <a:pt x="406095" y="0"/>
                  </a:moveTo>
                  <a:lnTo>
                    <a:pt x="280758" y="0"/>
                  </a:lnTo>
                  <a:lnTo>
                    <a:pt x="0" y="198031"/>
                  </a:lnTo>
                  <a:lnTo>
                    <a:pt x="280758" y="395998"/>
                  </a:lnTo>
                  <a:lnTo>
                    <a:pt x="406133" y="395998"/>
                  </a:lnTo>
                  <a:lnTo>
                    <a:pt x="125387" y="197992"/>
                  </a:lnTo>
                  <a:lnTo>
                    <a:pt x="406095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10"/>
            <p:cNvSpPr/>
            <p:nvPr/>
          </p:nvSpPr>
          <p:spPr>
            <a:xfrm>
              <a:off x="756000" y="288010"/>
              <a:ext cx="406400" cy="396240"/>
            </a:xfrm>
            <a:custGeom>
              <a:avLst/>
              <a:gdLst/>
              <a:ahLst/>
              <a:cxnLst/>
              <a:rect l="l" t="t" r="r" b="b"/>
              <a:pathLst>
                <a:path w="406400" h="396240">
                  <a:moveTo>
                    <a:pt x="406095" y="0"/>
                  </a:moveTo>
                  <a:lnTo>
                    <a:pt x="280758" y="0"/>
                  </a:lnTo>
                  <a:lnTo>
                    <a:pt x="0" y="198031"/>
                  </a:lnTo>
                  <a:lnTo>
                    <a:pt x="280758" y="395998"/>
                  </a:lnTo>
                  <a:lnTo>
                    <a:pt x="406133" y="395998"/>
                  </a:lnTo>
                  <a:lnTo>
                    <a:pt x="125387" y="197992"/>
                  </a:lnTo>
                  <a:lnTo>
                    <a:pt x="406095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4" name="Группа 44"/>
            <p:cNvGrpSpPr/>
            <p:nvPr/>
          </p:nvGrpSpPr>
          <p:grpSpPr>
            <a:xfrm>
              <a:off x="990600" y="288010"/>
              <a:ext cx="6101715" cy="396240"/>
              <a:chOff x="990600" y="288010"/>
              <a:chExt cx="6101715" cy="396240"/>
            </a:xfrm>
          </p:grpSpPr>
          <p:sp>
            <p:nvSpPr>
              <p:cNvPr id="34" name="object 12"/>
              <p:cNvSpPr/>
              <p:nvPr/>
            </p:nvSpPr>
            <p:spPr>
              <a:xfrm>
                <a:off x="990600" y="288010"/>
                <a:ext cx="6101715" cy="396240"/>
              </a:xfrm>
              <a:custGeom>
                <a:avLst/>
                <a:gdLst/>
                <a:ahLst/>
                <a:cxnLst/>
                <a:rect l="l" t="t" r="r" b="b"/>
                <a:pathLst>
                  <a:path w="6101715" h="396240">
                    <a:moveTo>
                      <a:pt x="6028944" y="0"/>
                    </a:moveTo>
                    <a:lnTo>
                      <a:pt x="280758" y="0"/>
                    </a:lnTo>
                    <a:lnTo>
                      <a:pt x="0" y="198031"/>
                    </a:lnTo>
                    <a:lnTo>
                      <a:pt x="280758" y="395998"/>
                    </a:lnTo>
                    <a:lnTo>
                      <a:pt x="6028944" y="395998"/>
                    </a:lnTo>
                    <a:lnTo>
                      <a:pt x="6057141" y="391390"/>
                    </a:lnTo>
                    <a:lnTo>
                      <a:pt x="6080172" y="378823"/>
                    </a:lnTo>
                    <a:lnTo>
                      <a:pt x="6095702" y="360181"/>
                    </a:lnTo>
                    <a:lnTo>
                      <a:pt x="6101397" y="337350"/>
                    </a:lnTo>
                    <a:lnTo>
                      <a:pt x="6101397" y="58648"/>
                    </a:lnTo>
                    <a:lnTo>
                      <a:pt x="6095702" y="35816"/>
                    </a:lnTo>
                    <a:lnTo>
                      <a:pt x="6080172" y="17175"/>
                    </a:lnTo>
                    <a:lnTo>
                      <a:pt x="6057141" y="4607"/>
                    </a:lnTo>
                    <a:lnTo>
                      <a:pt x="6028944" y="0"/>
                    </a:lnTo>
                    <a:close/>
                  </a:path>
                </a:pathLst>
              </a:custGeom>
              <a:solidFill>
                <a:srgbClr val="00B8BE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5" name="object 13"/>
              <p:cNvSpPr/>
              <p:nvPr/>
            </p:nvSpPr>
            <p:spPr>
              <a:xfrm>
                <a:off x="6734556" y="342011"/>
                <a:ext cx="288290" cy="288290"/>
              </a:xfrm>
              <a:custGeom>
                <a:avLst/>
                <a:gdLst/>
                <a:ahLst/>
                <a:cxnLst/>
                <a:rect l="l" t="t" r="r" b="b"/>
                <a:pathLst>
                  <a:path w="288290" h="288290">
                    <a:moveTo>
                      <a:pt x="235673" y="0"/>
                    </a:moveTo>
                    <a:lnTo>
                      <a:pt x="52324" y="0"/>
                    </a:lnTo>
                    <a:lnTo>
                      <a:pt x="31953" y="4105"/>
                    </a:lnTo>
                    <a:lnTo>
                      <a:pt x="15322" y="15308"/>
                    </a:lnTo>
                    <a:lnTo>
                      <a:pt x="4110" y="31937"/>
                    </a:lnTo>
                    <a:lnTo>
                      <a:pt x="0" y="52324"/>
                    </a:lnTo>
                    <a:lnTo>
                      <a:pt x="0" y="235661"/>
                    </a:lnTo>
                    <a:lnTo>
                      <a:pt x="4110" y="256031"/>
                    </a:lnTo>
                    <a:lnTo>
                      <a:pt x="15322" y="272662"/>
                    </a:lnTo>
                    <a:lnTo>
                      <a:pt x="31953" y="283874"/>
                    </a:lnTo>
                    <a:lnTo>
                      <a:pt x="52324" y="287985"/>
                    </a:lnTo>
                    <a:lnTo>
                      <a:pt x="235673" y="287985"/>
                    </a:lnTo>
                    <a:lnTo>
                      <a:pt x="256038" y="283874"/>
                    </a:lnTo>
                    <a:lnTo>
                      <a:pt x="272670" y="272662"/>
                    </a:lnTo>
                    <a:lnTo>
                      <a:pt x="283885" y="256031"/>
                    </a:lnTo>
                    <a:lnTo>
                      <a:pt x="287997" y="235661"/>
                    </a:lnTo>
                    <a:lnTo>
                      <a:pt x="287997" y="52324"/>
                    </a:lnTo>
                    <a:lnTo>
                      <a:pt x="283885" y="31937"/>
                    </a:lnTo>
                    <a:lnTo>
                      <a:pt x="272670" y="15308"/>
                    </a:lnTo>
                    <a:lnTo>
                      <a:pt x="256038" y="4105"/>
                    </a:lnTo>
                    <a:lnTo>
                      <a:pt x="235673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6" name="object 14"/>
              <p:cNvSpPr txBox="1"/>
              <p:nvPr/>
            </p:nvSpPr>
            <p:spPr>
              <a:xfrm>
                <a:off x="6762750" y="381748"/>
                <a:ext cx="245403" cy="184666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spAutoFit/>
              </a:bodyPr>
              <a:lstStyle/>
              <a:p>
                <a:pPr marL="12700">
                  <a:lnSpc>
                    <a:spcPct val="100000"/>
                  </a:lnSpc>
                </a:pPr>
                <a:r>
                  <a:rPr lang="ru-RU" sz="1200" b="1" dirty="0" smtClean="0">
                    <a:solidFill>
                      <a:srgbClr val="45B3B9"/>
                    </a:solidFill>
                    <a:latin typeface="Gill Sans MT"/>
                    <a:cs typeface="Gill Sans MT"/>
                  </a:rPr>
                  <a:t>20</a:t>
                </a:r>
                <a:endParaRPr sz="1200" b="1" dirty="0">
                  <a:solidFill>
                    <a:srgbClr val="45B3B9"/>
                  </a:solidFill>
                  <a:latin typeface="Gill Sans MT"/>
                  <a:cs typeface="Gill Sans MT"/>
                </a:endParaRPr>
              </a:p>
            </p:txBody>
          </p:sp>
        </p:grpSp>
        <p:sp>
          <p:nvSpPr>
            <p:cNvPr id="33" name="object 21"/>
            <p:cNvSpPr txBox="1"/>
            <p:nvPr/>
          </p:nvSpPr>
          <p:spPr>
            <a:xfrm>
              <a:off x="895350" y="364210"/>
              <a:ext cx="5791200" cy="333425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12700" marR="5080" algn="ctr">
                <a:lnSpc>
                  <a:spcPts val="1300"/>
                </a:lnSpc>
              </a:pPr>
              <a:r>
                <a:rPr lang="ru-RU" sz="1000" b="1" spc="-15" dirty="0" smtClean="0">
                  <a:solidFill>
                    <a:srgbClr val="FFFFFF"/>
                  </a:solidFill>
                  <a:latin typeface="Trebuchet MS"/>
                  <a:cs typeface="Trebuchet MS"/>
                </a:rPr>
                <a:t>МУНИЦИПАЛЬНЫЕ </a:t>
              </a:r>
              <a:r>
                <a:rPr lang="ru-RU" sz="1000" b="1" spc="20" dirty="0" smtClean="0">
                  <a:solidFill>
                    <a:srgbClr val="FFFFFF"/>
                  </a:solidFill>
                  <a:latin typeface="Trebuchet MS"/>
                  <a:cs typeface="Trebuchet MS"/>
                </a:rPr>
                <a:t>ПРОГРАММЫ</a:t>
              </a:r>
              <a:r>
                <a:rPr lang="ru-RU" sz="1000" b="1" spc="-250" dirty="0" smtClean="0">
                  <a:solidFill>
                    <a:srgbClr val="FFFFFF"/>
                  </a:solidFill>
                  <a:latin typeface="Trebuchet MS"/>
                  <a:cs typeface="Trebuchet MS"/>
                </a:rPr>
                <a:t>         </a:t>
              </a:r>
              <a:r>
                <a:rPr lang="ru-RU" sz="1000" b="1" spc="20" dirty="0" smtClean="0">
                  <a:solidFill>
                    <a:srgbClr val="FFFFFF"/>
                  </a:solidFill>
                  <a:latin typeface="Trebuchet MS"/>
                  <a:cs typeface="Trebuchet MS"/>
                </a:rPr>
                <a:t>ШАЛИНСКОГО МУНИЦИПАЛЬНОГО ОКРУГА, </a:t>
              </a:r>
            </a:p>
            <a:p>
              <a:pPr marL="12700" marR="5080" algn="ctr">
                <a:lnSpc>
                  <a:spcPts val="1300"/>
                </a:lnSpc>
              </a:pPr>
              <a:r>
                <a:rPr lang="ru-RU" sz="1000" b="1" spc="20" dirty="0" smtClean="0">
                  <a:solidFill>
                    <a:srgbClr val="FFFFFF"/>
                  </a:solidFill>
                  <a:latin typeface="Trebuchet MS"/>
                  <a:cs typeface="Trebuchet MS"/>
                </a:rPr>
                <a:t>РЕАЛИЗОВАННЫЕ В 2025 ГОДУ</a:t>
              </a:r>
              <a:endParaRPr lang="ru-RU" sz="1000" dirty="0" smtClean="0">
                <a:latin typeface="Trebuchet MS"/>
                <a:cs typeface="Trebuchet MS"/>
              </a:endParaRPr>
            </a:p>
          </p:txBody>
        </p:sp>
      </p:grpSp>
      <p:graphicFrame>
        <p:nvGraphicFramePr>
          <p:cNvPr id="37" name="Схема 36"/>
          <p:cNvGraphicFramePr/>
          <p:nvPr/>
        </p:nvGraphicFramePr>
        <p:xfrm>
          <a:off x="635299" y="812138"/>
          <a:ext cx="6356051" cy="6039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38" name="Схема 37"/>
          <p:cNvGraphicFramePr/>
          <p:nvPr/>
        </p:nvGraphicFramePr>
        <p:xfrm>
          <a:off x="285750" y="1568450"/>
          <a:ext cx="4343400" cy="4343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39" name="Схема 38"/>
          <p:cNvGraphicFramePr/>
          <p:nvPr/>
        </p:nvGraphicFramePr>
        <p:xfrm>
          <a:off x="209550" y="5759450"/>
          <a:ext cx="4572000" cy="3200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1" r:lo="rId12" r:qs="rId13" r:cs="rId14"/>
          </a:graphicData>
        </a:graphic>
      </p:graphicFrame>
      <p:pic>
        <p:nvPicPr>
          <p:cNvPr id="2050" name="Picture 2" descr="B:\Users\SOB\Desktop\Бюджет для граждан\Фото для бюджета\680cd749e0e12ad356e0a805b7a6a924_1200_800_p.jpg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5010150" y="1568450"/>
            <a:ext cx="2209800" cy="1421011"/>
          </a:xfrm>
          <a:prstGeom prst="rect">
            <a:avLst/>
          </a:prstGeom>
          <a:noFill/>
        </p:spPr>
      </p:pic>
      <p:pic>
        <p:nvPicPr>
          <p:cNvPr id="2051" name="Picture 3" descr="B:\Users\SOB\Desktop\Бюджет для граждан\Фото для бюджета\wiqlsuhkub3.jpg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5010151" y="3092451"/>
            <a:ext cx="2209800" cy="1143000"/>
          </a:xfrm>
          <a:prstGeom prst="rect">
            <a:avLst/>
          </a:prstGeom>
          <a:noFill/>
        </p:spPr>
      </p:pic>
      <p:pic>
        <p:nvPicPr>
          <p:cNvPr id="2052" name="Picture 4" descr="B:\Users\SOB\Desktop\Бюджет для граждан\Фото для бюджета\kartinki-zhkh-39.jpg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5010150" y="4387850"/>
            <a:ext cx="2184438" cy="1066800"/>
          </a:xfrm>
          <a:prstGeom prst="rect">
            <a:avLst/>
          </a:prstGeom>
          <a:noFill/>
        </p:spPr>
      </p:pic>
      <p:pic>
        <p:nvPicPr>
          <p:cNvPr id="2053" name="Picture 5" descr="B:\Users\SOB\Desktop\Бюджет для граждан\Фото для бюджета\Archive_shelving_BBC_03.jpg"/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5010150" y="5759450"/>
            <a:ext cx="2209800" cy="1295400"/>
          </a:xfrm>
          <a:prstGeom prst="rect">
            <a:avLst/>
          </a:prstGeom>
          <a:noFill/>
        </p:spPr>
      </p:pic>
      <p:pic>
        <p:nvPicPr>
          <p:cNvPr id="2056" name="Picture 8" descr="B:\Users\SOB\Desktop\Бюджет для граждан\Фото для бюджета\oblozhka.png"/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5010150" y="7283450"/>
            <a:ext cx="2171700" cy="128974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416000" y="12"/>
            <a:ext cx="323989" cy="1090799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0" y="10420698"/>
            <a:ext cx="7740015" cy="0"/>
          </a:xfrm>
          <a:custGeom>
            <a:avLst/>
            <a:gdLst/>
            <a:ahLst/>
            <a:cxnLst/>
            <a:rect l="l" t="t" r="r" b="b"/>
            <a:pathLst>
              <a:path w="7740015">
                <a:moveTo>
                  <a:pt x="0" y="0"/>
                </a:moveTo>
                <a:lnTo>
                  <a:pt x="7739997" y="0"/>
                </a:lnTo>
              </a:path>
            </a:pathLst>
          </a:custGeom>
          <a:ln w="6350">
            <a:solidFill>
              <a:srgbClr val="8A8C8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0" y="10506584"/>
            <a:ext cx="7740015" cy="0"/>
          </a:xfrm>
          <a:custGeom>
            <a:avLst/>
            <a:gdLst/>
            <a:ahLst/>
            <a:cxnLst/>
            <a:rect l="l" t="t" r="r" b="b"/>
            <a:pathLst>
              <a:path w="7740015">
                <a:moveTo>
                  <a:pt x="0" y="0"/>
                </a:moveTo>
                <a:lnTo>
                  <a:pt x="7739997" y="0"/>
                </a:lnTo>
              </a:path>
            </a:pathLst>
          </a:custGeom>
          <a:ln w="6350">
            <a:solidFill>
              <a:srgbClr val="8A8C8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0" y="10597236"/>
            <a:ext cx="7740015" cy="0"/>
          </a:xfrm>
          <a:custGeom>
            <a:avLst/>
            <a:gdLst/>
            <a:ahLst/>
            <a:cxnLst/>
            <a:rect l="l" t="t" r="r" b="b"/>
            <a:pathLst>
              <a:path w="7740015">
                <a:moveTo>
                  <a:pt x="0" y="0"/>
                </a:moveTo>
                <a:lnTo>
                  <a:pt x="7739997" y="0"/>
                </a:lnTo>
              </a:path>
            </a:pathLst>
          </a:custGeom>
          <a:ln w="6350">
            <a:solidFill>
              <a:srgbClr val="8A8C8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0" y="10602001"/>
            <a:ext cx="5016500" cy="0"/>
          </a:xfrm>
          <a:custGeom>
            <a:avLst/>
            <a:gdLst/>
            <a:ahLst/>
            <a:cxnLst/>
            <a:rect l="l" t="t" r="r" b="b"/>
            <a:pathLst>
              <a:path w="5016500">
                <a:moveTo>
                  <a:pt x="0" y="0"/>
                </a:moveTo>
                <a:lnTo>
                  <a:pt x="5016138" y="0"/>
                </a:lnTo>
              </a:path>
            </a:pathLst>
          </a:custGeom>
          <a:ln w="36004">
            <a:solidFill>
              <a:srgbClr val="00A3A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0" y="10511350"/>
            <a:ext cx="4229735" cy="0"/>
          </a:xfrm>
          <a:custGeom>
            <a:avLst/>
            <a:gdLst/>
            <a:ahLst/>
            <a:cxnLst/>
            <a:rect l="l" t="t" r="r" b="b"/>
            <a:pathLst>
              <a:path w="4229735">
                <a:moveTo>
                  <a:pt x="0" y="0"/>
                </a:moveTo>
                <a:lnTo>
                  <a:pt x="4229411" y="0"/>
                </a:lnTo>
              </a:path>
            </a:pathLst>
          </a:custGeom>
          <a:ln w="36004">
            <a:solidFill>
              <a:srgbClr val="00B8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0" y="10420700"/>
            <a:ext cx="3446779" cy="0"/>
          </a:xfrm>
          <a:custGeom>
            <a:avLst/>
            <a:gdLst/>
            <a:ahLst/>
            <a:cxnLst/>
            <a:rect l="l" t="t" r="r" b="b"/>
            <a:pathLst>
              <a:path w="3446779">
                <a:moveTo>
                  <a:pt x="0" y="0"/>
                </a:moveTo>
                <a:lnTo>
                  <a:pt x="3446329" y="0"/>
                </a:lnTo>
              </a:path>
            </a:pathLst>
          </a:custGeom>
          <a:ln w="36004">
            <a:solidFill>
              <a:srgbClr val="A2DAD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Группа 22"/>
          <p:cNvGrpSpPr/>
          <p:nvPr/>
        </p:nvGrpSpPr>
        <p:grpSpPr>
          <a:xfrm>
            <a:off x="0" y="196850"/>
            <a:ext cx="7740523" cy="409625"/>
            <a:chOff x="0" y="288010"/>
            <a:chExt cx="7740523" cy="409625"/>
          </a:xfrm>
        </p:grpSpPr>
        <p:sp>
          <p:nvSpPr>
            <p:cNvPr id="24" name="object 3"/>
            <p:cNvSpPr/>
            <p:nvPr/>
          </p:nvSpPr>
          <p:spPr>
            <a:xfrm>
              <a:off x="7567803" y="288010"/>
              <a:ext cx="172720" cy="396240"/>
            </a:xfrm>
            <a:custGeom>
              <a:avLst/>
              <a:gdLst/>
              <a:ahLst/>
              <a:cxnLst/>
              <a:rect l="l" t="t" r="r" b="b"/>
              <a:pathLst>
                <a:path w="172720" h="396240">
                  <a:moveTo>
                    <a:pt x="95402" y="0"/>
                  </a:moveTo>
                  <a:lnTo>
                    <a:pt x="0" y="0"/>
                  </a:lnTo>
                  <a:lnTo>
                    <a:pt x="29889" y="4607"/>
                  </a:lnTo>
                  <a:lnTo>
                    <a:pt x="54300" y="17175"/>
                  </a:lnTo>
                  <a:lnTo>
                    <a:pt x="70760" y="35816"/>
                  </a:lnTo>
                  <a:lnTo>
                    <a:pt x="76796" y="58648"/>
                  </a:lnTo>
                  <a:lnTo>
                    <a:pt x="76796" y="337350"/>
                  </a:lnTo>
                  <a:lnTo>
                    <a:pt x="70760" y="360181"/>
                  </a:lnTo>
                  <a:lnTo>
                    <a:pt x="54300" y="378823"/>
                  </a:lnTo>
                  <a:lnTo>
                    <a:pt x="29889" y="391390"/>
                  </a:lnTo>
                  <a:lnTo>
                    <a:pt x="0" y="395998"/>
                  </a:lnTo>
                  <a:lnTo>
                    <a:pt x="95402" y="395998"/>
                  </a:lnTo>
                  <a:lnTo>
                    <a:pt x="125291" y="391390"/>
                  </a:lnTo>
                  <a:lnTo>
                    <a:pt x="149702" y="378823"/>
                  </a:lnTo>
                  <a:lnTo>
                    <a:pt x="166163" y="360181"/>
                  </a:lnTo>
                  <a:lnTo>
                    <a:pt x="172199" y="337350"/>
                  </a:lnTo>
                  <a:lnTo>
                    <a:pt x="172199" y="58648"/>
                  </a:lnTo>
                  <a:lnTo>
                    <a:pt x="166163" y="35816"/>
                  </a:lnTo>
                  <a:lnTo>
                    <a:pt x="149702" y="17175"/>
                  </a:lnTo>
                  <a:lnTo>
                    <a:pt x="125291" y="4607"/>
                  </a:lnTo>
                  <a:lnTo>
                    <a:pt x="95402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4"/>
            <p:cNvSpPr/>
            <p:nvPr/>
          </p:nvSpPr>
          <p:spPr>
            <a:xfrm>
              <a:off x="7376998" y="288010"/>
              <a:ext cx="172720" cy="396240"/>
            </a:xfrm>
            <a:custGeom>
              <a:avLst/>
              <a:gdLst/>
              <a:ahLst/>
              <a:cxnLst/>
              <a:rect l="l" t="t" r="r" b="b"/>
              <a:pathLst>
                <a:path w="172720" h="396240">
                  <a:moveTo>
                    <a:pt x="95402" y="0"/>
                  </a:moveTo>
                  <a:lnTo>
                    <a:pt x="0" y="0"/>
                  </a:lnTo>
                  <a:lnTo>
                    <a:pt x="29889" y="4607"/>
                  </a:lnTo>
                  <a:lnTo>
                    <a:pt x="54300" y="17175"/>
                  </a:lnTo>
                  <a:lnTo>
                    <a:pt x="70760" y="35816"/>
                  </a:lnTo>
                  <a:lnTo>
                    <a:pt x="76796" y="58648"/>
                  </a:lnTo>
                  <a:lnTo>
                    <a:pt x="76796" y="337350"/>
                  </a:lnTo>
                  <a:lnTo>
                    <a:pt x="70760" y="360181"/>
                  </a:lnTo>
                  <a:lnTo>
                    <a:pt x="54300" y="378823"/>
                  </a:lnTo>
                  <a:lnTo>
                    <a:pt x="29889" y="391390"/>
                  </a:lnTo>
                  <a:lnTo>
                    <a:pt x="0" y="395998"/>
                  </a:lnTo>
                  <a:lnTo>
                    <a:pt x="95402" y="395998"/>
                  </a:lnTo>
                  <a:lnTo>
                    <a:pt x="125291" y="391390"/>
                  </a:lnTo>
                  <a:lnTo>
                    <a:pt x="149702" y="378823"/>
                  </a:lnTo>
                  <a:lnTo>
                    <a:pt x="166163" y="360181"/>
                  </a:lnTo>
                  <a:lnTo>
                    <a:pt x="172199" y="337350"/>
                  </a:lnTo>
                  <a:lnTo>
                    <a:pt x="172199" y="58648"/>
                  </a:lnTo>
                  <a:lnTo>
                    <a:pt x="166163" y="35816"/>
                  </a:lnTo>
                  <a:lnTo>
                    <a:pt x="149702" y="17175"/>
                  </a:lnTo>
                  <a:lnTo>
                    <a:pt x="125291" y="4607"/>
                  </a:lnTo>
                  <a:lnTo>
                    <a:pt x="95402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5"/>
            <p:cNvSpPr/>
            <p:nvPr/>
          </p:nvSpPr>
          <p:spPr>
            <a:xfrm>
              <a:off x="7186193" y="288010"/>
              <a:ext cx="172720" cy="396240"/>
            </a:xfrm>
            <a:custGeom>
              <a:avLst/>
              <a:gdLst/>
              <a:ahLst/>
              <a:cxnLst/>
              <a:rect l="l" t="t" r="r" b="b"/>
              <a:pathLst>
                <a:path w="172720" h="396240">
                  <a:moveTo>
                    <a:pt x="95402" y="0"/>
                  </a:moveTo>
                  <a:lnTo>
                    <a:pt x="0" y="0"/>
                  </a:lnTo>
                  <a:lnTo>
                    <a:pt x="29889" y="4607"/>
                  </a:lnTo>
                  <a:lnTo>
                    <a:pt x="54300" y="17175"/>
                  </a:lnTo>
                  <a:lnTo>
                    <a:pt x="70760" y="35816"/>
                  </a:lnTo>
                  <a:lnTo>
                    <a:pt x="76796" y="58648"/>
                  </a:lnTo>
                  <a:lnTo>
                    <a:pt x="76796" y="337350"/>
                  </a:lnTo>
                  <a:lnTo>
                    <a:pt x="70760" y="360181"/>
                  </a:lnTo>
                  <a:lnTo>
                    <a:pt x="54300" y="378823"/>
                  </a:lnTo>
                  <a:lnTo>
                    <a:pt x="29889" y="391390"/>
                  </a:lnTo>
                  <a:lnTo>
                    <a:pt x="0" y="395998"/>
                  </a:lnTo>
                  <a:lnTo>
                    <a:pt x="95402" y="395998"/>
                  </a:lnTo>
                  <a:lnTo>
                    <a:pt x="125291" y="391390"/>
                  </a:lnTo>
                  <a:lnTo>
                    <a:pt x="149702" y="378823"/>
                  </a:lnTo>
                  <a:lnTo>
                    <a:pt x="166163" y="360181"/>
                  </a:lnTo>
                  <a:lnTo>
                    <a:pt x="172199" y="337350"/>
                  </a:lnTo>
                  <a:lnTo>
                    <a:pt x="172199" y="58648"/>
                  </a:lnTo>
                  <a:lnTo>
                    <a:pt x="166163" y="35816"/>
                  </a:lnTo>
                  <a:lnTo>
                    <a:pt x="149702" y="17175"/>
                  </a:lnTo>
                  <a:lnTo>
                    <a:pt x="125291" y="4607"/>
                  </a:lnTo>
                  <a:lnTo>
                    <a:pt x="95402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6"/>
            <p:cNvSpPr/>
            <p:nvPr/>
          </p:nvSpPr>
          <p:spPr>
            <a:xfrm>
              <a:off x="6995400" y="288010"/>
              <a:ext cx="172720" cy="396240"/>
            </a:xfrm>
            <a:custGeom>
              <a:avLst/>
              <a:gdLst/>
              <a:ahLst/>
              <a:cxnLst/>
              <a:rect l="l" t="t" r="r" b="b"/>
              <a:pathLst>
                <a:path w="172720" h="396240">
                  <a:moveTo>
                    <a:pt x="95402" y="0"/>
                  </a:moveTo>
                  <a:lnTo>
                    <a:pt x="0" y="0"/>
                  </a:lnTo>
                  <a:lnTo>
                    <a:pt x="29889" y="4607"/>
                  </a:lnTo>
                  <a:lnTo>
                    <a:pt x="54300" y="17175"/>
                  </a:lnTo>
                  <a:lnTo>
                    <a:pt x="70760" y="35816"/>
                  </a:lnTo>
                  <a:lnTo>
                    <a:pt x="76796" y="58648"/>
                  </a:lnTo>
                  <a:lnTo>
                    <a:pt x="76796" y="337350"/>
                  </a:lnTo>
                  <a:lnTo>
                    <a:pt x="70760" y="360181"/>
                  </a:lnTo>
                  <a:lnTo>
                    <a:pt x="54300" y="378823"/>
                  </a:lnTo>
                  <a:lnTo>
                    <a:pt x="29889" y="391390"/>
                  </a:lnTo>
                  <a:lnTo>
                    <a:pt x="0" y="395998"/>
                  </a:lnTo>
                  <a:lnTo>
                    <a:pt x="95402" y="395998"/>
                  </a:lnTo>
                  <a:lnTo>
                    <a:pt x="125291" y="391390"/>
                  </a:lnTo>
                  <a:lnTo>
                    <a:pt x="149702" y="378823"/>
                  </a:lnTo>
                  <a:lnTo>
                    <a:pt x="166163" y="360181"/>
                  </a:lnTo>
                  <a:lnTo>
                    <a:pt x="172199" y="337350"/>
                  </a:lnTo>
                  <a:lnTo>
                    <a:pt x="172199" y="58648"/>
                  </a:lnTo>
                  <a:lnTo>
                    <a:pt x="166163" y="35816"/>
                  </a:lnTo>
                  <a:lnTo>
                    <a:pt x="149702" y="17175"/>
                  </a:lnTo>
                  <a:lnTo>
                    <a:pt x="125291" y="4607"/>
                  </a:lnTo>
                  <a:lnTo>
                    <a:pt x="95402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7"/>
            <p:cNvSpPr/>
            <p:nvPr/>
          </p:nvSpPr>
          <p:spPr>
            <a:xfrm>
              <a:off x="0" y="288010"/>
              <a:ext cx="406400" cy="396240"/>
            </a:xfrm>
            <a:custGeom>
              <a:avLst/>
              <a:gdLst/>
              <a:ahLst/>
              <a:cxnLst/>
              <a:rect l="l" t="t" r="r" b="b"/>
              <a:pathLst>
                <a:path w="406400" h="396240">
                  <a:moveTo>
                    <a:pt x="406095" y="0"/>
                  </a:moveTo>
                  <a:lnTo>
                    <a:pt x="280758" y="0"/>
                  </a:lnTo>
                  <a:lnTo>
                    <a:pt x="0" y="198031"/>
                  </a:lnTo>
                  <a:lnTo>
                    <a:pt x="280758" y="395998"/>
                  </a:lnTo>
                  <a:lnTo>
                    <a:pt x="406133" y="395998"/>
                  </a:lnTo>
                  <a:lnTo>
                    <a:pt x="125387" y="197992"/>
                  </a:lnTo>
                  <a:lnTo>
                    <a:pt x="406095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8"/>
            <p:cNvSpPr/>
            <p:nvPr/>
          </p:nvSpPr>
          <p:spPr>
            <a:xfrm>
              <a:off x="251999" y="288010"/>
              <a:ext cx="406400" cy="396240"/>
            </a:xfrm>
            <a:custGeom>
              <a:avLst/>
              <a:gdLst/>
              <a:ahLst/>
              <a:cxnLst/>
              <a:rect l="l" t="t" r="r" b="b"/>
              <a:pathLst>
                <a:path w="406400" h="396240">
                  <a:moveTo>
                    <a:pt x="406095" y="0"/>
                  </a:moveTo>
                  <a:lnTo>
                    <a:pt x="280758" y="0"/>
                  </a:lnTo>
                  <a:lnTo>
                    <a:pt x="0" y="198031"/>
                  </a:lnTo>
                  <a:lnTo>
                    <a:pt x="280758" y="395998"/>
                  </a:lnTo>
                  <a:lnTo>
                    <a:pt x="406133" y="395998"/>
                  </a:lnTo>
                  <a:lnTo>
                    <a:pt x="125387" y="197992"/>
                  </a:lnTo>
                  <a:lnTo>
                    <a:pt x="406095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9"/>
            <p:cNvSpPr/>
            <p:nvPr/>
          </p:nvSpPr>
          <p:spPr>
            <a:xfrm>
              <a:off x="504000" y="288010"/>
              <a:ext cx="406400" cy="396240"/>
            </a:xfrm>
            <a:custGeom>
              <a:avLst/>
              <a:gdLst/>
              <a:ahLst/>
              <a:cxnLst/>
              <a:rect l="l" t="t" r="r" b="b"/>
              <a:pathLst>
                <a:path w="406400" h="396240">
                  <a:moveTo>
                    <a:pt x="406095" y="0"/>
                  </a:moveTo>
                  <a:lnTo>
                    <a:pt x="280758" y="0"/>
                  </a:lnTo>
                  <a:lnTo>
                    <a:pt x="0" y="198031"/>
                  </a:lnTo>
                  <a:lnTo>
                    <a:pt x="280758" y="395998"/>
                  </a:lnTo>
                  <a:lnTo>
                    <a:pt x="406133" y="395998"/>
                  </a:lnTo>
                  <a:lnTo>
                    <a:pt x="125387" y="197992"/>
                  </a:lnTo>
                  <a:lnTo>
                    <a:pt x="406095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10"/>
            <p:cNvSpPr/>
            <p:nvPr/>
          </p:nvSpPr>
          <p:spPr>
            <a:xfrm>
              <a:off x="756000" y="288010"/>
              <a:ext cx="406400" cy="396240"/>
            </a:xfrm>
            <a:custGeom>
              <a:avLst/>
              <a:gdLst/>
              <a:ahLst/>
              <a:cxnLst/>
              <a:rect l="l" t="t" r="r" b="b"/>
              <a:pathLst>
                <a:path w="406400" h="396240">
                  <a:moveTo>
                    <a:pt x="406095" y="0"/>
                  </a:moveTo>
                  <a:lnTo>
                    <a:pt x="280758" y="0"/>
                  </a:lnTo>
                  <a:lnTo>
                    <a:pt x="0" y="198031"/>
                  </a:lnTo>
                  <a:lnTo>
                    <a:pt x="280758" y="395998"/>
                  </a:lnTo>
                  <a:lnTo>
                    <a:pt x="406133" y="395998"/>
                  </a:lnTo>
                  <a:lnTo>
                    <a:pt x="125387" y="197992"/>
                  </a:lnTo>
                  <a:lnTo>
                    <a:pt x="406095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4" name="Группа 44"/>
            <p:cNvGrpSpPr/>
            <p:nvPr/>
          </p:nvGrpSpPr>
          <p:grpSpPr>
            <a:xfrm>
              <a:off x="990600" y="288010"/>
              <a:ext cx="6101715" cy="396240"/>
              <a:chOff x="990600" y="288010"/>
              <a:chExt cx="6101715" cy="396240"/>
            </a:xfrm>
          </p:grpSpPr>
          <p:sp>
            <p:nvSpPr>
              <p:cNvPr id="34" name="object 12"/>
              <p:cNvSpPr/>
              <p:nvPr/>
            </p:nvSpPr>
            <p:spPr>
              <a:xfrm>
                <a:off x="990600" y="288010"/>
                <a:ext cx="6101715" cy="396240"/>
              </a:xfrm>
              <a:custGeom>
                <a:avLst/>
                <a:gdLst/>
                <a:ahLst/>
                <a:cxnLst/>
                <a:rect l="l" t="t" r="r" b="b"/>
                <a:pathLst>
                  <a:path w="6101715" h="396240">
                    <a:moveTo>
                      <a:pt x="6028944" y="0"/>
                    </a:moveTo>
                    <a:lnTo>
                      <a:pt x="280758" y="0"/>
                    </a:lnTo>
                    <a:lnTo>
                      <a:pt x="0" y="198031"/>
                    </a:lnTo>
                    <a:lnTo>
                      <a:pt x="280758" y="395998"/>
                    </a:lnTo>
                    <a:lnTo>
                      <a:pt x="6028944" y="395998"/>
                    </a:lnTo>
                    <a:lnTo>
                      <a:pt x="6057141" y="391390"/>
                    </a:lnTo>
                    <a:lnTo>
                      <a:pt x="6080172" y="378823"/>
                    </a:lnTo>
                    <a:lnTo>
                      <a:pt x="6095702" y="360181"/>
                    </a:lnTo>
                    <a:lnTo>
                      <a:pt x="6101397" y="337350"/>
                    </a:lnTo>
                    <a:lnTo>
                      <a:pt x="6101397" y="58648"/>
                    </a:lnTo>
                    <a:lnTo>
                      <a:pt x="6095702" y="35816"/>
                    </a:lnTo>
                    <a:lnTo>
                      <a:pt x="6080172" y="17175"/>
                    </a:lnTo>
                    <a:lnTo>
                      <a:pt x="6057141" y="4607"/>
                    </a:lnTo>
                    <a:lnTo>
                      <a:pt x="6028944" y="0"/>
                    </a:lnTo>
                    <a:close/>
                  </a:path>
                </a:pathLst>
              </a:custGeom>
              <a:solidFill>
                <a:srgbClr val="00B8BE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5" name="object 13"/>
              <p:cNvSpPr/>
              <p:nvPr/>
            </p:nvSpPr>
            <p:spPr>
              <a:xfrm>
                <a:off x="6734556" y="342011"/>
                <a:ext cx="288290" cy="288290"/>
              </a:xfrm>
              <a:custGeom>
                <a:avLst/>
                <a:gdLst/>
                <a:ahLst/>
                <a:cxnLst/>
                <a:rect l="l" t="t" r="r" b="b"/>
                <a:pathLst>
                  <a:path w="288290" h="288290">
                    <a:moveTo>
                      <a:pt x="235673" y="0"/>
                    </a:moveTo>
                    <a:lnTo>
                      <a:pt x="52324" y="0"/>
                    </a:lnTo>
                    <a:lnTo>
                      <a:pt x="31953" y="4105"/>
                    </a:lnTo>
                    <a:lnTo>
                      <a:pt x="15322" y="15308"/>
                    </a:lnTo>
                    <a:lnTo>
                      <a:pt x="4110" y="31937"/>
                    </a:lnTo>
                    <a:lnTo>
                      <a:pt x="0" y="52324"/>
                    </a:lnTo>
                    <a:lnTo>
                      <a:pt x="0" y="235661"/>
                    </a:lnTo>
                    <a:lnTo>
                      <a:pt x="4110" y="256031"/>
                    </a:lnTo>
                    <a:lnTo>
                      <a:pt x="15322" y="272662"/>
                    </a:lnTo>
                    <a:lnTo>
                      <a:pt x="31953" y="283874"/>
                    </a:lnTo>
                    <a:lnTo>
                      <a:pt x="52324" y="287985"/>
                    </a:lnTo>
                    <a:lnTo>
                      <a:pt x="235673" y="287985"/>
                    </a:lnTo>
                    <a:lnTo>
                      <a:pt x="256038" y="283874"/>
                    </a:lnTo>
                    <a:lnTo>
                      <a:pt x="272670" y="272662"/>
                    </a:lnTo>
                    <a:lnTo>
                      <a:pt x="283885" y="256031"/>
                    </a:lnTo>
                    <a:lnTo>
                      <a:pt x="287997" y="235661"/>
                    </a:lnTo>
                    <a:lnTo>
                      <a:pt x="287997" y="52324"/>
                    </a:lnTo>
                    <a:lnTo>
                      <a:pt x="283885" y="31937"/>
                    </a:lnTo>
                    <a:lnTo>
                      <a:pt x="272670" y="15308"/>
                    </a:lnTo>
                    <a:lnTo>
                      <a:pt x="256038" y="4105"/>
                    </a:lnTo>
                    <a:lnTo>
                      <a:pt x="235673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6" name="object 14"/>
              <p:cNvSpPr txBox="1"/>
              <p:nvPr/>
            </p:nvSpPr>
            <p:spPr>
              <a:xfrm>
                <a:off x="6762750" y="381748"/>
                <a:ext cx="245403" cy="184666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spAutoFit/>
              </a:bodyPr>
              <a:lstStyle/>
              <a:p>
                <a:pPr marL="12700">
                  <a:lnSpc>
                    <a:spcPct val="100000"/>
                  </a:lnSpc>
                </a:pPr>
                <a:r>
                  <a:rPr lang="ru-RU" sz="1200" b="1" spc="25" dirty="0" smtClean="0">
                    <a:solidFill>
                      <a:srgbClr val="009DA2"/>
                    </a:solidFill>
                    <a:latin typeface="Gill Sans MT"/>
                    <a:cs typeface="Gill Sans MT"/>
                  </a:rPr>
                  <a:t>21</a:t>
                </a:r>
                <a:endParaRPr sz="1200" dirty="0">
                  <a:latin typeface="Gill Sans MT"/>
                  <a:cs typeface="Gill Sans MT"/>
                </a:endParaRPr>
              </a:p>
            </p:txBody>
          </p:sp>
        </p:grpSp>
        <p:sp>
          <p:nvSpPr>
            <p:cNvPr id="33" name="object 21"/>
            <p:cNvSpPr txBox="1"/>
            <p:nvPr/>
          </p:nvSpPr>
          <p:spPr>
            <a:xfrm>
              <a:off x="1123950" y="364210"/>
              <a:ext cx="5562600" cy="333425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12700" marR="5080" algn="ctr">
                <a:lnSpc>
                  <a:spcPts val="1300"/>
                </a:lnSpc>
              </a:pPr>
              <a:r>
                <a:rPr lang="ru-RU" sz="1000" b="1" spc="-15" dirty="0" smtClean="0">
                  <a:solidFill>
                    <a:srgbClr val="FFFFFF"/>
                  </a:solidFill>
                  <a:latin typeface="Trebuchet MS"/>
                  <a:cs typeface="Trebuchet MS"/>
                </a:rPr>
                <a:t>МУНИЦИПАЛЬНЫЕ </a:t>
              </a:r>
              <a:r>
                <a:rPr lang="ru-RU" sz="1000" b="1" spc="20" dirty="0" smtClean="0">
                  <a:solidFill>
                    <a:srgbClr val="FFFFFF"/>
                  </a:solidFill>
                  <a:latin typeface="Trebuchet MS"/>
                  <a:cs typeface="Trebuchet MS"/>
                </a:rPr>
                <a:t>ПРОГРАММЫ</a:t>
              </a:r>
              <a:r>
                <a:rPr lang="ru-RU" sz="1000" b="1" spc="-250" dirty="0" smtClean="0">
                  <a:solidFill>
                    <a:srgbClr val="FFFFFF"/>
                  </a:solidFill>
                  <a:latin typeface="Trebuchet MS"/>
                  <a:cs typeface="Trebuchet MS"/>
                </a:rPr>
                <a:t>       </a:t>
              </a:r>
              <a:r>
                <a:rPr lang="ru-RU" sz="1000" b="1" spc="20" dirty="0" smtClean="0">
                  <a:solidFill>
                    <a:srgbClr val="FFFFFF"/>
                  </a:solidFill>
                  <a:latin typeface="Trebuchet MS"/>
                  <a:cs typeface="Trebuchet MS"/>
                </a:rPr>
                <a:t>ШАЛИНСКОГО МУНИЦИПАЛЬНОГО ОКРУГА,</a:t>
              </a:r>
            </a:p>
            <a:p>
              <a:pPr marL="12700" marR="5080" algn="ctr">
                <a:lnSpc>
                  <a:spcPts val="1300"/>
                </a:lnSpc>
              </a:pPr>
              <a:r>
                <a:rPr lang="ru-RU" sz="1000" b="1" spc="20" dirty="0" smtClean="0">
                  <a:solidFill>
                    <a:srgbClr val="FFFFFF"/>
                  </a:solidFill>
                  <a:latin typeface="Trebuchet MS"/>
                  <a:cs typeface="Trebuchet MS"/>
                </a:rPr>
                <a:t> РЕАЛИЗОВАННЫЕ В 2025 ГОДУ</a:t>
              </a:r>
              <a:endParaRPr lang="ru-RU" sz="1000" dirty="0" smtClean="0">
                <a:latin typeface="Trebuchet MS"/>
                <a:cs typeface="Trebuchet MS"/>
              </a:endParaRPr>
            </a:p>
          </p:txBody>
        </p:sp>
      </p:grpSp>
      <p:graphicFrame>
        <p:nvGraphicFramePr>
          <p:cNvPr id="37" name="Схема 36"/>
          <p:cNvGraphicFramePr/>
          <p:nvPr/>
        </p:nvGraphicFramePr>
        <p:xfrm>
          <a:off x="635299" y="812138"/>
          <a:ext cx="6356051" cy="6039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38" name="Схема 37"/>
          <p:cNvGraphicFramePr/>
          <p:nvPr/>
        </p:nvGraphicFramePr>
        <p:xfrm>
          <a:off x="285750" y="1568450"/>
          <a:ext cx="4343400" cy="4343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3074" name="Picture 2" descr="B:\Users\SOB\Desktop\Бюджет для граждан\Фото для бюджета\1.png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5010150" y="1568450"/>
            <a:ext cx="2286000" cy="1371600"/>
          </a:xfrm>
          <a:prstGeom prst="rect">
            <a:avLst/>
          </a:prstGeom>
          <a:noFill/>
        </p:spPr>
      </p:pic>
      <p:pic>
        <p:nvPicPr>
          <p:cNvPr id="3075" name="Picture 3" descr="B:\Users\SOB\Desktop\Бюджет для граждан\Фото для бюджета\a7485904c7d3f1d483a8f91193e52bf3.jpe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5010150" y="3016250"/>
            <a:ext cx="2286000" cy="1219200"/>
          </a:xfrm>
          <a:prstGeom prst="rect">
            <a:avLst/>
          </a:prstGeom>
          <a:noFill/>
        </p:spPr>
      </p:pic>
      <p:pic>
        <p:nvPicPr>
          <p:cNvPr id="3076" name="Picture 4" descr="B:\Users\SOB\Desktop\Бюджет для граждан\Фото для бюджета\foto-300x200.jpg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5010150" y="4464050"/>
            <a:ext cx="2286000" cy="990600"/>
          </a:xfrm>
          <a:prstGeom prst="rect">
            <a:avLst/>
          </a:prstGeom>
          <a:noFill/>
        </p:spPr>
      </p:pic>
      <p:graphicFrame>
        <p:nvGraphicFramePr>
          <p:cNvPr id="32" name="Таблица 3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872390799"/>
              </p:ext>
            </p:extLst>
          </p:nvPr>
        </p:nvGraphicFramePr>
        <p:xfrm>
          <a:off x="209550" y="7664450"/>
          <a:ext cx="7391402" cy="2209800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2133600"/>
                <a:gridCol w="1448648"/>
                <a:gridCol w="1446952"/>
                <a:gridCol w="1099196"/>
                <a:gridCol w="1263006"/>
              </a:tblGrid>
              <a:tr h="1752600"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b="1" i="0" kern="120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Муниципальная программа «Социально-</a:t>
                      </a:r>
                      <a:endParaRPr lang="ru-RU" sz="1400" b="1" i="1" kern="1200" dirty="0" smtClean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  <a:p>
                      <a:pPr algn="ctr"/>
                      <a:r>
                        <a:rPr lang="ru-RU" sz="1400" b="1" i="0" kern="120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экономическое развитие Шалинского муниципального</a:t>
                      </a:r>
                    </a:p>
                    <a:p>
                      <a:pPr algn="ctr"/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 округа до 2030  года»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Объем бюджетных ассигнований на финансовое обеспечение реализации муниципальной программы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  <a:p>
                      <a:pPr algn="ctr" rtl="0" fontAlgn="b"/>
                      <a:r>
                        <a:rPr lang="ru-RU" sz="1200" b="1" u="none" strike="noStrike" dirty="0" smtClean="0">
                          <a:effectLst/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2025 г.</a:t>
                      </a:r>
                    </a:p>
                    <a:p>
                      <a:pPr algn="ctr" rtl="0" fontAlgn="b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(руб.)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u="none" strike="noStrike" dirty="0" smtClean="0">
                          <a:effectLst/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Исполнено</a:t>
                      </a:r>
                    </a:p>
                    <a:p>
                      <a:pPr algn="ctr" rtl="0" fontAlgn="b"/>
                      <a:endParaRPr lang="ru-RU" sz="1200" b="1" i="0" u="none" strike="noStrike" dirty="0" smtClean="0">
                        <a:solidFill>
                          <a:srgbClr val="000000"/>
                        </a:solidFill>
                        <a:effectLst/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  <a:p>
                      <a:pPr algn="ctr" rtl="0" fontAlgn="b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(руб.)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u="none" strike="noStrike" dirty="0" smtClean="0">
                          <a:effectLst/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Процент исполнения</a:t>
                      </a:r>
                    </a:p>
                    <a:p>
                      <a:pPr algn="ctr" rtl="0" fontAlgn="b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%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50165" marR="42545" algn="ctr">
                        <a:lnSpc>
                          <a:spcPct val="100000"/>
                        </a:lnSpc>
                      </a:pPr>
                      <a:r>
                        <a:rPr lang="ru-RU" sz="1200" b="1" spc="-3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У</a:t>
                      </a: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дельный  </a:t>
                      </a:r>
                      <a:r>
                        <a:rPr lang="ru-RU" sz="1200" b="1" spc="-1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вес</a:t>
                      </a:r>
                      <a:endParaRPr lang="ru-RU" sz="1200" b="1" dirty="0" smtClean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  <a:p>
                      <a:pPr marL="52705" marR="45085" indent="-635" algn="ctr">
                        <a:lnSpc>
                          <a:spcPct val="100000"/>
                        </a:lnSpc>
                      </a:pPr>
                      <a:r>
                        <a:rPr lang="ru-RU" sz="1200" b="1" spc="1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в </a:t>
                      </a: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общем  </a:t>
                      </a:r>
                      <a:r>
                        <a:rPr lang="ru-RU" sz="1200" b="1" spc="-25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объеме расходов,</a:t>
                      </a:r>
                      <a:r>
                        <a:rPr lang="ru-RU" sz="1200" b="1" spc="-12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 </a:t>
                      </a:r>
                      <a:r>
                        <a:rPr lang="ru-RU" sz="1200" b="1" spc="35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%</a:t>
                      </a:r>
                      <a:endParaRPr lang="ru-RU" sz="1200" b="1" dirty="0" smtClean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  <a:p>
                      <a:pPr algn="ctr" rtl="0" fontAlgn="b"/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457200">
                <a:tc vMerge="1">
                  <a:txBody>
                    <a:bodyPr/>
                    <a:lstStyle/>
                    <a:p>
                      <a:pPr algn="l" fontAlgn="b"/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966 580 987,64</a:t>
                      </a:r>
                      <a:endParaRPr lang="ru-RU" sz="1600" b="1" i="1" u="none" strike="noStrike" dirty="0">
                        <a:solidFill>
                          <a:srgbClr val="000000"/>
                        </a:solidFill>
                        <a:effectLst/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819 793 781,22</a:t>
                      </a:r>
                      <a:endParaRPr lang="ru-RU" sz="1600" b="1" i="1" u="none" strike="noStrike" dirty="0">
                        <a:solidFill>
                          <a:srgbClr val="000000"/>
                        </a:solidFill>
                        <a:effectLst/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84,8</a:t>
                      </a:r>
                      <a:endParaRPr lang="ru-RU" sz="1600" b="1" i="1" u="none" strike="noStrike" dirty="0">
                        <a:solidFill>
                          <a:srgbClr val="000000"/>
                        </a:solidFill>
                        <a:effectLst/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45,1</a:t>
                      </a:r>
                      <a:endParaRPr lang="ru-RU" sz="1600" b="1" i="1" u="none" strike="noStrike" dirty="0">
                        <a:solidFill>
                          <a:srgbClr val="000000"/>
                        </a:solidFill>
                        <a:effectLst/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pSp>
        <p:nvGrpSpPr>
          <p:cNvPr id="39" name="Группа 38"/>
          <p:cNvGrpSpPr/>
          <p:nvPr/>
        </p:nvGrpSpPr>
        <p:grpSpPr>
          <a:xfrm>
            <a:off x="285750" y="5607050"/>
            <a:ext cx="952158" cy="1360224"/>
            <a:chOff x="0" y="2922306"/>
            <a:chExt cx="952158" cy="1360224"/>
          </a:xfrm>
        </p:grpSpPr>
        <p:sp>
          <p:nvSpPr>
            <p:cNvPr id="40" name="Нашивка 39"/>
            <p:cNvSpPr/>
            <p:nvPr/>
          </p:nvSpPr>
          <p:spPr>
            <a:xfrm rot="5400000">
              <a:off x="-204033" y="3126339"/>
              <a:ext cx="1360224" cy="952157"/>
            </a:xfrm>
            <a:prstGeom prst="chevron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1" name="Нашивка 4"/>
            <p:cNvSpPr/>
            <p:nvPr/>
          </p:nvSpPr>
          <p:spPr>
            <a:xfrm>
              <a:off x="1" y="3398385"/>
              <a:ext cx="952157" cy="40806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510" tIns="16510" rIns="16510" bIns="16510" numCol="1" spcCol="1270" anchor="ctr" anchorCtr="0">
              <a:noAutofit/>
            </a:bodyPr>
            <a:lstStyle/>
            <a:p>
              <a:pPr lvl="0"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600" kern="1200" dirty="0" smtClean="0"/>
                <a:t>15</a:t>
              </a:r>
              <a:endParaRPr lang="ru-RU" sz="2600" kern="1200" dirty="0"/>
            </a:p>
          </p:txBody>
        </p:sp>
      </p:grpSp>
      <p:grpSp>
        <p:nvGrpSpPr>
          <p:cNvPr id="42" name="Группа 41"/>
          <p:cNvGrpSpPr/>
          <p:nvPr/>
        </p:nvGrpSpPr>
        <p:grpSpPr>
          <a:xfrm>
            <a:off x="1276350" y="5530850"/>
            <a:ext cx="3391242" cy="1143000"/>
            <a:chOff x="952158" y="2809881"/>
            <a:chExt cx="3391242" cy="1108993"/>
          </a:xfrm>
        </p:grpSpPr>
        <p:sp>
          <p:nvSpPr>
            <p:cNvPr id="43" name="Прямоугольник с двумя скругленными соседними углами 42"/>
            <p:cNvSpPr/>
            <p:nvPr/>
          </p:nvSpPr>
          <p:spPr>
            <a:xfrm rot="5400000">
              <a:off x="2093282" y="1668757"/>
              <a:ext cx="1108993" cy="3391242"/>
            </a:xfrm>
            <a:prstGeom prst="round2SameRect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4" name="Прямоугольник 43"/>
            <p:cNvSpPr/>
            <p:nvPr/>
          </p:nvSpPr>
          <p:spPr>
            <a:xfrm>
              <a:off x="952158" y="2864019"/>
              <a:ext cx="3337105" cy="93646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5344" tIns="7620" rIns="7620" bIns="7620" numCol="1" spcCol="1270" anchor="ctr" anchorCtr="0">
              <a:noAutofit/>
            </a:bodyPr>
            <a:lstStyle/>
            <a:p>
              <a:pPr marL="114300" lvl="1" indent="-114300" algn="l" defTabSz="5334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ru-RU" sz="1200" b="1" kern="1200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endParaRPr>
            </a:p>
            <a:p>
              <a:pPr marL="114300" lvl="1" indent="-114300" defTabSz="5334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Tx/>
                <a:buChar char="••"/>
              </a:pPr>
              <a:r>
                <a:rPr lang="ru-RU" sz="1200" b="1" kern="1200" dirty="0" smtClean="0">
                  <a:latin typeface="Liberation Serif" pitchFamily="18" charset="0"/>
                  <a:ea typeface="Liberation Serif" pitchFamily="18" charset="0"/>
                  <a:cs typeface="Liberation Serif" pitchFamily="18" charset="0"/>
                </a:rPr>
                <a:t>Подпрограмма «Содействие развитию  малого и среднего предпринимательства в Шалинском </a:t>
              </a:r>
              <a:r>
                <a:rPr lang="ru-RU" sz="1200" b="1" dirty="0" smtClean="0">
                  <a:latin typeface="Liberation Serif" pitchFamily="18" charset="0"/>
                  <a:ea typeface="Liberation Serif" pitchFamily="18" charset="0"/>
                  <a:cs typeface="Liberation Serif" pitchFamily="18" charset="0"/>
                </a:rPr>
                <a:t>муниципальном </a:t>
              </a:r>
              <a:r>
                <a:rPr lang="ru-RU" sz="1200" b="1" kern="1200" dirty="0" smtClean="0">
                  <a:latin typeface="Liberation Serif" pitchFamily="18" charset="0"/>
                  <a:ea typeface="Liberation Serif" pitchFamily="18" charset="0"/>
                  <a:cs typeface="Liberation Serif" pitchFamily="18" charset="0"/>
                </a:rPr>
                <a:t>округе до 2030 года»</a:t>
              </a:r>
              <a:endParaRPr lang="ru-RU" sz="1200" b="1" kern="1200" dirty="0">
                <a:latin typeface="Liberation Serif" pitchFamily="18" charset="0"/>
                <a:ea typeface="Liberation Serif" pitchFamily="18" charset="0"/>
                <a:cs typeface="Liberation Serif" pitchFamily="18" charset="0"/>
              </a:endParaRPr>
            </a:p>
            <a:p>
              <a:pPr marL="114300" lvl="1" indent="-11430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ru-RU" sz="1200" b="1" kern="1200" dirty="0" smtClean="0">
                  <a:solidFill>
                    <a:srgbClr val="7030A0"/>
                  </a:solidFill>
                  <a:latin typeface="Liberation Serif" pitchFamily="18" charset="0"/>
                  <a:ea typeface="Liberation Serif" pitchFamily="18" charset="0"/>
                  <a:cs typeface="Liberation Serif" pitchFamily="18" charset="0"/>
                </a:rPr>
                <a:t>План  - 185 000,00 руб.</a:t>
              </a:r>
              <a:endParaRPr lang="ru-RU" sz="1200" b="1" kern="1200" dirty="0">
                <a:latin typeface="Liberation Serif" pitchFamily="18" charset="0"/>
                <a:ea typeface="Liberation Serif" pitchFamily="18" charset="0"/>
                <a:cs typeface="Liberation Serif" pitchFamily="18" charset="0"/>
              </a:endParaRPr>
            </a:p>
            <a:p>
              <a:pPr marL="114300" lvl="1" indent="-11430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ru-RU" sz="1200" b="1" kern="1200" dirty="0" smtClean="0">
                  <a:solidFill>
                    <a:srgbClr val="7030A0"/>
                  </a:solidFill>
                  <a:latin typeface="Liberation Serif" pitchFamily="18" charset="0"/>
                  <a:ea typeface="Liberation Serif" pitchFamily="18" charset="0"/>
                  <a:cs typeface="Liberation Serif" pitchFamily="18" charset="0"/>
                </a:rPr>
                <a:t>Исполнено –  185 000,00 руб.</a:t>
              </a:r>
              <a:endParaRPr lang="ru-RU" sz="1200" b="1" kern="1200" dirty="0">
                <a:latin typeface="Liberation Serif" pitchFamily="18" charset="0"/>
                <a:ea typeface="Liberation Serif" pitchFamily="18" charset="0"/>
                <a:cs typeface="Liberation Serif" pitchFamily="18" charset="0"/>
              </a:endParaRPr>
            </a:p>
          </p:txBody>
        </p:sp>
      </p:grpSp>
      <p:sp>
        <p:nvSpPr>
          <p:cNvPr id="50" name="Нашивка 4"/>
          <p:cNvSpPr/>
          <p:nvPr/>
        </p:nvSpPr>
        <p:spPr>
          <a:xfrm>
            <a:off x="361950" y="7283450"/>
            <a:ext cx="952157" cy="408067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6510" tIns="16510" rIns="16510" bIns="16510" numCol="1" spcCol="1270" anchor="ctr" anchorCtr="0">
            <a:noAutofit/>
          </a:bodyPr>
          <a:lstStyle/>
          <a:p>
            <a:pPr lvl="0" algn="ctr" defTabSz="11557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2600" kern="1200" dirty="0"/>
          </a:p>
        </p:txBody>
      </p:sp>
      <p:pic>
        <p:nvPicPr>
          <p:cNvPr id="7170" name="Picture 2" descr="https://rus-osetia.ru/wp-content/uploads/2022/01/soczialnoe-parterstvo-1080x675-1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5010150" y="5530850"/>
            <a:ext cx="2286000" cy="1143001"/>
          </a:xfrm>
          <a:prstGeom prst="rect">
            <a:avLst/>
          </a:prstGeom>
          <a:noFill/>
        </p:spPr>
      </p:pic>
      <p:sp>
        <p:nvSpPr>
          <p:cNvPr id="7172" name="AutoShape 4" descr="https://top-fon.com/uploads/posts/2023-02/1675224045_top-fon-com-p-kartinki-dlya-prezentatsii-ekologiya-bez-f-3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5" name="object 54"/>
          <p:cNvSpPr txBox="1"/>
          <p:nvPr/>
        </p:nvSpPr>
        <p:spPr>
          <a:xfrm>
            <a:off x="666750" y="6978650"/>
            <a:ext cx="6629400" cy="3693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ru-RU" sz="1200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 </a:t>
            </a:r>
            <a:endParaRPr lang="ru-RU" sz="1200" b="1" dirty="0" smtClean="0">
              <a:latin typeface="Liberation Serif" pitchFamily="18" charset="0"/>
              <a:ea typeface="Liberation Serif" pitchFamily="18" charset="0"/>
              <a:cs typeface="Liberation Serif" pitchFamily="18" charset="0"/>
            </a:endParaRPr>
          </a:p>
          <a:p>
            <a:endParaRPr lang="ru-RU" sz="1200" dirty="0">
              <a:latin typeface="Liberation Serif" pitchFamily="18" charset="0"/>
              <a:ea typeface="Liberation Serif" pitchFamily="18" charset="0"/>
              <a:cs typeface="Liberation Serif" pitchFamily="18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416000" y="12"/>
            <a:ext cx="323989" cy="1090799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0" y="10420698"/>
            <a:ext cx="7740015" cy="0"/>
          </a:xfrm>
          <a:custGeom>
            <a:avLst/>
            <a:gdLst/>
            <a:ahLst/>
            <a:cxnLst/>
            <a:rect l="l" t="t" r="r" b="b"/>
            <a:pathLst>
              <a:path w="7740015">
                <a:moveTo>
                  <a:pt x="0" y="0"/>
                </a:moveTo>
                <a:lnTo>
                  <a:pt x="7739997" y="0"/>
                </a:lnTo>
              </a:path>
            </a:pathLst>
          </a:custGeom>
          <a:ln w="6350">
            <a:solidFill>
              <a:srgbClr val="8A8C8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0" y="10506584"/>
            <a:ext cx="7740015" cy="0"/>
          </a:xfrm>
          <a:custGeom>
            <a:avLst/>
            <a:gdLst/>
            <a:ahLst/>
            <a:cxnLst/>
            <a:rect l="l" t="t" r="r" b="b"/>
            <a:pathLst>
              <a:path w="7740015">
                <a:moveTo>
                  <a:pt x="0" y="0"/>
                </a:moveTo>
                <a:lnTo>
                  <a:pt x="7739997" y="0"/>
                </a:lnTo>
              </a:path>
            </a:pathLst>
          </a:custGeom>
          <a:ln w="6350">
            <a:solidFill>
              <a:srgbClr val="8A8C8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0" y="10597236"/>
            <a:ext cx="7740015" cy="0"/>
          </a:xfrm>
          <a:custGeom>
            <a:avLst/>
            <a:gdLst/>
            <a:ahLst/>
            <a:cxnLst/>
            <a:rect l="l" t="t" r="r" b="b"/>
            <a:pathLst>
              <a:path w="7740015">
                <a:moveTo>
                  <a:pt x="0" y="0"/>
                </a:moveTo>
                <a:lnTo>
                  <a:pt x="7739997" y="0"/>
                </a:lnTo>
              </a:path>
            </a:pathLst>
          </a:custGeom>
          <a:ln w="6350">
            <a:solidFill>
              <a:srgbClr val="8A8C8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0" y="10602001"/>
            <a:ext cx="5016500" cy="0"/>
          </a:xfrm>
          <a:custGeom>
            <a:avLst/>
            <a:gdLst/>
            <a:ahLst/>
            <a:cxnLst/>
            <a:rect l="l" t="t" r="r" b="b"/>
            <a:pathLst>
              <a:path w="5016500">
                <a:moveTo>
                  <a:pt x="0" y="0"/>
                </a:moveTo>
                <a:lnTo>
                  <a:pt x="5016138" y="0"/>
                </a:lnTo>
              </a:path>
            </a:pathLst>
          </a:custGeom>
          <a:ln w="36004">
            <a:solidFill>
              <a:srgbClr val="00A3A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0" y="10511350"/>
            <a:ext cx="4229735" cy="0"/>
          </a:xfrm>
          <a:custGeom>
            <a:avLst/>
            <a:gdLst/>
            <a:ahLst/>
            <a:cxnLst/>
            <a:rect l="l" t="t" r="r" b="b"/>
            <a:pathLst>
              <a:path w="4229735">
                <a:moveTo>
                  <a:pt x="0" y="0"/>
                </a:moveTo>
                <a:lnTo>
                  <a:pt x="4229411" y="0"/>
                </a:lnTo>
              </a:path>
            </a:pathLst>
          </a:custGeom>
          <a:ln w="36004">
            <a:solidFill>
              <a:srgbClr val="00B8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0" y="10420700"/>
            <a:ext cx="3446779" cy="0"/>
          </a:xfrm>
          <a:custGeom>
            <a:avLst/>
            <a:gdLst/>
            <a:ahLst/>
            <a:cxnLst/>
            <a:rect l="l" t="t" r="r" b="b"/>
            <a:pathLst>
              <a:path w="3446779">
                <a:moveTo>
                  <a:pt x="0" y="0"/>
                </a:moveTo>
                <a:lnTo>
                  <a:pt x="3446329" y="0"/>
                </a:lnTo>
              </a:path>
            </a:pathLst>
          </a:custGeom>
          <a:ln w="36004">
            <a:solidFill>
              <a:srgbClr val="A2DAD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37" name="Схема 36"/>
          <p:cNvGraphicFramePr/>
          <p:nvPr/>
        </p:nvGraphicFramePr>
        <p:xfrm>
          <a:off x="361951" y="812138"/>
          <a:ext cx="7086600" cy="832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32" name="Таблица 3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872390799"/>
              </p:ext>
            </p:extLst>
          </p:nvPr>
        </p:nvGraphicFramePr>
        <p:xfrm>
          <a:off x="514350" y="1873250"/>
          <a:ext cx="4495801" cy="2041425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1027612"/>
                <a:gridCol w="1091837"/>
                <a:gridCol w="852351"/>
                <a:gridCol w="609600"/>
                <a:gridCol w="914401"/>
              </a:tblGrid>
              <a:tr h="1397100">
                <a:tc rowSpan="2">
                  <a:txBody>
                    <a:bodyPr/>
                    <a:lstStyle/>
                    <a:p>
                      <a:pPr algn="ctr"/>
                      <a:r>
                        <a:rPr lang="ru-RU" sz="1000" b="1" i="0" kern="120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Муниципальная программа </a:t>
                      </a: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«</a:t>
                      </a: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Развитие муниципальной службы в Шалинском муниципальном округе до 2030 года</a:t>
                      </a: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»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Объем бюджетных ассигнований на финансовое обеспечение реализации муниципальной программы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  <a:p>
                      <a:pPr algn="ctr" rtl="0" fontAlgn="b"/>
                      <a:r>
                        <a:rPr lang="ru-RU" sz="1000" b="1" u="none" strike="noStrike" dirty="0" smtClean="0">
                          <a:effectLst/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2025 г.</a:t>
                      </a:r>
                    </a:p>
                    <a:p>
                      <a:pPr algn="ctr" rtl="0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(руб.)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1" u="none" strike="noStrike" dirty="0" smtClean="0">
                          <a:effectLst/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Исполнено</a:t>
                      </a:r>
                    </a:p>
                    <a:p>
                      <a:pPr algn="ctr" rtl="0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(руб.)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1" u="none" strike="noStrike" dirty="0" smtClean="0">
                          <a:effectLst/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Процент </a:t>
                      </a:r>
                      <a:r>
                        <a:rPr lang="ru-RU" sz="1000" b="1" u="none" strike="noStrike" dirty="0" err="1" smtClean="0">
                          <a:effectLst/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исполне-ния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50165" marR="42545" algn="ctr">
                        <a:lnSpc>
                          <a:spcPct val="100000"/>
                        </a:lnSpc>
                      </a:pPr>
                      <a:r>
                        <a:rPr lang="ru-RU" sz="1000" b="1" spc="-3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У</a:t>
                      </a: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дельный  </a:t>
                      </a:r>
                      <a:r>
                        <a:rPr lang="ru-RU" sz="1000" b="1" spc="-1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вес</a:t>
                      </a:r>
                      <a:endParaRPr lang="ru-RU" sz="1000" b="1" dirty="0" smtClean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  <a:p>
                      <a:pPr marL="52705" marR="45085" indent="-635" algn="ctr">
                        <a:lnSpc>
                          <a:spcPct val="100000"/>
                        </a:lnSpc>
                      </a:pPr>
                      <a:r>
                        <a:rPr lang="ru-RU" sz="1000" b="1" spc="1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в </a:t>
                      </a: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общем  </a:t>
                      </a:r>
                      <a:r>
                        <a:rPr lang="ru-RU" sz="1000" b="1" spc="-25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объеме расходов,</a:t>
                      </a:r>
                      <a:r>
                        <a:rPr lang="ru-RU" sz="1000" b="1" spc="-12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 </a:t>
                      </a:r>
                      <a:r>
                        <a:rPr lang="ru-RU" sz="1000" b="1" spc="35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%</a:t>
                      </a:r>
                      <a:endParaRPr lang="ru-RU" sz="1000" b="1" dirty="0" smtClean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  <a:p>
                      <a:pPr algn="ctr" rtl="0" fontAlgn="b"/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507900">
                <a:tc vMerge="1">
                  <a:txBody>
                    <a:bodyPr/>
                    <a:lstStyle/>
                    <a:p>
                      <a:pPr algn="l" fontAlgn="b"/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206 915,00</a:t>
                      </a:r>
                      <a:endParaRPr lang="ru-RU" sz="1400" b="1" i="1" u="none" strike="noStrike" dirty="0">
                        <a:solidFill>
                          <a:srgbClr val="000000"/>
                        </a:solidFill>
                        <a:effectLst/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206 915,00</a:t>
                      </a:r>
                      <a:endParaRPr lang="ru-RU" sz="1400" b="1" i="1" u="none" strike="noStrike" dirty="0">
                        <a:solidFill>
                          <a:srgbClr val="000000"/>
                        </a:solidFill>
                        <a:effectLst/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100</a:t>
                      </a:r>
                      <a:endParaRPr lang="ru-RU" sz="1400" b="1" i="1" u="none" strike="noStrike" dirty="0">
                        <a:solidFill>
                          <a:srgbClr val="000000"/>
                        </a:solidFill>
                        <a:effectLst/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0,01</a:t>
                      </a:r>
                      <a:endParaRPr lang="ru-RU" sz="1400" b="1" i="1" u="none" strike="noStrike" dirty="0">
                        <a:solidFill>
                          <a:srgbClr val="000000"/>
                        </a:solidFill>
                        <a:effectLst/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4098" name="Picture 2" descr="B:\Users\SOB\Desktop\Бюджет для граждан\Фото для бюджета\PersDep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086350" y="2635250"/>
            <a:ext cx="2362200" cy="1752600"/>
          </a:xfrm>
          <a:prstGeom prst="rect">
            <a:avLst/>
          </a:prstGeom>
          <a:noFill/>
        </p:spPr>
      </p:pic>
      <p:graphicFrame>
        <p:nvGraphicFramePr>
          <p:cNvPr id="40" name="Схема 39"/>
          <p:cNvGraphicFramePr/>
          <p:nvPr/>
        </p:nvGraphicFramePr>
        <p:xfrm>
          <a:off x="209550" y="4616450"/>
          <a:ext cx="7162800" cy="832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41" name="Таблица 40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872390799"/>
              </p:ext>
            </p:extLst>
          </p:nvPr>
        </p:nvGraphicFramePr>
        <p:xfrm>
          <a:off x="1047750" y="8502650"/>
          <a:ext cx="6324601" cy="1600200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1905000"/>
                <a:gridCol w="1676400"/>
                <a:gridCol w="990600"/>
                <a:gridCol w="762000"/>
                <a:gridCol w="990601"/>
              </a:tblGrid>
              <a:tr h="1173564">
                <a:tc rowSpan="2"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Муниципальная программа «Формирование законопослушного поведения участников дорожного движения в Шалинском муниципальном округе до 2030 года»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Объем бюджетных ассигнований на финансовое обеспечение реализации муниципальной программы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  <a:p>
                      <a:pPr algn="ctr" rtl="0" fontAlgn="b"/>
                      <a:r>
                        <a:rPr lang="ru-RU" sz="1000" b="1" u="none" strike="noStrike" dirty="0" smtClean="0">
                          <a:effectLst/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2025 г.</a:t>
                      </a:r>
                    </a:p>
                    <a:p>
                      <a:pPr algn="ctr" rtl="0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(руб.)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1" u="none" strike="noStrike" dirty="0" smtClean="0">
                          <a:effectLst/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Исполнено</a:t>
                      </a:r>
                    </a:p>
                    <a:p>
                      <a:pPr algn="ctr" rtl="0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(руб.)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1" u="none" strike="noStrike" dirty="0" smtClean="0">
                          <a:effectLst/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Процент исполнения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50165" marR="42545" algn="ctr">
                        <a:lnSpc>
                          <a:spcPct val="100000"/>
                        </a:lnSpc>
                      </a:pPr>
                      <a:r>
                        <a:rPr lang="ru-RU" sz="1000" b="1" spc="-3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У</a:t>
                      </a: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дельный  </a:t>
                      </a:r>
                      <a:r>
                        <a:rPr lang="ru-RU" sz="1000" b="1" spc="-1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вес</a:t>
                      </a:r>
                      <a:endParaRPr lang="ru-RU" sz="1000" b="1" dirty="0" smtClean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  <a:p>
                      <a:pPr marL="52705" marR="45085" indent="-635" algn="ctr">
                        <a:lnSpc>
                          <a:spcPct val="100000"/>
                        </a:lnSpc>
                      </a:pPr>
                      <a:r>
                        <a:rPr lang="ru-RU" sz="1000" b="1" spc="1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в </a:t>
                      </a: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общем  </a:t>
                      </a:r>
                      <a:r>
                        <a:rPr lang="ru-RU" sz="1000" b="1" spc="-25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объеме расходов,</a:t>
                      </a:r>
                      <a:r>
                        <a:rPr lang="ru-RU" sz="1000" b="1" spc="-12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 </a:t>
                      </a:r>
                      <a:r>
                        <a:rPr lang="ru-RU" sz="1000" b="1" spc="35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%</a:t>
                      </a:r>
                      <a:endParaRPr lang="ru-RU" sz="1000" b="1" dirty="0" smtClean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  <a:p>
                      <a:pPr algn="ctr" rtl="0" fontAlgn="b"/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426636">
                <a:tc vMerge="1">
                  <a:txBody>
                    <a:bodyPr/>
                    <a:lstStyle/>
                    <a:p>
                      <a:pPr algn="l" fontAlgn="b"/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1 884 140,15</a:t>
                      </a:r>
                      <a:endParaRPr lang="ru-RU" sz="1400" b="1" i="1" u="none" strike="noStrike" dirty="0">
                        <a:solidFill>
                          <a:srgbClr val="000000"/>
                        </a:solidFill>
                        <a:effectLst/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1 884140,15</a:t>
                      </a:r>
                      <a:endParaRPr lang="ru-RU" sz="1400" b="1" i="1" u="none" strike="noStrike" dirty="0">
                        <a:solidFill>
                          <a:srgbClr val="000000"/>
                        </a:solidFill>
                        <a:effectLst/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100</a:t>
                      </a:r>
                      <a:endParaRPr lang="ru-RU" sz="1400" b="1" i="1" u="none" strike="noStrike" dirty="0">
                        <a:solidFill>
                          <a:srgbClr val="000000"/>
                        </a:solidFill>
                        <a:effectLst/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1,0</a:t>
                      </a:r>
                      <a:endParaRPr lang="ru-RU" sz="1400" b="1" i="1" u="none" strike="noStrike" dirty="0">
                        <a:solidFill>
                          <a:srgbClr val="000000"/>
                        </a:solidFill>
                        <a:effectLst/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4099" name="Picture 3" descr="B:\Users\SOB\Desktop\Бюджет для граждан\Фото для бюджета\5a2ae1da2b9b7638ae4fd3c4989d8a17.jpeg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361950" y="5530850"/>
            <a:ext cx="3847185" cy="2562225"/>
          </a:xfrm>
          <a:prstGeom prst="rect">
            <a:avLst/>
          </a:prstGeom>
          <a:noFill/>
        </p:spPr>
      </p:pic>
      <p:grpSp>
        <p:nvGrpSpPr>
          <p:cNvPr id="39" name="Группа 22"/>
          <p:cNvGrpSpPr/>
          <p:nvPr/>
        </p:nvGrpSpPr>
        <p:grpSpPr>
          <a:xfrm>
            <a:off x="0" y="196850"/>
            <a:ext cx="7740523" cy="409625"/>
            <a:chOff x="0" y="288010"/>
            <a:chExt cx="7740523" cy="409625"/>
          </a:xfrm>
        </p:grpSpPr>
        <p:sp>
          <p:nvSpPr>
            <p:cNvPr id="42" name="object 3"/>
            <p:cNvSpPr/>
            <p:nvPr/>
          </p:nvSpPr>
          <p:spPr>
            <a:xfrm>
              <a:off x="7567803" y="288010"/>
              <a:ext cx="172720" cy="396240"/>
            </a:xfrm>
            <a:custGeom>
              <a:avLst/>
              <a:gdLst/>
              <a:ahLst/>
              <a:cxnLst/>
              <a:rect l="l" t="t" r="r" b="b"/>
              <a:pathLst>
                <a:path w="172720" h="396240">
                  <a:moveTo>
                    <a:pt x="95402" y="0"/>
                  </a:moveTo>
                  <a:lnTo>
                    <a:pt x="0" y="0"/>
                  </a:lnTo>
                  <a:lnTo>
                    <a:pt x="29889" y="4607"/>
                  </a:lnTo>
                  <a:lnTo>
                    <a:pt x="54300" y="17175"/>
                  </a:lnTo>
                  <a:lnTo>
                    <a:pt x="70760" y="35816"/>
                  </a:lnTo>
                  <a:lnTo>
                    <a:pt x="76796" y="58648"/>
                  </a:lnTo>
                  <a:lnTo>
                    <a:pt x="76796" y="337350"/>
                  </a:lnTo>
                  <a:lnTo>
                    <a:pt x="70760" y="360181"/>
                  </a:lnTo>
                  <a:lnTo>
                    <a:pt x="54300" y="378823"/>
                  </a:lnTo>
                  <a:lnTo>
                    <a:pt x="29889" y="391390"/>
                  </a:lnTo>
                  <a:lnTo>
                    <a:pt x="0" y="395998"/>
                  </a:lnTo>
                  <a:lnTo>
                    <a:pt x="95402" y="395998"/>
                  </a:lnTo>
                  <a:lnTo>
                    <a:pt x="125291" y="391390"/>
                  </a:lnTo>
                  <a:lnTo>
                    <a:pt x="149702" y="378823"/>
                  </a:lnTo>
                  <a:lnTo>
                    <a:pt x="166163" y="360181"/>
                  </a:lnTo>
                  <a:lnTo>
                    <a:pt x="172199" y="337350"/>
                  </a:lnTo>
                  <a:lnTo>
                    <a:pt x="172199" y="58648"/>
                  </a:lnTo>
                  <a:lnTo>
                    <a:pt x="166163" y="35816"/>
                  </a:lnTo>
                  <a:lnTo>
                    <a:pt x="149702" y="17175"/>
                  </a:lnTo>
                  <a:lnTo>
                    <a:pt x="125291" y="4607"/>
                  </a:lnTo>
                  <a:lnTo>
                    <a:pt x="95402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"/>
            <p:cNvSpPr/>
            <p:nvPr/>
          </p:nvSpPr>
          <p:spPr>
            <a:xfrm>
              <a:off x="7376998" y="288010"/>
              <a:ext cx="172720" cy="396240"/>
            </a:xfrm>
            <a:custGeom>
              <a:avLst/>
              <a:gdLst/>
              <a:ahLst/>
              <a:cxnLst/>
              <a:rect l="l" t="t" r="r" b="b"/>
              <a:pathLst>
                <a:path w="172720" h="396240">
                  <a:moveTo>
                    <a:pt x="95402" y="0"/>
                  </a:moveTo>
                  <a:lnTo>
                    <a:pt x="0" y="0"/>
                  </a:lnTo>
                  <a:lnTo>
                    <a:pt x="29889" y="4607"/>
                  </a:lnTo>
                  <a:lnTo>
                    <a:pt x="54300" y="17175"/>
                  </a:lnTo>
                  <a:lnTo>
                    <a:pt x="70760" y="35816"/>
                  </a:lnTo>
                  <a:lnTo>
                    <a:pt x="76796" y="58648"/>
                  </a:lnTo>
                  <a:lnTo>
                    <a:pt x="76796" y="337350"/>
                  </a:lnTo>
                  <a:lnTo>
                    <a:pt x="70760" y="360181"/>
                  </a:lnTo>
                  <a:lnTo>
                    <a:pt x="54300" y="378823"/>
                  </a:lnTo>
                  <a:lnTo>
                    <a:pt x="29889" y="391390"/>
                  </a:lnTo>
                  <a:lnTo>
                    <a:pt x="0" y="395998"/>
                  </a:lnTo>
                  <a:lnTo>
                    <a:pt x="95402" y="395998"/>
                  </a:lnTo>
                  <a:lnTo>
                    <a:pt x="125291" y="391390"/>
                  </a:lnTo>
                  <a:lnTo>
                    <a:pt x="149702" y="378823"/>
                  </a:lnTo>
                  <a:lnTo>
                    <a:pt x="166163" y="360181"/>
                  </a:lnTo>
                  <a:lnTo>
                    <a:pt x="172199" y="337350"/>
                  </a:lnTo>
                  <a:lnTo>
                    <a:pt x="172199" y="58648"/>
                  </a:lnTo>
                  <a:lnTo>
                    <a:pt x="166163" y="35816"/>
                  </a:lnTo>
                  <a:lnTo>
                    <a:pt x="149702" y="17175"/>
                  </a:lnTo>
                  <a:lnTo>
                    <a:pt x="125291" y="4607"/>
                  </a:lnTo>
                  <a:lnTo>
                    <a:pt x="95402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5"/>
            <p:cNvSpPr/>
            <p:nvPr/>
          </p:nvSpPr>
          <p:spPr>
            <a:xfrm>
              <a:off x="7186193" y="288010"/>
              <a:ext cx="172720" cy="396240"/>
            </a:xfrm>
            <a:custGeom>
              <a:avLst/>
              <a:gdLst/>
              <a:ahLst/>
              <a:cxnLst/>
              <a:rect l="l" t="t" r="r" b="b"/>
              <a:pathLst>
                <a:path w="172720" h="396240">
                  <a:moveTo>
                    <a:pt x="95402" y="0"/>
                  </a:moveTo>
                  <a:lnTo>
                    <a:pt x="0" y="0"/>
                  </a:lnTo>
                  <a:lnTo>
                    <a:pt x="29889" y="4607"/>
                  </a:lnTo>
                  <a:lnTo>
                    <a:pt x="54300" y="17175"/>
                  </a:lnTo>
                  <a:lnTo>
                    <a:pt x="70760" y="35816"/>
                  </a:lnTo>
                  <a:lnTo>
                    <a:pt x="76796" y="58648"/>
                  </a:lnTo>
                  <a:lnTo>
                    <a:pt x="76796" y="337350"/>
                  </a:lnTo>
                  <a:lnTo>
                    <a:pt x="70760" y="360181"/>
                  </a:lnTo>
                  <a:lnTo>
                    <a:pt x="54300" y="378823"/>
                  </a:lnTo>
                  <a:lnTo>
                    <a:pt x="29889" y="391390"/>
                  </a:lnTo>
                  <a:lnTo>
                    <a:pt x="0" y="395998"/>
                  </a:lnTo>
                  <a:lnTo>
                    <a:pt x="95402" y="395998"/>
                  </a:lnTo>
                  <a:lnTo>
                    <a:pt x="125291" y="391390"/>
                  </a:lnTo>
                  <a:lnTo>
                    <a:pt x="149702" y="378823"/>
                  </a:lnTo>
                  <a:lnTo>
                    <a:pt x="166163" y="360181"/>
                  </a:lnTo>
                  <a:lnTo>
                    <a:pt x="172199" y="337350"/>
                  </a:lnTo>
                  <a:lnTo>
                    <a:pt x="172199" y="58648"/>
                  </a:lnTo>
                  <a:lnTo>
                    <a:pt x="166163" y="35816"/>
                  </a:lnTo>
                  <a:lnTo>
                    <a:pt x="149702" y="17175"/>
                  </a:lnTo>
                  <a:lnTo>
                    <a:pt x="125291" y="4607"/>
                  </a:lnTo>
                  <a:lnTo>
                    <a:pt x="95402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6"/>
            <p:cNvSpPr/>
            <p:nvPr/>
          </p:nvSpPr>
          <p:spPr>
            <a:xfrm>
              <a:off x="6995400" y="288010"/>
              <a:ext cx="172720" cy="396240"/>
            </a:xfrm>
            <a:custGeom>
              <a:avLst/>
              <a:gdLst/>
              <a:ahLst/>
              <a:cxnLst/>
              <a:rect l="l" t="t" r="r" b="b"/>
              <a:pathLst>
                <a:path w="172720" h="396240">
                  <a:moveTo>
                    <a:pt x="95402" y="0"/>
                  </a:moveTo>
                  <a:lnTo>
                    <a:pt x="0" y="0"/>
                  </a:lnTo>
                  <a:lnTo>
                    <a:pt x="29889" y="4607"/>
                  </a:lnTo>
                  <a:lnTo>
                    <a:pt x="54300" y="17175"/>
                  </a:lnTo>
                  <a:lnTo>
                    <a:pt x="70760" y="35816"/>
                  </a:lnTo>
                  <a:lnTo>
                    <a:pt x="76796" y="58648"/>
                  </a:lnTo>
                  <a:lnTo>
                    <a:pt x="76796" y="337350"/>
                  </a:lnTo>
                  <a:lnTo>
                    <a:pt x="70760" y="360181"/>
                  </a:lnTo>
                  <a:lnTo>
                    <a:pt x="54300" y="378823"/>
                  </a:lnTo>
                  <a:lnTo>
                    <a:pt x="29889" y="391390"/>
                  </a:lnTo>
                  <a:lnTo>
                    <a:pt x="0" y="395998"/>
                  </a:lnTo>
                  <a:lnTo>
                    <a:pt x="95402" y="395998"/>
                  </a:lnTo>
                  <a:lnTo>
                    <a:pt x="125291" y="391390"/>
                  </a:lnTo>
                  <a:lnTo>
                    <a:pt x="149702" y="378823"/>
                  </a:lnTo>
                  <a:lnTo>
                    <a:pt x="166163" y="360181"/>
                  </a:lnTo>
                  <a:lnTo>
                    <a:pt x="172199" y="337350"/>
                  </a:lnTo>
                  <a:lnTo>
                    <a:pt x="172199" y="58648"/>
                  </a:lnTo>
                  <a:lnTo>
                    <a:pt x="166163" y="35816"/>
                  </a:lnTo>
                  <a:lnTo>
                    <a:pt x="149702" y="17175"/>
                  </a:lnTo>
                  <a:lnTo>
                    <a:pt x="125291" y="4607"/>
                  </a:lnTo>
                  <a:lnTo>
                    <a:pt x="95402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7"/>
            <p:cNvSpPr/>
            <p:nvPr/>
          </p:nvSpPr>
          <p:spPr>
            <a:xfrm>
              <a:off x="0" y="288010"/>
              <a:ext cx="406400" cy="396240"/>
            </a:xfrm>
            <a:custGeom>
              <a:avLst/>
              <a:gdLst/>
              <a:ahLst/>
              <a:cxnLst/>
              <a:rect l="l" t="t" r="r" b="b"/>
              <a:pathLst>
                <a:path w="406400" h="396240">
                  <a:moveTo>
                    <a:pt x="406095" y="0"/>
                  </a:moveTo>
                  <a:lnTo>
                    <a:pt x="280758" y="0"/>
                  </a:lnTo>
                  <a:lnTo>
                    <a:pt x="0" y="198031"/>
                  </a:lnTo>
                  <a:lnTo>
                    <a:pt x="280758" y="395998"/>
                  </a:lnTo>
                  <a:lnTo>
                    <a:pt x="406133" y="395998"/>
                  </a:lnTo>
                  <a:lnTo>
                    <a:pt x="125387" y="197992"/>
                  </a:lnTo>
                  <a:lnTo>
                    <a:pt x="406095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8"/>
            <p:cNvSpPr/>
            <p:nvPr/>
          </p:nvSpPr>
          <p:spPr>
            <a:xfrm>
              <a:off x="251999" y="288010"/>
              <a:ext cx="406400" cy="396240"/>
            </a:xfrm>
            <a:custGeom>
              <a:avLst/>
              <a:gdLst/>
              <a:ahLst/>
              <a:cxnLst/>
              <a:rect l="l" t="t" r="r" b="b"/>
              <a:pathLst>
                <a:path w="406400" h="396240">
                  <a:moveTo>
                    <a:pt x="406095" y="0"/>
                  </a:moveTo>
                  <a:lnTo>
                    <a:pt x="280758" y="0"/>
                  </a:lnTo>
                  <a:lnTo>
                    <a:pt x="0" y="198031"/>
                  </a:lnTo>
                  <a:lnTo>
                    <a:pt x="280758" y="395998"/>
                  </a:lnTo>
                  <a:lnTo>
                    <a:pt x="406133" y="395998"/>
                  </a:lnTo>
                  <a:lnTo>
                    <a:pt x="125387" y="197992"/>
                  </a:lnTo>
                  <a:lnTo>
                    <a:pt x="406095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9"/>
            <p:cNvSpPr/>
            <p:nvPr/>
          </p:nvSpPr>
          <p:spPr>
            <a:xfrm>
              <a:off x="504000" y="288010"/>
              <a:ext cx="406400" cy="396240"/>
            </a:xfrm>
            <a:custGeom>
              <a:avLst/>
              <a:gdLst/>
              <a:ahLst/>
              <a:cxnLst/>
              <a:rect l="l" t="t" r="r" b="b"/>
              <a:pathLst>
                <a:path w="406400" h="396240">
                  <a:moveTo>
                    <a:pt x="406095" y="0"/>
                  </a:moveTo>
                  <a:lnTo>
                    <a:pt x="280758" y="0"/>
                  </a:lnTo>
                  <a:lnTo>
                    <a:pt x="0" y="198031"/>
                  </a:lnTo>
                  <a:lnTo>
                    <a:pt x="280758" y="395998"/>
                  </a:lnTo>
                  <a:lnTo>
                    <a:pt x="406133" y="395998"/>
                  </a:lnTo>
                  <a:lnTo>
                    <a:pt x="125387" y="197992"/>
                  </a:lnTo>
                  <a:lnTo>
                    <a:pt x="406095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10"/>
            <p:cNvSpPr/>
            <p:nvPr/>
          </p:nvSpPr>
          <p:spPr>
            <a:xfrm>
              <a:off x="756000" y="288010"/>
              <a:ext cx="406400" cy="396240"/>
            </a:xfrm>
            <a:custGeom>
              <a:avLst/>
              <a:gdLst/>
              <a:ahLst/>
              <a:cxnLst/>
              <a:rect l="l" t="t" r="r" b="b"/>
              <a:pathLst>
                <a:path w="406400" h="396240">
                  <a:moveTo>
                    <a:pt x="406095" y="0"/>
                  </a:moveTo>
                  <a:lnTo>
                    <a:pt x="280758" y="0"/>
                  </a:lnTo>
                  <a:lnTo>
                    <a:pt x="0" y="198031"/>
                  </a:lnTo>
                  <a:lnTo>
                    <a:pt x="280758" y="395998"/>
                  </a:lnTo>
                  <a:lnTo>
                    <a:pt x="406133" y="395998"/>
                  </a:lnTo>
                  <a:lnTo>
                    <a:pt x="125387" y="197992"/>
                  </a:lnTo>
                  <a:lnTo>
                    <a:pt x="406095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50" name="Группа 44"/>
            <p:cNvGrpSpPr/>
            <p:nvPr/>
          </p:nvGrpSpPr>
          <p:grpSpPr>
            <a:xfrm>
              <a:off x="990600" y="288010"/>
              <a:ext cx="6101715" cy="396240"/>
              <a:chOff x="990600" y="288010"/>
              <a:chExt cx="6101715" cy="396240"/>
            </a:xfrm>
          </p:grpSpPr>
          <p:sp>
            <p:nvSpPr>
              <p:cNvPr id="52" name="object 12"/>
              <p:cNvSpPr/>
              <p:nvPr/>
            </p:nvSpPr>
            <p:spPr>
              <a:xfrm>
                <a:off x="990600" y="288010"/>
                <a:ext cx="6101715" cy="396240"/>
              </a:xfrm>
              <a:custGeom>
                <a:avLst/>
                <a:gdLst/>
                <a:ahLst/>
                <a:cxnLst/>
                <a:rect l="l" t="t" r="r" b="b"/>
                <a:pathLst>
                  <a:path w="6101715" h="396240">
                    <a:moveTo>
                      <a:pt x="6028944" y="0"/>
                    </a:moveTo>
                    <a:lnTo>
                      <a:pt x="280758" y="0"/>
                    </a:lnTo>
                    <a:lnTo>
                      <a:pt x="0" y="198031"/>
                    </a:lnTo>
                    <a:lnTo>
                      <a:pt x="280758" y="395998"/>
                    </a:lnTo>
                    <a:lnTo>
                      <a:pt x="6028944" y="395998"/>
                    </a:lnTo>
                    <a:lnTo>
                      <a:pt x="6057141" y="391390"/>
                    </a:lnTo>
                    <a:lnTo>
                      <a:pt x="6080172" y="378823"/>
                    </a:lnTo>
                    <a:lnTo>
                      <a:pt x="6095702" y="360181"/>
                    </a:lnTo>
                    <a:lnTo>
                      <a:pt x="6101397" y="337350"/>
                    </a:lnTo>
                    <a:lnTo>
                      <a:pt x="6101397" y="58648"/>
                    </a:lnTo>
                    <a:lnTo>
                      <a:pt x="6095702" y="35816"/>
                    </a:lnTo>
                    <a:lnTo>
                      <a:pt x="6080172" y="17175"/>
                    </a:lnTo>
                    <a:lnTo>
                      <a:pt x="6057141" y="4607"/>
                    </a:lnTo>
                    <a:lnTo>
                      <a:pt x="6028944" y="0"/>
                    </a:lnTo>
                    <a:close/>
                  </a:path>
                </a:pathLst>
              </a:custGeom>
              <a:solidFill>
                <a:srgbClr val="00B8BE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53" name="object 13"/>
              <p:cNvSpPr/>
              <p:nvPr/>
            </p:nvSpPr>
            <p:spPr>
              <a:xfrm>
                <a:off x="6734556" y="342011"/>
                <a:ext cx="288290" cy="288290"/>
              </a:xfrm>
              <a:custGeom>
                <a:avLst/>
                <a:gdLst/>
                <a:ahLst/>
                <a:cxnLst/>
                <a:rect l="l" t="t" r="r" b="b"/>
                <a:pathLst>
                  <a:path w="288290" h="288290">
                    <a:moveTo>
                      <a:pt x="235673" y="0"/>
                    </a:moveTo>
                    <a:lnTo>
                      <a:pt x="52324" y="0"/>
                    </a:lnTo>
                    <a:lnTo>
                      <a:pt x="31953" y="4105"/>
                    </a:lnTo>
                    <a:lnTo>
                      <a:pt x="15322" y="15308"/>
                    </a:lnTo>
                    <a:lnTo>
                      <a:pt x="4110" y="31937"/>
                    </a:lnTo>
                    <a:lnTo>
                      <a:pt x="0" y="52324"/>
                    </a:lnTo>
                    <a:lnTo>
                      <a:pt x="0" y="235661"/>
                    </a:lnTo>
                    <a:lnTo>
                      <a:pt x="4110" y="256031"/>
                    </a:lnTo>
                    <a:lnTo>
                      <a:pt x="15322" y="272662"/>
                    </a:lnTo>
                    <a:lnTo>
                      <a:pt x="31953" y="283874"/>
                    </a:lnTo>
                    <a:lnTo>
                      <a:pt x="52324" y="287985"/>
                    </a:lnTo>
                    <a:lnTo>
                      <a:pt x="235673" y="287985"/>
                    </a:lnTo>
                    <a:lnTo>
                      <a:pt x="256038" y="283874"/>
                    </a:lnTo>
                    <a:lnTo>
                      <a:pt x="272670" y="272662"/>
                    </a:lnTo>
                    <a:lnTo>
                      <a:pt x="283885" y="256031"/>
                    </a:lnTo>
                    <a:lnTo>
                      <a:pt x="287997" y="235661"/>
                    </a:lnTo>
                    <a:lnTo>
                      <a:pt x="287997" y="52324"/>
                    </a:lnTo>
                    <a:lnTo>
                      <a:pt x="283885" y="31937"/>
                    </a:lnTo>
                    <a:lnTo>
                      <a:pt x="272670" y="15308"/>
                    </a:lnTo>
                    <a:lnTo>
                      <a:pt x="256038" y="4105"/>
                    </a:lnTo>
                    <a:lnTo>
                      <a:pt x="235673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54" name="object 14"/>
              <p:cNvSpPr txBox="1"/>
              <p:nvPr/>
            </p:nvSpPr>
            <p:spPr>
              <a:xfrm>
                <a:off x="6762750" y="381748"/>
                <a:ext cx="245403" cy="184666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spAutoFit/>
              </a:bodyPr>
              <a:lstStyle/>
              <a:p>
                <a:pPr marL="12700">
                  <a:lnSpc>
                    <a:spcPct val="100000"/>
                  </a:lnSpc>
                </a:pPr>
                <a:r>
                  <a:rPr lang="ru-RU" sz="1200" b="1" spc="25" dirty="0" smtClean="0">
                    <a:solidFill>
                      <a:srgbClr val="009DA2"/>
                    </a:solidFill>
                    <a:latin typeface="Gill Sans MT"/>
                    <a:cs typeface="Gill Sans MT"/>
                  </a:rPr>
                  <a:t>22</a:t>
                </a:r>
                <a:endParaRPr sz="1200" dirty="0">
                  <a:latin typeface="Gill Sans MT"/>
                  <a:cs typeface="Gill Sans MT"/>
                </a:endParaRPr>
              </a:p>
            </p:txBody>
          </p:sp>
        </p:grpSp>
        <p:sp>
          <p:nvSpPr>
            <p:cNvPr id="51" name="object 21"/>
            <p:cNvSpPr txBox="1"/>
            <p:nvPr/>
          </p:nvSpPr>
          <p:spPr>
            <a:xfrm>
              <a:off x="1123950" y="364210"/>
              <a:ext cx="5562600" cy="333425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12700" marR="5080" algn="ctr">
                <a:lnSpc>
                  <a:spcPts val="1300"/>
                </a:lnSpc>
              </a:pPr>
              <a:r>
                <a:rPr lang="ru-RU" sz="1000" b="1" spc="-15" dirty="0" smtClean="0">
                  <a:solidFill>
                    <a:srgbClr val="FFFFFF"/>
                  </a:solidFill>
                  <a:latin typeface="Trebuchet MS"/>
                  <a:cs typeface="Trebuchet MS"/>
                </a:rPr>
                <a:t>МУНИЦИПАЛЬНЫЕ </a:t>
              </a:r>
              <a:r>
                <a:rPr lang="ru-RU" sz="1000" b="1" spc="20" dirty="0" smtClean="0">
                  <a:solidFill>
                    <a:srgbClr val="FFFFFF"/>
                  </a:solidFill>
                  <a:latin typeface="Trebuchet MS"/>
                  <a:cs typeface="Trebuchet MS"/>
                </a:rPr>
                <a:t>ПРОГРАММЫ  </a:t>
              </a:r>
              <a:r>
                <a:rPr lang="ru-RU" sz="1000" b="1" spc="-250" dirty="0" smtClean="0">
                  <a:solidFill>
                    <a:srgbClr val="FFFFFF"/>
                  </a:solidFill>
                  <a:latin typeface="Trebuchet MS"/>
                  <a:cs typeface="Trebuchet MS"/>
                </a:rPr>
                <a:t> </a:t>
              </a:r>
              <a:r>
                <a:rPr lang="ru-RU" sz="1000" b="1" spc="20" dirty="0" smtClean="0">
                  <a:solidFill>
                    <a:srgbClr val="FFFFFF"/>
                  </a:solidFill>
                  <a:latin typeface="Trebuchet MS"/>
                  <a:cs typeface="Trebuchet MS"/>
                </a:rPr>
                <a:t>ШАЛИНСКОГО МУНИЦИПАЛЬНОГО ОКРУГА, </a:t>
              </a:r>
            </a:p>
            <a:p>
              <a:pPr marL="12700" marR="5080" algn="ctr">
                <a:lnSpc>
                  <a:spcPts val="1300"/>
                </a:lnSpc>
              </a:pPr>
              <a:r>
                <a:rPr lang="ru-RU" sz="1000" b="1" spc="20" dirty="0" smtClean="0">
                  <a:solidFill>
                    <a:srgbClr val="FFFFFF"/>
                  </a:solidFill>
                  <a:latin typeface="Trebuchet MS"/>
                  <a:cs typeface="Trebuchet MS"/>
                </a:rPr>
                <a:t>РЕАЛИЗОВАННЫЕ В 2025 ГОДУ</a:t>
              </a:r>
              <a:endParaRPr lang="ru-RU" sz="1000" dirty="0" smtClean="0">
                <a:latin typeface="Trebuchet MS"/>
                <a:cs typeface="Trebuchet MS"/>
              </a:endParaRPr>
            </a:p>
          </p:txBody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416000" y="12"/>
            <a:ext cx="323989" cy="1090799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0" y="10420698"/>
            <a:ext cx="7740015" cy="0"/>
          </a:xfrm>
          <a:custGeom>
            <a:avLst/>
            <a:gdLst/>
            <a:ahLst/>
            <a:cxnLst/>
            <a:rect l="l" t="t" r="r" b="b"/>
            <a:pathLst>
              <a:path w="7740015">
                <a:moveTo>
                  <a:pt x="0" y="0"/>
                </a:moveTo>
                <a:lnTo>
                  <a:pt x="7739997" y="0"/>
                </a:lnTo>
              </a:path>
            </a:pathLst>
          </a:custGeom>
          <a:ln w="6350">
            <a:solidFill>
              <a:srgbClr val="8A8C8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0" y="10506584"/>
            <a:ext cx="7740015" cy="0"/>
          </a:xfrm>
          <a:custGeom>
            <a:avLst/>
            <a:gdLst/>
            <a:ahLst/>
            <a:cxnLst/>
            <a:rect l="l" t="t" r="r" b="b"/>
            <a:pathLst>
              <a:path w="7740015">
                <a:moveTo>
                  <a:pt x="0" y="0"/>
                </a:moveTo>
                <a:lnTo>
                  <a:pt x="7739997" y="0"/>
                </a:lnTo>
              </a:path>
            </a:pathLst>
          </a:custGeom>
          <a:ln w="6350">
            <a:solidFill>
              <a:srgbClr val="8A8C8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0" y="10597236"/>
            <a:ext cx="7740015" cy="0"/>
          </a:xfrm>
          <a:custGeom>
            <a:avLst/>
            <a:gdLst/>
            <a:ahLst/>
            <a:cxnLst/>
            <a:rect l="l" t="t" r="r" b="b"/>
            <a:pathLst>
              <a:path w="7740015">
                <a:moveTo>
                  <a:pt x="0" y="0"/>
                </a:moveTo>
                <a:lnTo>
                  <a:pt x="7739997" y="0"/>
                </a:lnTo>
              </a:path>
            </a:pathLst>
          </a:custGeom>
          <a:ln w="6350">
            <a:solidFill>
              <a:srgbClr val="8A8C8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0" y="10602001"/>
            <a:ext cx="5016500" cy="0"/>
          </a:xfrm>
          <a:custGeom>
            <a:avLst/>
            <a:gdLst/>
            <a:ahLst/>
            <a:cxnLst/>
            <a:rect l="l" t="t" r="r" b="b"/>
            <a:pathLst>
              <a:path w="5016500">
                <a:moveTo>
                  <a:pt x="0" y="0"/>
                </a:moveTo>
                <a:lnTo>
                  <a:pt x="5016138" y="0"/>
                </a:lnTo>
              </a:path>
            </a:pathLst>
          </a:custGeom>
          <a:ln w="36004">
            <a:solidFill>
              <a:srgbClr val="00A3A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0" y="10511350"/>
            <a:ext cx="4229735" cy="0"/>
          </a:xfrm>
          <a:custGeom>
            <a:avLst/>
            <a:gdLst/>
            <a:ahLst/>
            <a:cxnLst/>
            <a:rect l="l" t="t" r="r" b="b"/>
            <a:pathLst>
              <a:path w="4229735">
                <a:moveTo>
                  <a:pt x="0" y="0"/>
                </a:moveTo>
                <a:lnTo>
                  <a:pt x="4229411" y="0"/>
                </a:lnTo>
              </a:path>
            </a:pathLst>
          </a:custGeom>
          <a:ln w="36004">
            <a:solidFill>
              <a:srgbClr val="00B8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0" y="10420700"/>
            <a:ext cx="3446779" cy="0"/>
          </a:xfrm>
          <a:custGeom>
            <a:avLst/>
            <a:gdLst/>
            <a:ahLst/>
            <a:cxnLst/>
            <a:rect l="l" t="t" r="r" b="b"/>
            <a:pathLst>
              <a:path w="3446779">
                <a:moveTo>
                  <a:pt x="0" y="0"/>
                </a:moveTo>
                <a:lnTo>
                  <a:pt x="3446329" y="0"/>
                </a:lnTo>
              </a:path>
            </a:pathLst>
          </a:custGeom>
          <a:ln w="36004">
            <a:solidFill>
              <a:srgbClr val="A2DAD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Группа 22"/>
          <p:cNvGrpSpPr/>
          <p:nvPr/>
        </p:nvGrpSpPr>
        <p:grpSpPr>
          <a:xfrm>
            <a:off x="0" y="196850"/>
            <a:ext cx="7740523" cy="409625"/>
            <a:chOff x="0" y="288010"/>
            <a:chExt cx="7740523" cy="409625"/>
          </a:xfrm>
        </p:grpSpPr>
        <p:sp>
          <p:nvSpPr>
            <p:cNvPr id="24" name="object 3"/>
            <p:cNvSpPr/>
            <p:nvPr/>
          </p:nvSpPr>
          <p:spPr>
            <a:xfrm>
              <a:off x="7567803" y="288010"/>
              <a:ext cx="172720" cy="396240"/>
            </a:xfrm>
            <a:custGeom>
              <a:avLst/>
              <a:gdLst/>
              <a:ahLst/>
              <a:cxnLst/>
              <a:rect l="l" t="t" r="r" b="b"/>
              <a:pathLst>
                <a:path w="172720" h="396240">
                  <a:moveTo>
                    <a:pt x="95402" y="0"/>
                  </a:moveTo>
                  <a:lnTo>
                    <a:pt x="0" y="0"/>
                  </a:lnTo>
                  <a:lnTo>
                    <a:pt x="29889" y="4607"/>
                  </a:lnTo>
                  <a:lnTo>
                    <a:pt x="54300" y="17175"/>
                  </a:lnTo>
                  <a:lnTo>
                    <a:pt x="70760" y="35816"/>
                  </a:lnTo>
                  <a:lnTo>
                    <a:pt x="76796" y="58648"/>
                  </a:lnTo>
                  <a:lnTo>
                    <a:pt x="76796" y="337350"/>
                  </a:lnTo>
                  <a:lnTo>
                    <a:pt x="70760" y="360181"/>
                  </a:lnTo>
                  <a:lnTo>
                    <a:pt x="54300" y="378823"/>
                  </a:lnTo>
                  <a:lnTo>
                    <a:pt x="29889" y="391390"/>
                  </a:lnTo>
                  <a:lnTo>
                    <a:pt x="0" y="395998"/>
                  </a:lnTo>
                  <a:lnTo>
                    <a:pt x="95402" y="395998"/>
                  </a:lnTo>
                  <a:lnTo>
                    <a:pt x="125291" y="391390"/>
                  </a:lnTo>
                  <a:lnTo>
                    <a:pt x="149702" y="378823"/>
                  </a:lnTo>
                  <a:lnTo>
                    <a:pt x="166163" y="360181"/>
                  </a:lnTo>
                  <a:lnTo>
                    <a:pt x="172199" y="337350"/>
                  </a:lnTo>
                  <a:lnTo>
                    <a:pt x="172199" y="58648"/>
                  </a:lnTo>
                  <a:lnTo>
                    <a:pt x="166163" y="35816"/>
                  </a:lnTo>
                  <a:lnTo>
                    <a:pt x="149702" y="17175"/>
                  </a:lnTo>
                  <a:lnTo>
                    <a:pt x="125291" y="4607"/>
                  </a:lnTo>
                  <a:lnTo>
                    <a:pt x="95402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4"/>
            <p:cNvSpPr/>
            <p:nvPr/>
          </p:nvSpPr>
          <p:spPr>
            <a:xfrm>
              <a:off x="7376998" y="288010"/>
              <a:ext cx="172720" cy="396240"/>
            </a:xfrm>
            <a:custGeom>
              <a:avLst/>
              <a:gdLst/>
              <a:ahLst/>
              <a:cxnLst/>
              <a:rect l="l" t="t" r="r" b="b"/>
              <a:pathLst>
                <a:path w="172720" h="396240">
                  <a:moveTo>
                    <a:pt x="95402" y="0"/>
                  </a:moveTo>
                  <a:lnTo>
                    <a:pt x="0" y="0"/>
                  </a:lnTo>
                  <a:lnTo>
                    <a:pt x="29889" y="4607"/>
                  </a:lnTo>
                  <a:lnTo>
                    <a:pt x="54300" y="17175"/>
                  </a:lnTo>
                  <a:lnTo>
                    <a:pt x="70760" y="35816"/>
                  </a:lnTo>
                  <a:lnTo>
                    <a:pt x="76796" y="58648"/>
                  </a:lnTo>
                  <a:lnTo>
                    <a:pt x="76796" y="337350"/>
                  </a:lnTo>
                  <a:lnTo>
                    <a:pt x="70760" y="360181"/>
                  </a:lnTo>
                  <a:lnTo>
                    <a:pt x="54300" y="378823"/>
                  </a:lnTo>
                  <a:lnTo>
                    <a:pt x="29889" y="391390"/>
                  </a:lnTo>
                  <a:lnTo>
                    <a:pt x="0" y="395998"/>
                  </a:lnTo>
                  <a:lnTo>
                    <a:pt x="95402" y="395998"/>
                  </a:lnTo>
                  <a:lnTo>
                    <a:pt x="125291" y="391390"/>
                  </a:lnTo>
                  <a:lnTo>
                    <a:pt x="149702" y="378823"/>
                  </a:lnTo>
                  <a:lnTo>
                    <a:pt x="166163" y="360181"/>
                  </a:lnTo>
                  <a:lnTo>
                    <a:pt x="172199" y="337350"/>
                  </a:lnTo>
                  <a:lnTo>
                    <a:pt x="172199" y="58648"/>
                  </a:lnTo>
                  <a:lnTo>
                    <a:pt x="166163" y="35816"/>
                  </a:lnTo>
                  <a:lnTo>
                    <a:pt x="149702" y="17175"/>
                  </a:lnTo>
                  <a:lnTo>
                    <a:pt x="125291" y="4607"/>
                  </a:lnTo>
                  <a:lnTo>
                    <a:pt x="95402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5"/>
            <p:cNvSpPr/>
            <p:nvPr/>
          </p:nvSpPr>
          <p:spPr>
            <a:xfrm>
              <a:off x="7186193" y="288010"/>
              <a:ext cx="172720" cy="396240"/>
            </a:xfrm>
            <a:custGeom>
              <a:avLst/>
              <a:gdLst/>
              <a:ahLst/>
              <a:cxnLst/>
              <a:rect l="l" t="t" r="r" b="b"/>
              <a:pathLst>
                <a:path w="172720" h="396240">
                  <a:moveTo>
                    <a:pt x="95402" y="0"/>
                  </a:moveTo>
                  <a:lnTo>
                    <a:pt x="0" y="0"/>
                  </a:lnTo>
                  <a:lnTo>
                    <a:pt x="29889" y="4607"/>
                  </a:lnTo>
                  <a:lnTo>
                    <a:pt x="54300" y="17175"/>
                  </a:lnTo>
                  <a:lnTo>
                    <a:pt x="70760" y="35816"/>
                  </a:lnTo>
                  <a:lnTo>
                    <a:pt x="76796" y="58648"/>
                  </a:lnTo>
                  <a:lnTo>
                    <a:pt x="76796" y="337350"/>
                  </a:lnTo>
                  <a:lnTo>
                    <a:pt x="70760" y="360181"/>
                  </a:lnTo>
                  <a:lnTo>
                    <a:pt x="54300" y="378823"/>
                  </a:lnTo>
                  <a:lnTo>
                    <a:pt x="29889" y="391390"/>
                  </a:lnTo>
                  <a:lnTo>
                    <a:pt x="0" y="395998"/>
                  </a:lnTo>
                  <a:lnTo>
                    <a:pt x="95402" y="395998"/>
                  </a:lnTo>
                  <a:lnTo>
                    <a:pt x="125291" y="391390"/>
                  </a:lnTo>
                  <a:lnTo>
                    <a:pt x="149702" y="378823"/>
                  </a:lnTo>
                  <a:lnTo>
                    <a:pt x="166163" y="360181"/>
                  </a:lnTo>
                  <a:lnTo>
                    <a:pt x="172199" y="337350"/>
                  </a:lnTo>
                  <a:lnTo>
                    <a:pt x="172199" y="58648"/>
                  </a:lnTo>
                  <a:lnTo>
                    <a:pt x="166163" y="35816"/>
                  </a:lnTo>
                  <a:lnTo>
                    <a:pt x="149702" y="17175"/>
                  </a:lnTo>
                  <a:lnTo>
                    <a:pt x="125291" y="4607"/>
                  </a:lnTo>
                  <a:lnTo>
                    <a:pt x="95402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6"/>
            <p:cNvSpPr/>
            <p:nvPr/>
          </p:nvSpPr>
          <p:spPr>
            <a:xfrm>
              <a:off x="6995400" y="288010"/>
              <a:ext cx="172720" cy="396240"/>
            </a:xfrm>
            <a:custGeom>
              <a:avLst/>
              <a:gdLst/>
              <a:ahLst/>
              <a:cxnLst/>
              <a:rect l="l" t="t" r="r" b="b"/>
              <a:pathLst>
                <a:path w="172720" h="396240">
                  <a:moveTo>
                    <a:pt x="95402" y="0"/>
                  </a:moveTo>
                  <a:lnTo>
                    <a:pt x="0" y="0"/>
                  </a:lnTo>
                  <a:lnTo>
                    <a:pt x="29889" y="4607"/>
                  </a:lnTo>
                  <a:lnTo>
                    <a:pt x="54300" y="17175"/>
                  </a:lnTo>
                  <a:lnTo>
                    <a:pt x="70760" y="35816"/>
                  </a:lnTo>
                  <a:lnTo>
                    <a:pt x="76796" y="58648"/>
                  </a:lnTo>
                  <a:lnTo>
                    <a:pt x="76796" y="337350"/>
                  </a:lnTo>
                  <a:lnTo>
                    <a:pt x="70760" y="360181"/>
                  </a:lnTo>
                  <a:lnTo>
                    <a:pt x="54300" y="378823"/>
                  </a:lnTo>
                  <a:lnTo>
                    <a:pt x="29889" y="391390"/>
                  </a:lnTo>
                  <a:lnTo>
                    <a:pt x="0" y="395998"/>
                  </a:lnTo>
                  <a:lnTo>
                    <a:pt x="95402" y="395998"/>
                  </a:lnTo>
                  <a:lnTo>
                    <a:pt x="125291" y="391390"/>
                  </a:lnTo>
                  <a:lnTo>
                    <a:pt x="149702" y="378823"/>
                  </a:lnTo>
                  <a:lnTo>
                    <a:pt x="166163" y="360181"/>
                  </a:lnTo>
                  <a:lnTo>
                    <a:pt x="172199" y="337350"/>
                  </a:lnTo>
                  <a:lnTo>
                    <a:pt x="172199" y="58648"/>
                  </a:lnTo>
                  <a:lnTo>
                    <a:pt x="166163" y="35816"/>
                  </a:lnTo>
                  <a:lnTo>
                    <a:pt x="149702" y="17175"/>
                  </a:lnTo>
                  <a:lnTo>
                    <a:pt x="125291" y="4607"/>
                  </a:lnTo>
                  <a:lnTo>
                    <a:pt x="95402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7"/>
            <p:cNvSpPr/>
            <p:nvPr/>
          </p:nvSpPr>
          <p:spPr>
            <a:xfrm>
              <a:off x="0" y="288010"/>
              <a:ext cx="406400" cy="396240"/>
            </a:xfrm>
            <a:custGeom>
              <a:avLst/>
              <a:gdLst/>
              <a:ahLst/>
              <a:cxnLst/>
              <a:rect l="l" t="t" r="r" b="b"/>
              <a:pathLst>
                <a:path w="406400" h="396240">
                  <a:moveTo>
                    <a:pt x="406095" y="0"/>
                  </a:moveTo>
                  <a:lnTo>
                    <a:pt x="280758" y="0"/>
                  </a:lnTo>
                  <a:lnTo>
                    <a:pt x="0" y="198031"/>
                  </a:lnTo>
                  <a:lnTo>
                    <a:pt x="280758" y="395998"/>
                  </a:lnTo>
                  <a:lnTo>
                    <a:pt x="406133" y="395998"/>
                  </a:lnTo>
                  <a:lnTo>
                    <a:pt x="125387" y="197992"/>
                  </a:lnTo>
                  <a:lnTo>
                    <a:pt x="406095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8"/>
            <p:cNvSpPr/>
            <p:nvPr/>
          </p:nvSpPr>
          <p:spPr>
            <a:xfrm>
              <a:off x="251999" y="288010"/>
              <a:ext cx="406400" cy="396240"/>
            </a:xfrm>
            <a:custGeom>
              <a:avLst/>
              <a:gdLst/>
              <a:ahLst/>
              <a:cxnLst/>
              <a:rect l="l" t="t" r="r" b="b"/>
              <a:pathLst>
                <a:path w="406400" h="396240">
                  <a:moveTo>
                    <a:pt x="406095" y="0"/>
                  </a:moveTo>
                  <a:lnTo>
                    <a:pt x="280758" y="0"/>
                  </a:lnTo>
                  <a:lnTo>
                    <a:pt x="0" y="198031"/>
                  </a:lnTo>
                  <a:lnTo>
                    <a:pt x="280758" y="395998"/>
                  </a:lnTo>
                  <a:lnTo>
                    <a:pt x="406133" y="395998"/>
                  </a:lnTo>
                  <a:lnTo>
                    <a:pt x="125387" y="197992"/>
                  </a:lnTo>
                  <a:lnTo>
                    <a:pt x="406095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9"/>
            <p:cNvSpPr/>
            <p:nvPr/>
          </p:nvSpPr>
          <p:spPr>
            <a:xfrm>
              <a:off x="504000" y="288010"/>
              <a:ext cx="406400" cy="396240"/>
            </a:xfrm>
            <a:custGeom>
              <a:avLst/>
              <a:gdLst/>
              <a:ahLst/>
              <a:cxnLst/>
              <a:rect l="l" t="t" r="r" b="b"/>
              <a:pathLst>
                <a:path w="406400" h="396240">
                  <a:moveTo>
                    <a:pt x="406095" y="0"/>
                  </a:moveTo>
                  <a:lnTo>
                    <a:pt x="280758" y="0"/>
                  </a:lnTo>
                  <a:lnTo>
                    <a:pt x="0" y="198031"/>
                  </a:lnTo>
                  <a:lnTo>
                    <a:pt x="280758" y="395998"/>
                  </a:lnTo>
                  <a:lnTo>
                    <a:pt x="406133" y="395998"/>
                  </a:lnTo>
                  <a:lnTo>
                    <a:pt x="125387" y="197992"/>
                  </a:lnTo>
                  <a:lnTo>
                    <a:pt x="406095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10"/>
            <p:cNvSpPr/>
            <p:nvPr/>
          </p:nvSpPr>
          <p:spPr>
            <a:xfrm>
              <a:off x="756000" y="288010"/>
              <a:ext cx="406400" cy="396240"/>
            </a:xfrm>
            <a:custGeom>
              <a:avLst/>
              <a:gdLst/>
              <a:ahLst/>
              <a:cxnLst/>
              <a:rect l="l" t="t" r="r" b="b"/>
              <a:pathLst>
                <a:path w="406400" h="396240">
                  <a:moveTo>
                    <a:pt x="406095" y="0"/>
                  </a:moveTo>
                  <a:lnTo>
                    <a:pt x="280758" y="0"/>
                  </a:lnTo>
                  <a:lnTo>
                    <a:pt x="0" y="198031"/>
                  </a:lnTo>
                  <a:lnTo>
                    <a:pt x="280758" y="395998"/>
                  </a:lnTo>
                  <a:lnTo>
                    <a:pt x="406133" y="395998"/>
                  </a:lnTo>
                  <a:lnTo>
                    <a:pt x="125387" y="197992"/>
                  </a:lnTo>
                  <a:lnTo>
                    <a:pt x="406095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4" name="Группа 44"/>
            <p:cNvGrpSpPr/>
            <p:nvPr/>
          </p:nvGrpSpPr>
          <p:grpSpPr>
            <a:xfrm>
              <a:off x="990600" y="288010"/>
              <a:ext cx="6101715" cy="396240"/>
              <a:chOff x="990600" y="288010"/>
              <a:chExt cx="6101715" cy="396240"/>
            </a:xfrm>
          </p:grpSpPr>
          <p:sp>
            <p:nvSpPr>
              <p:cNvPr id="34" name="object 12"/>
              <p:cNvSpPr/>
              <p:nvPr/>
            </p:nvSpPr>
            <p:spPr>
              <a:xfrm>
                <a:off x="990600" y="288010"/>
                <a:ext cx="6101715" cy="396240"/>
              </a:xfrm>
              <a:custGeom>
                <a:avLst/>
                <a:gdLst/>
                <a:ahLst/>
                <a:cxnLst/>
                <a:rect l="l" t="t" r="r" b="b"/>
                <a:pathLst>
                  <a:path w="6101715" h="396240">
                    <a:moveTo>
                      <a:pt x="6028944" y="0"/>
                    </a:moveTo>
                    <a:lnTo>
                      <a:pt x="280758" y="0"/>
                    </a:lnTo>
                    <a:lnTo>
                      <a:pt x="0" y="198031"/>
                    </a:lnTo>
                    <a:lnTo>
                      <a:pt x="280758" y="395998"/>
                    </a:lnTo>
                    <a:lnTo>
                      <a:pt x="6028944" y="395998"/>
                    </a:lnTo>
                    <a:lnTo>
                      <a:pt x="6057141" y="391390"/>
                    </a:lnTo>
                    <a:lnTo>
                      <a:pt x="6080172" y="378823"/>
                    </a:lnTo>
                    <a:lnTo>
                      <a:pt x="6095702" y="360181"/>
                    </a:lnTo>
                    <a:lnTo>
                      <a:pt x="6101397" y="337350"/>
                    </a:lnTo>
                    <a:lnTo>
                      <a:pt x="6101397" y="58648"/>
                    </a:lnTo>
                    <a:lnTo>
                      <a:pt x="6095702" y="35816"/>
                    </a:lnTo>
                    <a:lnTo>
                      <a:pt x="6080172" y="17175"/>
                    </a:lnTo>
                    <a:lnTo>
                      <a:pt x="6057141" y="4607"/>
                    </a:lnTo>
                    <a:lnTo>
                      <a:pt x="6028944" y="0"/>
                    </a:lnTo>
                    <a:close/>
                  </a:path>
                </a:pathLst>
              </a:custGeom>
              <a:solidFill>
                <a:srgbClr val="00B8BE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5" name="object 13"/>
              <p:cNvSpPr/>
              <p:nvPr/>
            </p:nvSpPr>
            <p:spPr>
              <a:xfrm>
                <a:off x="6734556" y="342011"/>
                <a:ext cx="288290" cy="288290"/>
              </a:xfrm>
              <a:custGeom>
                <a:avLst/>
                <a:gdLst/>
                <a:ahLst/>
                <a:cxnLst/>
                <a:rect l="l" t="t" r="r" b="b"/>
                <a:pathLst>
                  <a:path w="288290" h="288290">
                    <a:moveTo>
                      <a:pt x="235673" y="0"/>
                    </a:moveTo>
                    <a:lnTo>
                      <a:pt x="52324" y="0"/>
                    </a:lnTo>
                    <a:lnTo>
                      <a:pt x="31953" y="4105"/>
                    </a:lnTo>
                    <a:lnTo>
                      <a:pt x="15322" y="15308"/>
                    </a:lnTo>
                    <a:lnTo>
                      <a:pt x="4110" y="31937"/>
                    </a:lnTo>
                    <a:lnTo>
                      <a:pt x="0" y="52324"/>
                    </a:lnTo>
                    <a:lnTo>
                      <a:pt x="0" y="235661"/>
                    </a:lnTo>
                    <a:lnTo>
                      <a:pt x="4110" y="256031"/>
                    </a:lnTo>
                    <a:lnTo>
                      <a:pt x="15322" y="272662"/>
                    </a:lnTo>
                    <a:lnTo>
                      <a:pt x="31953" y="283874"/>
                    </a:lnTo>
                    <a:lnTo>
                      <a:pt x="52324" y="287985"/>
                    </a:lnTo>
                    <a:lnTo>
                      <a:pt x="235673" y="287985"/>
                    </a:lnTo>
                    <a:lnTo>
                      <a:pt x="256038" y="283874"/>
                    </a:lnTo>
                    <a:lnTo>
                      <a:pt x="272670" y="272662"/>
                    </a:lnTo>
                    <a:lnTo>
                      <a:pt x="283885" y="256031"/>
                    </a:lnTo>
                    <a:lnTo>
                      <a:pt x="287997" y="235661"/>
                    </a:lnTo>
                    <a:lnTo>
                      <a:pt x="287997" y="52324"/>
                    </a:lnTo>
                    <a:lnTo>
                      <a:pt x="283885" y="31937"/>
                    </a:lnTo>
                    <a:lnTo>
                      <a:pt x="272670" y="15308"/>
                    </a:lnTo>
                    <a:lnTo>
                      <a:pt x="256038" y="4105"/>
                    </a:lnTo>
                    <a:lnTo>
                      <a:pt x="235673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6" name="object 14"/>
              <p:cNvSpPr txBox="1"/>
              <p:nvPr/>
            </p:nvSpPr>
            <p:spPr>
              <a:xfrm>
                <a:off x="6762750" y="381748"/>
                <a:ext cx="245403" cy="184666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spAutoFit/>
              </a:bodyPr>
              <a:lstStyle/>
              <a:p>
                <a:pPr marL="12700">
                  <a:lnSpc>
                    <a:spcPct val="100000"/>
                  </a:lnSpc>
                </a:pPr>
                <a:r>
                  <a:rPr lang="ru-RU" sz="1200" b="1" spc="25" dirty="0" smtClean="0">
                    <a:solidFill>
                      <a:srgbClr val="009DA2"/>
                    </a:solidFill>
                    <a:latin typeface="Gill Sans MT"/>
                    <a:cs typeface="Gill Sans MT"/>
                  </a:rPr>
                  <a:t>23</a:t>
                </a:r>
                <a:endParaRPr sz="1200" dirty="0">
                  <a:latin typeface="Gill Sans MT"/>
                  <a:cs typeface="Gill Sans MT"/>
                </a:endParaRPr>
              </a:p>
            </p:txBody>
          </p:sp>
        </p:grpSp>
        <p:sp>
          <p:nvSpPr>
            <p:cNvPr id="33" name="object 21"/>
            <p:cNvSpPr txBox="1"/>
            <p:nvPr/>
          </p:nvSpPr>
          <p:spPr>
            <a:xfrm>
              <a:off x="1047750" y="364210"/>
              <a:ext cx="5638800" cy="333425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12700" marR="5080" algn="ctr">
                <a:lnSpc>
                  <a:spcPts val="1300"/>
                </a:lnSpc>
              </a:pPr>
              <a:r>
                <a:rPr lang="ru-RU" sz="1000" b="1" spc="-15" dirty="0" smtClean="0">
                  <a:solidFill>
                    <a:srgbClr val="FFFFFF"/>
                  </a:solidFill>
                  <a:latin typeface="Trebuchet MS"/>
                  <a:cs typeface="Trebuchet MS"/>
                </a:rPr>
                <a:t>МУНИЦИПАЛЬНЫЕ </a:t>
              </a:r>
              <a:r>
                <a:rPr lang="ru-RU" sz="1000" b="1" spc="20" dirty="0" smtClean="0">
                  <a:solidFill>
                    <a:srgbClr val="FFFFFF"/>
                  </a:solidFill>
                  <a:latin typeface="Trebuchet MS"/>
                  <a:cs typeface="Trebuchet MS"/>
                </a:rPr>
                <a:t>ПРОГРАММЫ</a:t>
              </a:r>
              <a:r>
                <a:rPr lang="ru-RU" sz="1000" b="1" spc="-250" dirty="0" smtClean="0">
                  <a:solidFill>
                    <a:srgbClr val="FFFFFF"/>
                  </a:solidFill>
                  <a:latin typeface="Trebuchet MS"/>
                  <a:cs typeface="Trebuchet MS"/>
                </a:rPr>
                <a:t>         </a:t>
              </a:r>
              <a:r>
                <a:rPr lang="ru-RU" sz="1000" b="1" spc="20" dirty="0" smtClean="0">
                  <a:solidFill>
                    <a:srgbClr val="FFFFFF"/>
                  </a:solidFill>
                  <a:latin typeface="Trebuchet MS"/>
                  <a:cs typeface="Trebuchet MS"/>
                </a:rPr>
                <a:t>ШАЛИНСКОГО МУНИЦИПАЛЬНОМ ОКРУГА, </a:t>
              </a:r>
            </a:p>
            <a:p>
              <a:pPr marL="12700" marR="5080" algn="ctr">
                <a:lnSpc>
                  <a:spcPts val="1300"/>
                </a:lnSpc>
              </a:pPr>
              <a:r>
                <a:rPr lang="ru-RU" sz="1000" b="1" spc="20" dirty="0" smtClean="0">
                  <a:solidFill>
                    <a:srgbClr val="FFFFFF"/>
                  </a:solidFill>
                  <a:latin typeface="Trebuchet MS"/>
                  <a:cs typeface="Trebuchet MS"/>
                </a:rPr>
                <a:t>РЕАЛИЗОВАННЫЕ В 2025 ГОДУ</a:t>
              </a:r>
              <a:endParaRPr lang="ru-RU" sz="1000" dirty="0" smtClean="0">
                <a:latin typeface="Trebuchet MS"/>
                <a:cs typeface="Trebuchet MS"/>
              </a:endParaRPr>
            </a:p>
          </p:txBody>
        </p:sp>
      </p:grpSp>
      <p:graphicFrame>
        <p:nvGraphicFramePr>
          <p:cNvPr id="37" name="Схема 36"/>
          <p:cNvGraphicFramePr/>
          <p:nvPr/>
        </p:nvGraphicFramePr>
        <p:xfrm>
          <a:off x="635299" y="812138"/>
          <a:ext cx="6356051" cy="6039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38" name="Схема 37"/>
          <p:cNvGraphicFramePr/>
          <p:nvPr/>
        </p:nvGraphicFramePr>
        <p:xfrm>
          <a:off x="285750" y="1568450"/>
          <a:ext cx="4343400" cy="4343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32" name="Таблица 3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872390799"/>
              </p:ext>
            </p:extLst>
          </p:nvPr>
        </p:nvGraphicFramePr>
        <p:xfrm>
          <a:off x="666750" y="6902450"/>
          <a:ext cx="6705601" cy="2614760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2069602"/>
                <a:gridCol w="1298332"/>
                <a:gridCol w="1314315"/>
                <a:gridCol w="985737"/>
                <a:gridCol w="1037615"/>
              </a:tblGrid>
              <a:tr h="1270732"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b="1" i="0" kern="120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Муниципальная программа «Развитие культуры в Шалинском муниципальном</a:t>
                      </a: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 округе до 2030  года»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Объем бюджетных ассигнований на финансовое обеспечение реализации муниципальной программы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  <a:p>
                      <a:pPr algn="ctr" rtl="0" fontAlgn="b"/>
                      <a:r>
                        <a:rPr lang="ru-RU" sz="1200" b="1" u="none" strike="noStrike" dirty="0" smtClean="0">
                          <a:effectLst/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2025 г.</a:t>
                      </a:r>
                    </a:p>
                    <a:p>
                      <a:pPr algn="ctr" rtl="0" fontAlgn="b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(руб.)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u="none" strike="noStrike" dirty="0" smtClean="0">
                          <a:effectLst/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Исполнено</a:t>
                      </a:r>
                    </a:p>
                    <a:p>
                      <a:pPr algn="ctr" rtl="0" fontAlgn="b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(руб.)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u="none" strike="noStrike" dirty="0" smtClean="0">
                          <a:effectLst/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Процент исполнения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50165" marR="42545" algn="ctr">
                        <a:lnSpc>
                          <a:spcPct val="100000"/>
                        </a:lnSpc>
                      </a:pPr>
                      <a:r>
                        <a:rPr lang="ru-RU" sz="1200" b="1" spc="-3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У</a:t>
                      </a: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дельный  </a:t>
                      </a:r>
                      <a:r>
                        <a:rPr lang="ru-RU" sz="1200" b="1" spc="-1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вес</a:t>
                      </a:r>
                      <a:endParaRPr lang="ru-RU" sz="1200" b="1" dirty="0" smtClean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  <a:p>
                      <a:pPr marL="52705" marR="45085" indent="-635" algn="ctr">
                        <a:lnSpc>
                          <a:spcPct val="100000"/>
                        </a:lnSpc>
                      </a:pPr>
                      <a:r>
                        <a:rPr lang="ru-RU" sz="1200" b="1" spc="1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в </a:t>
                      </a: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общем  </a:t>
                      </a:r>
                      <a:r>
                        <a:rPr lang="ru-RU" sz="1200" b="1" spc="-25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объеме расходов,</a:t>
                      </a:r>
                      <a:r>
                        <a:rPr lang="ru-RU" sz="1200" b="1" spc="-12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 </a:t>
                      </a:r>
                      <a:r>
                        <a:rPr lang="ru-RU" sz="1200" b="1" spc="35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%</a:t>
                      </a:r>
                      <a:endParaRPr lang="ru-RU" sz="1200" b="1" dirty="0" smtClean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  <a:p>
                      <a:pPr algn="ctr" rtl="0" fontAlgn="b"/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776435">
                <a:tc vMerge="1">
                  <a:txBody>
                    <a:bodyPr/>
                    <a:lstStyle/>
                    <a:p>
                      <a:pPr algn="l" fontAlgn="b"/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117 532 911,00</a:t>
                      </a:r>
                      <a:endParaRPr lang="ru-RU" sz="1600" b="1" i="1" u="none" strike="noStrike" dirty="0">
                        <a:solidFill>
                          <a:srgbClr val="000000"/>
                        </a:solidFill>
                        <a:effectLst/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117 532 811,00</a:t>
                      </a:r>
                      <a:endParaRPr lang="ru-RU" sz="1600" b="1" i="1" u="none" strike="noStrike" dirty="0">
                        <a:solidFill>
                          <a:srgbClr val="000000"/>
                        </a:solidFill>
                        <a:effectLst/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100</a:t>
                      </a:r>
                      <a:endParaRPr lang="ru-RU" sz="1600" b="1" i="1" u="none" strike="noStrike" dirty="0">
                        <a:solidFill>
                          <a:srgbClr val="000000"/>
                        </a:solidFill>
                        <a:effectLst/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6,5</a:t>
                      </a:r>
                      <a:endParaRPr lang="ru-RU" sz="1600" b="1" i="1" u="none" strike="noStrike" dirty="0">
                        <a:solidFill>
                          <a:srgbClr val="000000"/>
                        </a:solidFill>
                        <a:effectLst/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5122" name="Picture 2" descr="B:\Users\SOB\Desktop\Бюджет для граждан\Фото для бюджета\1499165157.3-18635db8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781550" y="1797050"/>
            <a:ext cx="2794000" cy="2209800"/>
          </a:xfrm>
          <a:prstGeom prst="rect">
            <a:avLst/>
          </a:prstGeom>
          <a:noFill/>
        </p:spPr>
      </p:pic>
      <p:pic>
        <p:nvPicPr>
          <p:cNvPr id="5123" name="Picture 3" descr="B:\Users\SOB\Desktop\Бюджет для граждан\Фото для бюджета\6f760cbb4c05d4fd3d03d51e4f5fd93b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629150" y="4235450"/>
            <a:ext cx="2975272" cy="2286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416000" y="12"/>
            <a:ext cx="323989" cy="1090799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0" y="10420698"/>
            <a:ext cx="7740015" cy="0"/>
          </a:xfrm>
          <a:custGeom>
            <a:avLst/>
            <a:gdLst/>
            <a:ahLst/>
            <a:cxnLst/>
            <a:rect l="l" t="t" r="r" b="b"/>
            <a:pathLst>
              <a:path w="7740015">
                <a:moveTo>
                  <a:pt x="0" y="0"/>
                </a:moveTo>
                <a:lnTo>
                  <a:pt x="7739997" y="0"/>
                </a:lnTo>
              </a:path>
            </a:pathLst>
          </a:custGeom>
          <a:ln w="6350">
            <a:solidFill>
              <a:srgbClr val="8A8C8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0" y="10506584"/>
            <a:ext cx="7740015" cy="0"/>
          </a:xfrm>
          <a:custGeom>
            <a:avLst/>
            <a:gdLst/>
            <a:ahLst/>
            <a:cxnLst/>
            <a:rect l="l" t="t" r="r" b="b"/>
            <a:pathLst>
              <a:path w="7740015">
                <a:moveTo>
                  <a:pt x="0" y="0"/>
                </a:moveTo>
                <a:lnTo>
                  <a:pt x="7739997" y="0"/>
                </a:lnTo>
              </a:path>
            </a:pathLst>
          </a:custGeom>
          <a:ln w="6350">
            <a:solidFill>
              <a:srgbClr val="8A8C8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0" y="10597236"/>
            <a:ext cx="7740015" cy="0"/>
          </a:xfrm>
          <a:custGeom>
            <a:avLst/>
            <a:gdLst/>
            <a:ahLst/>
            <a:cxnLst/>
            <a:rect l="l" t="t" r="r" b="b"/>
            <a:pathLst>
              <a:path w="7740015">
                <a:moveTo>
                  <a:pt x="0" y="0"/>
                </a:moveTo>
                <a:lnTo>
                  <a:pt x="7739997" y="0"/>
                </a:lnTo>
              </a:path>
            </a:pathLst>
          </a:custGeom>
          <a:ln w="6350">
            <a:solidFill>
              <a:srgbClr val="8A8C8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0" y="10602001"/>
            <a:ext cx="5016500" cy="0"/>
          </a:xfrm>
          <a:custGeom>
            <a:avLst/>
            <a:gdLst/>
            <a:ahLst/>
            <a:cxnLst/>
            <a:rect l="l" t="t" r="r" b="b"/>
            <a:pathLst>
              <a:path w="5016500">
                <a:moveTo>
                  <a:pt x="0" y="0"/>
                </a:moveTo>
                <a:lnTo>
                  <a:pt x="5016138" y="0"/>
                </a:lnTo>
              </a:path>
            </a:pathLst>
          </a:custGeom>
          <a:ln w="36004">
            <a:solidFill>
              <a:srgbClr val="00A3A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0" y="10511350"/>
            <a:ext cx="4229735" cy="0"/>
          </a:xfrm>
          <a:custGeom>
            <a:avLst/>
            <a:gdLst/>
            <a:ahLst/>
            <a:cxnLst/>
            <a:rect l="l" t="t" r="r" b="b"/>
            <a:pathLst>
              <a:path w="4229735">
                <a:moveTo>
                  <a:pt x="0" y="0"/>
                </a:moveTo>
                <a:lnTo>
                  <a:pt x="4229411" y="0"/>
                </a:lnTo>
              </a:path>
            </a:pathLst>
          </a:custGeom>
          <a:ln w="36004">
            <a:solidFill>
              <a:srgbClr val="00B8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0" y="10420700"/>
            <a:ext cx="3446779" cy="0"/>
          </a:xfrm>
          <a:custGeom>
            <a:avLst/>
            <a:gdLst/>
            <a:ahLst/>
            <a:cxnLst/>
            <a:rect l="l" t="t" r="r" b="b"/>
            <a:pathLst>
              <a:path w="3446779">
                <a:moveTo>
                  <a:pt x="0" y="0"/>
                </a:moveTo>
                <a:lnTo>
                  <a:pt x="3446329" y="0"/>
                </a:lnTo>
              </a:path>
            </a:pathLst>
          </a:custGeom>
          <a:ln w="36004">
            <a:solidFill>
              <a:srgbClr val="A2DAD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Группа 22"/>
          <p:cNvGrpSpPr/>
          <p:nvPr/>
        </p:nvGrpSpPr>
        <p:grpSpPr>
          <a:xfrm>
            <a:off x="0" y="196850"/>
            <a:ext cx="7740523" cy="409625"/>
            <a:chOff x="0" y="288010"/>
            <a:chExt cx="7740523" cy="409625"/>
          </a:xfrm>
        </p:grpSpPr>
        <p:sp>
          <p:nvSpPr>
            <p:cNvPr id="24" name="object 3"/>
            <p:cNvSpPr/>
            <p:nvPr/>
          </p:nvSpPr>
          <p:spPr>
            <a:xfrm>
              <a:off x="7567803" y="288010"/>
              <a:ext cx="172720" cy="396240"/>
            </a:xfrm>
            <a:custGeom>
              <a:avLst/>
              <a:gdLst/>
              <a:ahLst/>
              <a:cxnLst/>
              <a:rect l="l" t="t" r="r" b="b"/>
              <a:pathLst>
                <a:path w="172720" h="396240">
                  <a:moveTo>
                    <a:pt x="95402" y="0"/>
                  </a:moveTo>
                  <a:lnTo>
                    <a:pt x="0" y="0"/>
                  </a:lnTo>
                  <a:lnTo>
                    <a:pt x="29889" y="4607"/>
                  </a:lnTo>
                  <a:lnTo>
                    <a:pt x="54300" y="17175"/>
                  </a:lnTo>
                  <a:lnTo>
                    <a:pt x="70760" y="35816"/>
                  </a:lnTo>
                  <a:lnTo>
                    <a:pt x="76796" y="58648"/>
                  </a:lnTo>
                  <a:lnTo>
                    <a:pt x="76796" y="337350"/>
                  </a:lnTo>
                  <a:lnTo>
                    <a:pt x="70760" y="360181"/>
                  </a:lnTo>
                  <a:lnTo>
                    <a:pt x="54300" y="378823"/>
                  </a:lnTo>
                  <a:lnTo>
                    <a:pt x="29889" y="391390"/>
                  </a:lnTo>
                  <a:lnTo>
                    <a:pt x="0" y="395998"/>
                  </a:lnTo>
                  <a:lnTo>
                    <a:pt x="95402" y="395998"/>
                  </a:lnTo>
                  <a:lnTo>
                    <a:pt x="125291" y="391390"/>
                  </a:lnTo>
                  <a:lnTo>
                    <a:pt x="149702" y="378823"/>
                  </a:lnTo>
                  <a:lnTo>
                    <a:pt x="166163" y="360181"/>
                  </a:lnTo>
                  <a:lnTo>
                    <a:pt x="172199" y="337350"/>
                  </a:lnTo>
                  <a:lnTo>
                    <a:pt x="172199" y="58648"/>
                  </a:lnTo>
                  <a:lnTo>
                    <a:pt x="166163" y="35816"/>
                  </a:lnTo>
                  <a:lnTo>
                    <a:pt x="149702" y="17175"/>
                  </a:lnTo>
                  <a:lnTo>
                    <a:pt x="125291" y="4607"/>
                  </a:lnTo>
                  <a:lnTo>
                    <a:pt x="95402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4"/>
            <p:cNvSpPr/>
            <p:nvPr/>
          </p:nvSpPr>
          <p:spPr>
            <a:xfrm>
              <a:off x="7376998" y="288010"/>
              <a:ext cx="172720" cy="396240"/>
            </a:xfrm>
            <a:custGeom>
              <a:avLst/>
              <a:gdLst/>
              <a:ahLst/>
              <a:cxnLst/>
              <a:rect l="l" t="t" r="r" b="b"/>
              <a:pathLst>
                <a:path w="172720" h="396240">
                  <a:moveTo>
                    <a:pt x="95402" y="0"/>
                  </a:moveTo>
                  <a:lnTo>
                    <a:pt x="0" y="0"/>
                  </a:lnTo>
                  <a:lnTo>
                    <a:pt x="29889" y="4607"/>
                  </a:lnTo>
                  <a:lnTo>
                    <a:pt x="54300" y="17175"/>
                  </a:lnTo>
                  <a:lnTo>
                    <a:pt x="70760" y="35816"/>
                  </a:lnTo>
                  <a:lnTo>
                    <a:pt x="76796" y="58648"/>
                  </a:lnTo>
                  <a:lnTo>
                    <a:pt x="76796" y="337350"/>
                  </a:lnTo>
                  <a:lnTo>
                    <a:pt x="70760" y="360181"/>
                  </a:lnTo>
                  <a:lnTo>
                    <a:pt x="54300" y="378823"/>
                  </a:lnTo>
                  <a:lnTo>
                    <a:pt x="29889" y="391390"/>
                  </a:lnTo>
                  <a:lnTo>
                    <a:pt x="0" y="395998"/>
                  </a:lnTo>
                  <a:lnTo>
                    <a:pt x="95402" y="395998"/>
                  </a:lnTo>
                  <a:lnTo>
                    <a:pt x="125291" y="391390"/>
                  </a:lnTo>
                  <a:lnTo>
                    <a:pt x="149702" y="378823"/>
                  </a:lnTo>
                  <a:lnTo>
                    <a:pt x="166163" y="360181"/>
                  </a:lnTo>
                  <a:lnTo>
                    <a:pt x="172199" y="337350"/>
                  </a:lnTo>
                  <a:lnTo>
                    <a:pt x="172199" y="58648"/>
                  </a:lnTo>
                  <a:lnTo>
                    <a:pt x="166163" y="35816"/>
                  </a:lnTo>
                  <a:lnTo>
                    <a:pt x="149702" y="17175"/>
                  </a:lnTo>
                  <a:lnTo>
                    <a:pt x="125291" y="4607"/>
                  </a:lnTo>
                  <a:lnTo>
                    <a:pt x="95402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5"/>
            <p:cNvSpPr/>
            <p:nvPr/>
          </p:nvSpPr>
          <p:spPr>
            <a:xfrm>
              <a:off x="7186193" y="288010"/>
              <a:ext cx="172720" cy="396240"/>
            </a:xfrm>
            <a:custGeom>
              <a:avLst/>
              <a:gdLst/>
              <a:ahLst/>
              <a:cxnLst/>
              <a:rect l="l" t="t" r="r" b="b"/>
              <a:pathLst>
                <a:path w="172720" h="396240">
                  <a:moveTo>
                    <a:pt x="95402" y="0"/>
                  </a:moveTo>
                  <a:lnTo>
                    <a:pt x="0" y="0"/>
                  </a:lnTo>
                  <a:lnTo>
                    <a:pt x="29889" y="4607"/>
                  </a:lnTo>
                  <a:lnTo>
                    <a:pt x="54300" y="17175"/>
                  </a:lnTo>
                  <a:lnTo>
                    <a:pt x="70760" y="35816"/>
                  </a:lnTo>
                  <a:lnTo>
                    <a:pt x="76796" y="58648"/>
                  </a:lnTo>
                  <a:lnTo>
                    <a:pt x="76796" y="337350"/>
                  </a:lnTo>
                  <a:lnTo>
                    <a:pt x="70760" y="360181"/>
                  </a:lnTo>
                  <a:lnTo>
                    <a:pt x="54300" y="378823"/>
                  </a:lnTo>
                  <a:lnTo>
                    <a:pt x="29889" y="391390"/>
                  </a:lnTo>
                  <a:lnTo>
                    <a:pt x="0" y="395998"/>
                  </a:lnTo>
                  <a:lnTo>
                    <a:pt x="95402" y="395998"/>
                  </a:lnTo>
                  <a:lnTo>
                    <a:pt x="125291" y="391390"/>
                  </a:lnTo>
                  <a:lnTo>
                    <a:pt x="149702" y="378823"/>
                  </a:lnTo>
                  <a:lnTo>
                    <a:pt x="166163" y="360181"/>
                  </a:lnTo>
                  <a:lnTo>
                    <a:pt x="172199" y="337350"/>
                  </a:lnTo>
                  <a:lnTo>
                    <a:pt x="172199" y="58648"/>
                  </a:lnTo>
                  <a:lnTo>
                    <a:pt x="166163" y="35816"/>
                  </a:lnTo>
                  <a:lnTo>
                    <a:pt x="149702" y="17175"/>
                  </a:lnTo>
                  <a:lnTo>
                    <a:pt x="125291" y="4607"/>
                  </a:lnTo>
                  <a:lnTo>
                    <a:pt x="95402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6"/>
            <p:cNvSpPr/>
            <p:nvPr/>
          </p:nvSpPr>
          <p:spPr>
            <a:xfrm>
              <a:off x="6995400" y="288010"/>
              <a:ext cx="172720" cy="396240"/>
            </a:xfrm>
            <a:custGeom>
              <a:avLst/>
              <a:gdLst/>
              <a:ahLst/>
              <a:cxnLst/>
              <a:rect l="l" t="t" r="r" b="b"/>
              <a:pathLst>
                <a:path w="172720" h="396240">
                  <a:moveTo>
                    <a:pt x="95402" y="0"/>
                  </a:moveTo>
                  <a:lnTo>
                    <a:pt x="0" y="0"/>
                  </a:lnTo>
                  <a:lnTo>
                    <a:pt x="29889" y="4607"/>
                  </a:lnTo>
                  <a:lnTo>
                    <a:pt x="54300" y="17175"/>
                  </a:lnTo>
                  <a:lnTo>
                    <a:pt x="70760" y="35816"/>
                  </a:lnTo>
                  <a:lnTo>
                    <a:pt x="76796" y="58648"/>
                  </a:lnTo>
                  <a:lnTo>
                    <a:pt x="76796" y="337350"/>
                  </a:lnTo>
                  <a:lnTo>
                    <a:pt x="70760" y="360181"/>
                  </a:lnTo>
                  <a:lnTo>
                    <a:pt x="54300" y="378823"/>
                  </a:lnTo>
                  <a:lnTo>
                    <a:pt x="29889" y="391390"/>
                  </a:lnTo>
                  <a:lnTo>
                    <a:pt x="0" y="395998"/>
                  </a:lnTo>
                  <a:lnTo>
                    <a:pt x="95402" y="395998"/>
                  </a:lnTo>
                  <a:lnTo>
                    <a:pt x="125291" y="391390"/>
                  </a:lnTo>
                  <a:lnTo>
                    <a:pt x="149702" y="378823"/>
                  </a:lnTo>
                  <a:lnTo>
                    <a:pt x="166163" y="360181"/>
                  </a:lnTo>
                  <a:lnTo>
                    <a:pt x="172199" y="337350"/>
                  </a:lnTo>
                  <a:lnTo>
                    <a:pt x="172199" y="58648"/>
                  </a:lnTo>
                  <a:lnTo>
                    <a:pt x="166163" y="35816"/>
                  </a:lnTo>
                  <a:lnTo>
                    <a:pt x="149702" y="17175"/>
                  </a:lnTo>
                  <a:lnTo>
                    <a:pt x="125291" y="4607"/>
                  </a:lnTo>
                  <a:lnTo>
                    <a:pt x="95402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7"/>
            <p:cNvSpPr/>
            <p:nvPr/>
          </p:nvSpPr>
          <p:spPr>
            <a:xfrm>
              <a:off x="0" y="288010"/>
              <a:ext cx="406400" cy="396240"/>
            </a:xfrm>
            <a:custGeom>
              <a:avLst/>
              <a:gdLst/>
              <a:ahLst/>
              <a:cxnLst/>
              <a:rect l="l" t="t" r="r" b="b"/>
              <a:pathLst>
                <a:path w="406400" h="396240">
                  <a:moveTo>
                    <a:pt x="406095" y="0"/>
                  </a:moveTo>
                  <a:lnTo>
                    <a:pt x="280758" y="0"/>
                  </a:lnTo>
                  <a:lnTo>
                    <a:pt x="0" y="198031"/>
                  </a:lnTo>
                  <a:lnTo>
                    <a:pt x="280758" y="395998"/>
                  </a:lnTo>
                  <a:lnTo>
                    <a:pt x="406133" y="395998"/>
                  </a:lnTo>
                  <a:lnTo>
                    <a:pt x="125387" y="197992"/>
                  </a:lnTo>
                  <a:lnTo>
                    <a:pt x="406095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8"/>
            <p:cNvSpPr/>
            <p:nvPr/>
          </p:nvSpPr>
          <p:spPr>
            <a:xfrm>
              <a:off x="251999" y="288010"/>
              <a:ext cx="406400" cy="396240"/>
            </a:xfrm>
            <a:custGeom>
              <a:avLst/>
              <a:gdLst/>
              <a:ahLst/>
              <a:cxnLst/>
              <a:rect l="l" t="t" r="r" b="b"/>
              <a:pathLst>
                <a:path w="406400" h="396240">
                  <a:moveTo>
                    <a:pt x="406095" y="0"/>
                  </a:moveTo>
                  <a:lnTo>
                    <a:pt x="280758" y="0"/>
                  </a:lnTo>
                  <a:lnTo>
                    <a:pt x="0" y="198031"/>
                  </a:lnTo>
                  <a:lnTo>
                    <a:pt x="280758" y="395998"/>
                  </a:lnTo>
                  <a:lnTo>
                    <a:pt x="406133" y="395998"/>
                  </a:lnTo>
                  <a:lnTo>
                    <a:pt x="125387" y="197992"/>
                  </a:lnTo>
                  <a:lnTo>
                    <a:pt x="406095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9"/>
            <p:cNvSpPr/>
            <p:nvPr/>
          </p:nvSpPr>
          <p:spPr>
            <a:xfrm>
              <a:off x="504000" y="288010"/>
              <a:ext cx="406400" cy="396240"/>
            </a:xfrm>
            <a:custGeom>
              <a:avLst/>
              <a:gdLst/>
              <a:ahLst/>
              <a:cxnLst/>
              <a:rect l="l" t="t" r="r" b="b"/>
              <a:pathLst>
                <a:path w="406400" h="396240">
                  <a:moveTo>
                    <a:pt x="406095" y="0"/>
                  </a:moveTo>
                  <a:lnTo>
                    <a:pt x="280758" y="0"/>
                  </a:lnTo>
                  <a:lnTo>
                    <a:pt x="0" y="198031"/>
                  </a:lnTo>
                  <a:lnTo>
                    <a:pt x="280758" y="395998"/>
                  </a:lnTo>
                  <a:lnTo>
                    <a:pt x="406133" y="395998"/>
                  </a:lnTo>
                  <a:lnTo>
                    <a:pt x="125387" y="197992"/>
                  </a:lnTo>
                  <a:lnTo>
                    <a:pt x="406095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10"/>
            <p:cNvSpPr/>
            <p:nvPr/>
          </p:nvSpPr>
          <p:spPr>
            <a:xfrm>
              <a:off x="756000" y="288010"/>
              <a:ext cx="406400" cy="396240"/>
            </a:xfrm>
            <a:custGeom>
              <a:avLst/>
              <a:gdLst/>
              <a:ahLst/>
              <a:cxnLst/>
              <a:rect l="l" t="t" r="r" b="b"/>
              <a:pathLst>
                <a:path w="406400" h="396240">
                  <a:moveTo>
                    <a:pt x="406095" y="0"/>
                  </a:moveTo>
                  <a:lnTo>
                    <a:pt x="280758" y="0"/>
                  </a:lnTo>
                  <a:lnTo>
                    <a:pt x="0" y="198031"/>
                  </a:lnTo>
                  <a:lnTo>
                    <a:pt x="280758" y="395998"/>
                  </a:lnTo>
                  <a:lnTo>
                    <a:pt x="406133" y="395998"/>
                  </a:lnTo>
                  <a:lnTo>
                    <a:pt x="125387" y="197992"/>
                  </a:lnTo>
                  <a:lnTo>
                    <a:pt x="406095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4" name="Группа 44"/>
            <p:cNvGrpSpPr/>
            <p:nvPr/>
          </p:nvGrpSpPr>
          <p:grpSpPr>
            <a:xfrm>
              <a:off x="990600" y="288010"/>
              <a:ext cx="6101715" cy="396240"/>
              <a:chOff x="990600" y="288010"/>
              <a:chExt cx="6101715" cy="396240"/>
            </a:xfrm>
          </p:grpSpPr>
          <p:sp>
            <p:nvSpPr>
              <p:cNvPr id="34" name="object 12"/>
              <p:cNvSpPr/>
              <p:nvPr/>
            </p:nvSpPr>
            <p:spPr>
              <a:xfrm>
                <a:off x="990600" y="288010"/>
                <a:ext cx="6101715" cy="396240"/>
              </a:xfrm>
              <a:custGeom>
                <a:avLst/>
                <a:gdLst/>
                <a:ahLst/>
                <a:cxnLst/>
                <a:rect l="l" t="t" r="r" b="b"/>
                <a:pathLst>
                  <a:path w="6101715" h="396240">
                    <a:moveTo>
                      <a:pt x="6028944" y="0"/>
                    </a:moveTo>
                    <a:lnTo>
                      <a:pt x="280758" y="0"/>
                    </a:lnTo>
                    <a:lnTo>
                      <a:pt x="0" y="198031"/>
                    </a:lnTo>
                    <a:lnTo>
                      <a:pt x="280758" y="395998"/>
                    </a:lnTo>
                    <a:lnTo>
                      <a:pt x="6028944" y="395998"/>
                    </a:lnTo>
                    <a:lnTo>
                      <a:pt x="6057141" y="391390"/>
                    </a:lnTo>
                    <a:lnTo>
                      <a:pt x="6080172" y="378823"/>
                    </a:lnTo>
                    <a:lnTo>
                      <a:pt x="6095702" y="360181"/>
                    </a:lnTo>
                    <a:lnTo>
                      <a:pt x="6101397" y="337350"/>
                    </a:lnTo>
                    <a:lnTo>
                      <a:pt x="6101397" y="58648"/>
                    </a:lnTo>
                    <a:lnTo>
                      <a:pt x="6095702" y="35816"/>
                    </a:lnTo>
                    <a:lnTo>
                      <a:pt x="6080172" y="17175"/>
                    </a:lnTo>
                    <a:lnTo>
                      <a:pt x="6057141" y="4607"/>
                    </a:lnTo>
                    <a:lnTo>
                      <a:pt x="6028944" y="0"/>
                    </a:lnTo>
                    <a:close/>
                  </a:path>
                </a:pathLst>
              </a:custGeom>
              <a:solidFill>
                <a:srgbClr val="00B8BE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5" name="object 13"/>
              <p:cNvSpPr/>
              <p:nvPr/>
            </p:nvSpPr>
            <p:spPr>
              <a:xfrm>
                <a:off x="6734556" y="342011"/>
                <a:ext cx="288290" cy="288290"/>
              </a:xfrm>
              <a:custGeom>
                <a:avLst/>
                <a:gdLst/>
                <a:ahLst/>
                <a:cxnLst/>
                <a:rect l="l" t="t" r="r" b="b"/>
                <a:pathLst>
                  <a:path w="288290" h="288290">
                    <a:moveTo>
                      <a:pt x="235673" y="0"/>
                    </a:moveTo>
                    <a:lnTo>
                      <a:pt x="52324" y="0"/>
                    </a:lnTo>
                    <a:lnTo>
                      <a:pt x="31953" y="4105"/>
                    </a:lnTo>
                    <a:lnTo>
                      <a:pt x="15322" y="15308"/>
                    </a:lnTo>
                    <a:lnTo>
                      <a:pt x="4110" y="31937"/>
                    </a:lnTo>
                    <a:lnTo>
                      <a:pt x="0" y="52324"/>
                    </a:lnTo>
                    <a:lnTo>
                      <a:pt x="0" y="235661"/>
                    </a:lnTo>
                    <a:lnTo>
                      <a:pt x="4110" y="256031"/>
                    </a:lnTo>
                    <a:lnTo>
                      <a:pt x="15322" y="272662"/>
                    </a:lnTo>
                    <a:lnTo>
                      <a:pt x="31953" y="283874"/>
                    </a:lnTo>
                    <a:lnTo>
                      <a:pt x="52324" y="287985"/>
                    </a:lnTo>
                    <a:lnTo>
                      <a:pt x="235673" y="287985"/>
                    </a:lnTo>
                    <a:lnTo>
                      <a:pt x="256038" y="283874"/>
                    </a:lnTo>
                    <a:lnTo>
                      <a:pt x="272670" y="272662"/>
                    </a:lnTo>
                    <a:lnTo>
                      <a:pt x="283885" y="256031"/>
                    </a:lnTo>
                    <a:lnTo>
                      <a:pt x="287997" y="235661"/>
                    </a:lnTo>
                    <a:lnTo>
                      <a:pt x="287997" y="52324"/>
                    </a:lnTo>
                    <a:lnTo>
                      <a:pt x="283885" y="31937"/>
                    </a:lnTo>
                    <a:lnTo>
                      <a:pt x="272670" y="15308"/>
                    </a:lnTo>
                    <a:lnTo>
                      <a:pt x="256038" y="4105"/>
                    </a:lnTo>
                    <a:lnTo>
                      <a:pt x="235673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6" name="object 14"/>
              <p:cNvSpPr txBox="1"/>
              <p:nvPr/>
            </p:nvSpPr>
            <p:spPr>
              <a:xfrm>
                <a:off x="6762750" y="381748"/>
                <a:ext cx="245403" cy="184666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spAutoFit/>
              </a:bodyPr>
              <a:lstStyle/>
              <a:p>
                <a:pPr marL="12700">
                  <a:lnSpc>
                    <a:spcPct val="100000"/>
                  </a:lnSpc>
                </a:pPr>
                <a:r>
                  <a:rPr lang="ru-RU" sz="1200" b="1" dirty="0" smtClean="0">
                    <a:solidFill>
                      <a:srgbClr val="45B3B9"/>
                    </a:solidFill>
                    <a:latin typeface="Gill Sans MT"/>
                    <a:cs typeface="Gill Sans MT"/>
                  </a:rPr>
                  <a:t>24</a:t>
                </a:r>
                <a:endParaRPr sz="1200" b="1" dirty="0">
                  <a:solidFill>
                    <a:srgbClr val="45B3B9"/>
                  </a:solidFill>
                  <a:latin typeface="Gill Sans MT"/>
                  <a:cs typeface="Gill Sans MT"/>
                </a:endParaRPr>
              </a:p>
            </p:txBody>
          </p:sp>
        </p:grpSp>
        <p:sp>
          <p:nvSpPr>
            <p:cNvPr id="33" name="object 21"/>
            <p:cNvSpPr txBox="1"/>
            <p:nvPr/>
          </p:nvSpPr>
          <p:spPr>
            <a:xfrm>
              <a:off x="1276350" y="364210"/>
              <a:ext cx="5410200" cy="333425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12700" marR="5080" algn="ctr">
                <a:lnSpc>
                  <a:spcPts val="1300"/>
                </a:lnSpc>
              </a:pPr>
              <a:r>
                <a:rPr lang="ru-RU" sz="1000" b="1" spc="-15" dirty="0" smtClean="0">
                  <a:solidFill>
                    <a:srgbClr val="FFFFFF"/>
                  </a:solidFill>
                  <a:latin typeface="Trebuchet MS"/>
                  <a:cs typeface="Trebuchet MS"/>
                </a:rPr>
                <a:t>МУНИЦИПАЛЬНЫЕ </a:t>
              </a:r>
              <a:r>
                <a:rPr lang="ru-RU" sz="1000" b="1" spc="20" dirty="0" smtClean="0">
                  <a:solidFill>
                    <a:srgbClr val="FFFFFF"/>
                  </a:solidFill>
                  <a:latin typeface="Trebuchet MS"/>
                  <a:cs typeface="Trebuchet MS"/>
                </a:rPr>
                <a:t>ПРОГРАММЫ</a:t>
              </a:r>
              <a:r>
                <a:rPr lang="ru-RU" sz="1000" b="1" spc="-250" dirty="0" smtClean="0">
                  <a:solidFill>
                    <a:srgbClr val="FFFFFF"/>
                  </a:solidFill>
                  <a:latin typeface="Trebuchet MS"/>
                  <a:cs typeface="Trebuchet MS"/>
                </a:rPr>
                <a:t>         </a:t>
              </a:r>
              <a:r>
                <a:rPr lang="ru-RU" sz="1000" b="1" spc="20" dirty="0" smtClean="0">
                  <a:solidFill>
                    <a:srgbClr val="FFFFFF"/>
                  </a:solidFill>
                  <a:latin typeface="Trebuchet MS"/>
                  <a:cs typeface="Trebuchet MS"/>
                </a:rPr>
                <a:t>ШАЛИНСКОГО МУНИЦИПАЛЬНОГО ОКРУГА, РЕАЛИЗОВАННЫЕ В 2025 ГОДУ</a:t>
              </a:r>
              <a:endParaRPr lang="ru-RU" sz="1000" dirty="0" smtClean="0">
                <a:latin typeface="Trebuchet MS"/>
                <a:cs typeface="Trebuchet MS"/>
              </a:endParaRPr>
            </a:p>
          </p:txBody>
        </p:sp>
      </p:grpSp>
      <p:graphicFrame>
        <p:nvGraphicFramePr>
          <p:cNvPr id="37" name="Схема 36"/>
          <p:cNvGraphicFramePr/>
          <p:nvPr/>
        </p:nvGraphicFramePr>
        <p:xfrm>
          <a:off x="666750" y="654050"/>
          <a:ext cx="6737051" cy="832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32" name="Таблица 3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872390799"/>
              </p:ext>
            </p:extLst>
          </p:nvPr>
        </p:nvGraphicFramePr>
        <p:xfrm>
          <a:off x="438150" y="2025650"/>
          <a:ext cx="7086601" cy="2570689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2187193"/>
                <a:gridCol w="1555169"/>
                <a:gridCol w="1512870"/>
                <a:gridCol w="875872"/>
                <a:gridCol w="955497"/>
              </a:tblGrid>
              <a:tr h="1878130"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b="1" i="0" kern="120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Муниципальная программа «Формирование комфортной городской среды на территории Шалинского муниципального</a:t>
                      </a: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 округа до 2030  года»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Объем бюджетных ассигнований на финансовое обеспечение реализации муниципальной программы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  <a:p>
                      <a:pPr algn="ctr" rtl="0" fontAlgn="b"/>
                      <a:r>
                        <a:rPr lang="ru-RU" sz="1200" b="1" u="none" strike="noStrike" dirty="0" smtClean="0">
                          <a:effectLst/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2025 г.</a:t>
                      </a:r>
                    </a:p>
                    <a:p>
                      <a:pPr algn="ctr" rtl="0" fontAlgn="b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(руб.)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u="none" strike="noStrike" dirty="0" smtClean="0">
                          <a:effectLst/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Исполнено</a:t>
                      </a:r>
                    </a:p>
                    <a:p>
                      <a:pPr algn="ctr" rtl="0" fontAlgn="b"/>
                      <a:endParaRPr lang="ru-RU" sz="1200" b="1" i="0" u="none" strike="noStrike" dirty="0" smtClean="0">
                        <a:solidFill>
                          <a:srgbClr val="000000"/>
                        </a:solidFill>
                        <a:effectLst/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  <a:p>
                      <a:pPr algn="ctr" rtl="0" fontAlgn="b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(руб.)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u="none" strike="noStrike" dirty="0" smtClean="0">
                          <a:effectLst/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Процент исполнения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50165" marR="42545" algn="ctr">
                        <a:lnSpc>
                          <a:spcPct val="100000"/>
                        </a:lnSpc>
                      </a:pPr>
                      <a:r>
                        <a:rPr lang="ru-RU" sz="1200" b="1" spc="-3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У</a:t>
                      </a: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дельный  </a:t>
                      </a:r>
                      <a:r>
                        <a:rPr lang="ru-RU" sz="1200" b="1" spc="-1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вес</a:t>
                      </a:r>
                      <a:endParaRPr lang="ru-RU" sz="1200" b="1" dirty="0" smtClean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  <a:p>
                      <a:pPr marL="52705" marR="45085" indent="-635" algn="ctr">
                        <a:lnSpc>
                          <a:spcPct val="100000"/>
                        </a:lnSpc>
                      </a:pPr>
                      <a:r>
                        <a:rPr lang="ru-RU" sz="1200" b="1" spc="1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в </a:t>
                      </a: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общем  </a:t>
                      </a:r>
                      <a:r>
                        <a:rPr lang="ru-RU" sz="1200" b="1" spc="-25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объеме расходов,</a:t>
                      </a:r>
                      <a:r>
                        <a:rPr lang="ru-RU" sz="1200" b="1" spc="-12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 </a:t>
                      </a:r>
                      <a:r>
                        <a:rPr lang="ru-RU" sz="1200" b="1" spc="35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%</a:t>
                      </a:r>
                      <a:endParaRPr lang="ru-RU" sz="1200" b="1" dirty="0" smtClean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  <a:p>
                      <a:pPr algn="ctr" rtl="0" fontAlgn="b"/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692559">
                <a:tc vMerge="1">
                  <a:txBody>
                    <a:bodyPr/>
                    <a:lstStyle/>
                    <a:p>
                      <a:pPr algn="l" fontAlgn="b"/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20 645 000,02</a:t>
                      </a:r>
                      <a:endParaRPr lang="ru-RU" sz="1600" b="1" i="1" u="none" strike="noStrike" dirty="0">
                        <a:solidFill>
                          <a:srgbClr val="000000"/>
                        </a:solidFill>
                        <a:effectLst/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20 645 000,02</a:t>
                      </a:r>
                      <a:endParaRPr lang="ru-RU" sz="1600" b="1" i="1" u="none" strike="noStrike" dirty="0">
                        <a:solidFill>
                          <a:srgbClr val="000000"/>
                        </a:solidFill>
                        <a:effectLst/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100</a:t>
                      </a:r>
                      <a:endParaRPr lang="ru-RU" sz="1600" b="1" i="1" u="none" strike="noStrike" dirty="0">
                        <a:solidFill>
                          <a:srgbClr val="000000"/>
                        </a:solidFill>
                        <a:effectLst/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1,1</a:t>
                      </a:r>
                      <a:endParaRPr lang="ru-RU" sz="1600" b="1" i="1" u="none" strike="noStrike" dirty="0">
                        <a:solidFill>
                          <a:srgbClr val="000000"/>
                        </a:solidFill>
                        <a:effectLst/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9" name="object 54"/>
          <p:cNvSpPr txBox="1"/>
          <p:nvPr/>
        </p:nvSpPr>
        <p:spPr>
          <a:xfrm>
            <a:off x="209550" y="1644650"/>
            <a:ext cx="7315200" cy="7694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lang="ru-RU" sz="1400" b="1" i="1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              </a:t>
            </a:r>
            <a:endParaRPr lang="ru-RU" sz="1200" b="1" i="1" dirty="0" smtClean="0"/>
          </a:p>
          <a:p>
            <a:endParaRPr lang="ru-RU" sz="1200" b="1" i="1" dirty="0" smtClean="0"/>
          </a:p>
          <a:p>
            <a:r>
              <a:rPr lang="ru-RU" sz="1200" b="1" i="1" dirty="0" smtClean="0"/>
              <a:t>             </a:t>
            </a:r>
          </a:p>
          <a:p>
            <a:endParaRPr lang="ru-RU" sz="1200" b="1" i="1" dirty="0">
              <a:latin typeface="Liberation Serif" pitchFamily="18" charset="0"/>
              <a:ea typeface="Liberation Serif" pitchFamily="18" charset="0"/>
              <a:cs typeface="Liberation Serif" pitchFamily="18" charset="0"/>
            </a:endParaRPr>
          </a:p>
        </p:txBody>
      </p:sp>
      <p:pic>
        <p:nvPicPr>
          <p:cNvPr id="41" name="Picture 2" descr="B:\Users\SOB\Desktop\bea2846d6a675800d7d541dbc64947f1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647950" y="5835650"/>
            <a:ext cx="4810760" cy="30067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416000" y="12"/>
            <a:ext cx="323989" cy="1090799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0" y="10420698"/>
            <a:ext cx="7740015" cy="0"/>
          </a:xfrm>
          <a:custGeom>
            <a:avLst/>
            <a:gdLst/>
            <a:ahLst/>
            <a:cxnLst/>
            <a:rect l="l" t="t" r="r" b="b"/>
            <a:pathLst>
              <a:path w="7740015">
                <a:moveTo>
                  <a:pt x="0" y="0"/>
                </a:moveTo>
                <a:lnTo>
                  <a:pt x="7739997" y="0"/>
                </a:lnTo>
              </a:path>
            </a:pathLst>
          </a:custGeom>
          <a:ln w="6350">
            <a:solidFill>
              <a:srgbClr val="8A8C8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0" y="10506584"/>
            <a:ext cx="7740015" cy="0"/>
          </a:xfrm>
          <a:custGeom>
            <a:avLst/>
            <a:gdLst/>
            <a:ahLst/>
            <a:cxnLst/>
            <a:rect l="l" t="t" r="r" b="b"/>
            <a:pathLst>
              <a:path w="7740015">
                <a:moveTo>
                  <a:pt x="0" y="0"/>
                </a:moveTo>
                <a:lnTo>
                  <a:pt x="7739997" y="0"/>
                </a:lnTo>
              </a:path>
            </a:pathLst>
          </a:custGeom>
          <a:ln w="6350">
            <a:solidFill>
              <a:srgbClr val="8A8C8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0" y="10597236"/>
            <a:ext cx="7740015" cy="0"/>
          </a:xfrm>
          <a:custGeom>
            <a:avLst/>
            <a:gdLst/>
            <a:ahLst/>
            <a:cxnLst/>
            <a:rect l="l" t="t" r="r" b="b"/>
            <a:pathLst>
              <a:path w="7740015">
                <a:moveTo>
                  <a:pt x="0" y="0"/>
                </a:moveTo>
                <a:lnTo>
                  <a:pt x="7739997" y="0"/>
                </a:lnTo>
              </a:path>
            </a:pathLst>
          </a:custGeom>
          <a:ln w="6350">
            <a:solidFill>
              <a:srgbClr val="8A8C8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0" y="10602001"/>
            <a:ext cx="5016500" cy="0"/>
          </a:xfrm>
          <a:custGeom>
            <a:avLst/>
            <a:gdLst/>
            <a:ahLst/>
            <a:cxnLst/>
            <a:rect l="l" t="t" r="r" b="b"/>
            <a:pathLst>
              <a:path w="5016500">
                <a:moveTo>
                  <a:pt x="0" y="0"/>
                </a:moveTo>
                <a:lnTo>
                  <a:pt x="5016138" y="0"/>
                </a:lnTo>
              </a:path>
            </a:pathLst>
          </a:custGeom>
          <a:ln w="36004">
            <a:solidFill>
              <a:srgbClr val="00A3A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0" y="10511350"/>
            <a:ext cx="4229735" cy="0"/>
          </a:xfrm>
          <a:custGeom>
            <a:avLst/>
            <a:gdLst/>
            <a:ahLst/>
            <a:cxnLst/>
            <a:rect l="l" t="t" r="r" b="b"/>
            <a:pathLst>
              <a:path w="4229735">
                <a:moveTo>
                  <a:pt x="0" y="0"/>
                </a:moveTo>
                <a:lnTo>
                  <a:pt x="4229411" y="0"/>
                </a:lnTo>
              </a:path>
            </a:pathLst>
          </a:custGeom>
          <a:ln w="36004">
            <a:solidFill>
              <a:srgbClr val="00B8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0" y="10420700"/>
            <a:ext cx="3446779" cy="0"/>
          </a:xfrm>
          <a:custGeom>
            <a:avLst/>
            <a:gdLst/>
            <a:ahLst/>
            <a:cxnLst/>
            <a:rect l="l" t="t" r="r" b="b"/>
            <a:pathLst>
              <a:path w="3446779">
                <a:moveTo>
                  <a:pt x="0" y="0"/>
                </a:moveTo>
                <a:lnTo>
                  <a:pt x="3446329" y="0"/>
                </a:lnTo>
              </a:path>
            </a:pathLst>
          </a:custGeom>
          <a:ln w="36004">
            <a:solidFill>
              <a:srgbClr val="A2DAD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Группа 22"/>
          <p:cNvGrpSpPr/>
          <p:nvPr/>
        </p:nvGrpSpPr>
        <p:grpSpPr>
          <a:xfrm>
            <a:off x="0" y="196850"/>
            <a:ext cx="7740523" cy="409625"/>
            <a:chOff x="0" y="288010"/>
            <a:chExt cx="7740523" cy="409625"/>
          </a:xfrm>
        </p:grpSpPr>
        <p:sp>
          <p:nvSpPr>
            <p:cNvPr id="24" name="object 3"/>
            <p:cNvSpPr/>
            <p:nvPr/>
          </p:nvSpPr>
          <p:spPr>
            <a:xfrm>
              <a:off x="7567803" y="288010"/>
              <a:ext cx="172720" cy="396240"/>
            </a:xfrm>
            <a:custGeom>
              <a:avLst/>
              <a:gdLst/>
              <a:ahLst/>
              <a:cxnLst/>
              <a:rect l="l" t="t" r="r" b="b"/>
              <a:pathLst>
                <a:path w="172720" h="396240">
                  <a:moveTo>
                    <a:pt x="95402" y="0"/>
                  </a:moveTo>
                  <a:lnTo>
                    <a:pt x="0" y="0"/>
                  </a:lnTo>
                  <a:lnTo>
                    <a:pt x="29889" y="4607"/>
                  </a:lnTo>
                  <a:lnTo>
                    <a:pt x="54300" y="17175"/>
                  </a:lnTo>
                  <a:lnTo>
                    <a:pt x="70760" y="35816"/>
                  </a:lnTo>
                  <a:lnTo>
                    <a:pt x="76796" y="58648"/>
                  </a:lnTo>
                  <a:lnTo>
                    <a:pt x="76796" y="337350"/>
                  </a:lnTo>
                  <a:lnTo>
                    <a:pt x="70760" y="360181"/>
                  </a:lnTo>
                  <a:lnTo>
                    <a:pt x="54300" y="378823"/>
                  </a:lnTo>
                  <a:lnTo>
                    <a:pt x="29889" y="391390"/>
                  </a:lnTo>
                  <a:lnTo>
                    <a:pt x="0" y="395998"/>
                  </a:lnTo>
                  <a:lnTo>
                    <a:pt x="95402" y="395998"/>
                  </a:lnTo>
                  <a:lnTo>
                    <a:pt x="125291" y="391390"/>
                  </a:lnTo>
                  <a:lnTo>
                    <a:pt x="149702" y="378823"/>
                  </a:lnTo>
                  <a:lnTo>
                    <a:pt x="166163" y="360181"/>
                  </a:lnTo>
                  <a:lnTo>
                    <a:pt x="172199" y="337350"/>
                  </a:lnTo>
                  <a:lnTo>
                    <a:pt x="172199" y="58648"/>
                  </a:lnTo>
                  <a:lnTo>
                    <a:pt x="166163" y="35816"/>
                  </a:lnTo>
                  <a:lnTo>
                    <a:pt x="149702" y="17175"/>
                  </a:lnTo>
                  <a:lnTo>
                    <a:pt x="125291" y="4607"/>
                  </a:lnTo>
                  <a:lnTo>
                    <a:pt x="95402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4"/>
            <p:cNvSpPr/>
            <p:nvPr/>
          </p:nvSpPr>
          <p:spPr>
            <a:xfrm>
              <a:off x="7376998" y="288010"/>
              <a:ext cx="172720" cy="396240"/>
            </a:xfrm>
            <a:custGeom>
              <a:avLst/>
              <a:gdLst/>
              <a:ahLst/>
              <a:cxnLst/>
              <a:rect l="l" t="t" r="r" b="b"/>
              <a:pathLst>
                <a:path w="172720" h="396240">
                  <a:moveTo>
                    <a:pt x="95402" y="0"/>
                  </a:moveTo>
                  <a:lnTo>
                    <a:pt x="0" y="0"/>
                  </a:lnTo>
                  <a:lnTo>
                    <a:pt x="29889" y="4607"/>
                  </a:lnTo>
                  <a:lnTo>
                    <a:pt x="54300" y="17175"/>
                  </a:lnTo>
                  <a:lnTo>
                    <a:pt x="70760" y="35816"/>
                  </a:lnTo>
                  <a:lnTo>
                    <a:pt x="76796" y="58648"/>
                  </a:lnTo>
                  <a:lnTo>
                    <a:pt x="76796" y="337350"/>
                  </a:lnTo>
                  <a:lnTo>
                    <a:pt x="70760" y="360181"/>
                  </a:lnTo>
                  <a:lnTo>
                    <a:pt x="54300" y="378823"/>
                  </a:lnTo>
                  <a:lnTo>
                    <a:pt x="29889" y="391390"/>
                  </a:lnTo>
                  <a:lnTo>
                    <a:pt x="0" y="395998"/>
                  </a:lnTo>
                  <a:lnTo>
                    <a:pt x="95402" y="395998"/>
                  </a:lnTo>
                  <a:lnTo>
                    <a:pt x="125291" y="391390"/>
                  </a:lnTo>
                  <a:lnTo>
                    <a:pt x="149702" y="378823"/>
                  </a:lnTo>
                  <a:lnTo>
                    <a:pt x="166163" y="360181"/>
                  </a:lnTo>
                  <a:lnTo>
                    <a:pt x="172199" y="337350"/>
                  </a:lnTo>
                  <a:lnTo>
                    <a:pt x="172199" y="58648"/>
                  </a:lnTo>
                  <a:lnTo>
                    <a:pt x="166163" y="35816"/>
                  </a:lnTo>
                  <a:lnTo>
                    <a:pt x="149702" y="17175"/>
                  </a:lnTo>
                  <a:lnTo>
                    <a:pt x="125291" y="4607"/>
                  </a:lnTo>
                  <a:lnTo>
                    <a:pt x="95402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5"/>
            <p:cNvSpPr/>
            <p:nvPr/>
          </p:nvSpPr>
          <p:spPr>
            <a:xfrm>
              <a:off x="7186193" y="288010"/>
              <a:ext cx="172720" cy="396240"/>
            </a:xfrm>
            <a:custGeom>
              <a:avLst/>
              <a:gdLst/>
              <a:ahLst/>
              <a:cxnLst/>
              <a:rect l="l" t="t" r="r" b="b"/>
              <a:pathLst>
                <a:path w="172720" h="396240">
                  <a:moveTo>
                    <a:pt x="95402" y="0"/>
                  </a:moveTo>
                  <a:lnTo>
                    <a:pt x="0" y="0"/>
                  </a:lnTo>
                  <a:lnTo>
                    <a:pt x="29889" y="4607"/>
                  </a:lnTo>
                  <a:lnTo>
                    <a:pt x="54300" y="17175"/>
                  </a:lnTo>
                  <a:lnTo>
                    <a:pt x="70760" y="35816"/>
                  </a:lnTo>
                  <a:lnTo>
                    <a:pt x="76796" y="58648"/>
                  </a:lnTo>
                  <a:lnTo>
                    <a:pt x="76796" y="337350"/>
                  </a:lnTo>
                  <a:lnTo>
                    <a:pt x="70760" y="360181"/>
                  </a:lnTo>
                  <a:lnTo>
                    <a:pt x="54300" y="378823"/>
                  </a:lnTo>
                  <a:lnTo>
                    <a:pt x="29889" y="391390"/>
                  </a:lnTo>
                  <a:lnTo>
                    <a:pt x="0" y="395998"/>
                  </a:lnTo>
                  <a:lnTo>
                    <a:pt x="95402" y="395998"/>
                  </a:lnTo>
                  <a:lnTo>
                    <a:pt x="125291" y="391390"/>
                  </a:lnTo>
                  <a:lnTo>
                    <a:pt x="149702" y="378823"/>
                  </a:lnTo>
                  <a:lnTo>
                    <a:pt x="166163" y="360181"/>
                  </a:lnTo>
                  <a:lnTo>
                    <a:pt x="172199" y="337350"/>
                  </a:lnTo>
                  <a:lnTo>
                    <a:pt x="172199" y="58648"/>
                  </a:lnTo>
                  <a:lnTo>
                    <a:pt x="166163" y="35816"/>
                  </a:lnTo>
                  <a:lnTo>
                    <a:pt x="149702" y="17175"/>
                  </a:lnTo>
                  <a:lnTo>
                    <a:pt x="125291" y="4607"/>
                  </a:lnTo>
                  <a:lnTo>
                    <a:pt x="95402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6"/>
            <p:cNvSpPr/>
            <p:nvPr/>
          </p:nvSpPr>
          <p:spPr>
            <a:xfrm>
              <a:off x="6995400" y="288010"/>
              <a:ext cx="172720" cy="396240"/>
            </a:xfrm>
            <a:custGeom>
              <a:avLst/>
              <a:gdLst/>
              <a:ahLst/>
              <a:cxnLst/>
              <a:rect l="l" t="t" r="r" b="b"/>
              <a:pathLst>
                <a:path w="172720" h="396240">
                  <a:moveTo>
                    <a:pt x="95402" y="0"/>
                  </a:moveTo>
                  <a:lnTo>
                    <a:pt x="0" y="0"/>
                  </a:lnTo>
                  <a:lnTo>
                    <a:pt x="29889" y="4607"/>
                  </a:lnTo>
                  <a:lnTo>
                    <a:pt x="54300" y="17175"/>
                  </a:lnTo>
                  <a:lnTo>
                    <a:pt x="70760" y="35816"/>
                  </a:lnTo>
                  <a:lnTo>
                    <a:pt x="76796" y="58648"/>
                  </a:lnTo>
                  <a:lnTo>
                    <a:pt x="76796" y="337350"/>
                  </a:lnTo>
                  <a:lnTo>
                    <a:pt x="70760" y="360181"/>
                  </a:lnTo>
                  <a:lnTo>
                    <a:pt x="54300" y="378823"/>
                  </a:lnTo>
                  <a:lnTo>
                    <a:pt x="29889" y="391390"/>
                  </a:lnTo>
                  <a:lnTo>
                    <a:pt x="0" y="395998"/>
                  </a:lnTo>
                  <a:lnTo>
                    <a:pt x="95402" y="395998"/>
                  </a:lnTo>
                  <a:lnTo>
                    <a:pt x="125291" y="391390"/>
                  </a:lnTo>
                  <a:lnTo>
                    <a:pt x="149702" y="378823"/>
                  </a:lnTo>
                  <a:lnTo>
                    <a:pt x="166163" y="360181"/>
                  </a:lnTo>
                  <a:lnTo>
                    <a:pt x="172199" y="337350"/>
                  </a:lnTo>
                  <a:lnTo>
                    <a:pt x="172199" y="58648"/>
                  </a:lnTo>
                  <a:lnTo>
                    <a:pt x="166163" y="35816"/>
                  </a:lnTo>
                  <a:lnTo>
                    <a:pt x="149702" y="17175"/>
                  </a:lnTo>
                  <a:lnTo>
                    <a:pt x="125291" y="4607"/>
                  </a:lnTo>
                  <a:lnTo>
                    <a:pt x="95402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7"/>
            <p:cNvSpPr/>
            <p:nvPr/>
          </p:nvSpPr>
          <p:spPr>
            <a:xfrm>
              <a:off x="0" y="288010"/>
              <a:ext cx="406400" cy="396240"/>
            </a:xfrm>
            <a:custGeom>
              <a:avLst/>
              <a:gdLst/>
              <a:ahLst/>
              <a:cxnLst/>
              <a:rect l="l" t="t" r="r" b="b"/>
              <a:pathLst>
                <a:path w="406400" h="396240">
                  <a:moveTo>
                    <a:pt x="406095" y="0"/>
                  </a:moveTo>
                  <a:lnTo>
                    <a:pt x="280758" y="0"/>
                  </a:lnTo>
                  <a:lnTo>
                    <a:pt x="0" y="198031"/>
                  </a:lnTo>
                  <a:lnTo>
                    <a:pt x="280758" y="395998"/>
                  </a:lnTo>
                  <a:lnTo>
                    <a:pt x="406133" y="395998"/>
                  </a:lnTo>
                  <a:lnTo>
                    <a:pt x="125387" y="197992"/>
                  </a:lnTo>
                  <a:lnTo>
                    <a:pt x="406095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8"/>
            <p:cNvSpPr/>
            <p:nvPr/>
          </p:nvSpPr>
          <p:spPr>
            <a:xfrm>
              <a:off x="251999" y="288010"/>
              <a:ext cx="406400" cy="396240"/>
            </a:xfrm>
            <a:custGeom>
              <a:avLst/>
              <a:gdLst/>
              <a:ahLst/>
              <a:cxnLst/>
              <a:rect l="l" t="t" r="r" b="b"/>
              <a:pathLst>
                <a:path w="406400" h="396240">
                  <a:moveTo>
                    <a:pt x="406095" y="0"/>
                  </a:moveTo>
                  <a:lnTo>
                    <a:pt x="280758" y="0"/>
                  </a:lnTo>
                  <a:lnTo>
                    <a:pt x="0" y="198031"/>
                  </a:lnTo>
                  <a:lnTo>
                    <a:pt x="280758" y="395998"/>
                  </a:lnTo>
                  <a:lnTo>
                    <a:pt x="406133" y="395998"/>
                  </a:lnTo>
                  <a:lnTo>
                    <a:pt x="125387" y="197992"/>
                  </a:lnTo>
                  <a:lnTo>
                    <a:pt x="406095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9"/>
            <p:cNvSpPr/>
            <p:nvPr/>
          </p:nvSpPr>
          <p:spPr>
            <a:xfrm>
              <a:off x="504000" y="288010"/>
              <a:ext cx="406400" cy="396240"/>
            </a:xfrm>
            <a:custGeom>
              <a:avLst/>
              <a:gdLst/>
              <a:ahLst/>
              <a:cxnLst/>
              <a:rect l="l" t="t" r="r" b="b"/>
              <a:pathLst>
                <a:path w="406400" h="396240">
                  <a:moveTo>
                    <a:pt x="406095" y="0"/>
                  </a:moveTo>
                  <a:lnTo>
                    <a:pt x="280758" y="0"/>
                  </a:lnTo>
                  <a:lnTo>
                    <a:pt x="0" y="198031"/>
                  </a:lnTo>
                  <a:lnTo>
                    <a:pt x="280758" y="395998"/>
                  </a:lnTo>
                  <a:lnTo>
                    <a:pt x="406133" y="395998"/>
                  </a:lnTo>
                  <a:lnTo>
                    <a:pt x="125387" y="197992"/>
                  </a:lnTo>
                  <a:lnTo>
                    <a:pt x="406095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10"/>
            <p:cNvSpPr/>
            <p:nvPr/>
          </p:nvSpPr>
          <p:spPr>
            <a:xfrm>
              <a:off x="756000" y="288010"/>
              <a:ext cx="406400" cy="396240"/>
            </a:xfrm>
            <a:custGeom>
              <a:avLst/>
              <a:gdLst/>
              <a:ahLst/>
              <a:cxnLst/>
              <a:rect l="l" t="t" r="r" b="b"/>
              <a:pathLst>
                <a:path w="406400" h="396240">
                  <a:moveTo>
                    <a:pt x="406095" y="0"/>
                  </a:moveTo>
                  <a:lnTo>
                    <a:pt x="280758" y="0"/>
                  </a:lnTo>
                  <a:lnTo>
                    <a:pt x="0" y="198031"/>
                  </a:lnTo>
                  <a:lnTo>
                    <a:pt x="280758" y="395998"/>
                  </a:lnTo>
                  <a:lnTo>
                    <a:pt x="406133" y="395998"/>
                  </a:lnTo>
                  <a:lnTo>
                    <a:pt x="125387" y="197992"/>
                  </a:lnTo>
                  <a:lnTo>
                    <a:pt x="406095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4" name="Группа 44"/>
            <p:cNvGrpSpPr/>
            <p:nvPr/>
          </p:nvGrpSpPr>
          <p:grpSpPr>
            <a:xfrm>
              <a:off x="990600" y="288010"/>
              <a:ext cx="6101715" cy="396240"/>
              <a:chOff x="990600" y="288010"/>
              <a:chExt cx="6101715" cy="396240"/>
            </a:xfrm>
          </p:grpSpPr>
          <p:sp>
            <p:nvSpPr>
              <p:cNvPr id="34" name="object 12"/>
              <p:cNvSpPr/>
              <p:nvPr/>
            </p:nvSpPr>
            <p:spPr>
              <a:xfrm>
                <a:off x="990600" y="288010"/>
                <a:ext cx="6101715" cy="396240"/>
              </a:xfrm>
              <a:custGeom>
                <a:avLst/>
                <a:gdLst/>
                <a:ahLst/>
                <a:cxnLst/>
                <a:rect l="l" t="t" r="r" b="b"/>
                <a:pathLst>
                  <a:path w="6101715" h="396240">
                    <a:moveTo>
                      <a:pt x="6028944" y="0"/>
                    </a:moveTo>
                    <a:lnTo>
                      <a:pt x="280758" y="0"/>
                    </a:lnTo>
                    <a:lnTo>
                      <a:pt x="0" y="198031"/>
                    </a:lnTo>
                    <a:lnTo>
                      <a:pt x="280758" y="395998"/>
                    </a:lnTo>
                    <a:lnTo>
                      <a:pt x="6028944" y="395998"/>
                    </a:lnTo>
                    <a:lnTo>
                      <a:pt x="6057141" y="391390"/>
                    </a:lnTo>
                    <a:lnTo>
                      <a:pt x="6080172" y="378823"/>
                    </a:lnTo>
                    <a:lnTo>
                      <a:pt x="6095702" y="360181"/>
                    </a:lnTo>
                    <a:lnTo>
                      <a:pt x="6101397" y="337350"/>
                    </a:lnTo>
                    <a:lnTo>
                      <a:pt x="6101397" y="58648"/>
                    </a:lnTo>
                    <a:lnTo>
                      <a:pt x="6095702" y="35816"/>
                    </a:lnTo>
                    <a:lnTo>
                      <a:pt x="6080172" y="17175"/>
                    </a:lnTo>
                    <a:lnTo>
                      <a:pt x="6057141" y="4607"/>
                    </a:lnTo>
                    <a:lnTo>
                      <a:pt x="6028944" y="0"/>
                    </a:lnTo>
                    <a:close/>
                  </a:path>
                </a:pathLst>
              </a:custGeom>
              <a:solidFill>
                <a:srgbClr val="00B8BE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5" name="object 13"/>
              <p:cNvSpPr/>
              <p:nvPr/>
            </p:nvSpPr>
            <p:spPr>
              <a:xfrm>
                <a:off x="6734556" y="342011"/>
                <a:ext cx="288290" cy="288290"/>
              </a:xfrm>
              <a:custGeom>
                <a:avLst/>
                <a:gdLst/>
                <a:ahLst/>
                <a:cxnLst/>
                <a:rect l="l" t="t" r="r" b="b"/>
                <a:pathLst>
                  <a:path w="288290" h="288290">
                    <a:moveTo>
                      <a:pt x="235673" y="0"/>
                    </a:moveTo>
                    <a:lnTo>
                      <a:pt x="52324" y="0"/>
                    </a:lnTo>
                    <a:lnTo>
                      <a:pt x="31953" y="4105"/>
                    </a:lnTo>
                    <a:lnTo>
                      <a:pt x="15322" y="15308"/>
                    </a:lnTo>
                    <a:lnTo>
                      <a:pt x="4110" y="31937"/>
                    </a:lnTo>
                    <a:lnTo>
                      <a:pt x="0" y="52324"/>
                    </a:lnTo>
                    <a:lnTo>
                      <a:pt x="0" y="235661"/>
                    </a:lnTo>
                    <a:lnTo>
                      <a:pt x="4110" y="256031"/>
                    </a:lnTo>
                    <a:lnTo>
                      <a:pt x="15322" y="272662"/>
                    </a:lnTo>
                    <a:lnTo>
                      <a:pt x="31953" y="283874"/>
                    </a:lnTo>
                    <a:lnTo>
                      <a:pt x="52324" y="287985"/>
                    </a:lnTo>
                    <a:lnTo>
                      <a:pt x="235673" y="287985"/>
                    </a:lnTo>
                    <a:lnTo>
                      <a:pt x="256038" y="283874"/>
                    </a:lnTo>
                    <a:lnTo>
                      <a:pt x="272670" y="272662"/>
                    </a:lnTo>
                    <a:lnTo>
                      <a:pt x="283885" y="256031"/>
                    </a:lnTo>
                    <a:lnTo>
                      <a:pt x="287997" y="235661"/>
                    </a:lnTo>
                    <a:lnTo>
                      <a:pt x="287997" y="52324"/>
                    </a:lnTo>
                    <a:lnTo>
                      <a:pt x="283885" y="31937"/>
                    </a:lnTo>
                    <a:lnTo>
                      <a:pt x="272670" y="15308"/>
                    </a:lnTo>
                    <a:lnTo>
                      <a:pt x="256038" y="4105"/>
                    </a:lnTo>
                    <a:lnTo>
                      <a:pt x="235673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6" name="object 14"/>
              <p:cNvSpPr txBox="1"/>
              <p:nvPr/>
            </p:nvSpPr>
            <p:spPr>
              <a:xfrm>
                <a:off x="6762750" y="381748"/>
                <a:ext cx="245403" cy="184666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spAutoFit/>
              </a:bodyPr>
              <a:lstStyle/>
              <a:p>
                <a:pPr marL="12700">
                  <a:lnSpc>
                    <a:spcPct val="100000"/>
                  </a:lnSpc>
                </a:pPr>
                <a:r>
                  <a:rPr lang="ru-RU" sz="1200" b="1" dirty="0" smtClean="0">
                    <a:solidFill>
                      <a:srgbClr val="45B3B9"/>
                    </a:solidFill>
                    <a:latin typeface="Gill Sans MT"/>
                    <a:cs typeface="Gill Sans MT"/>
                  </a:rPr>
                  <a:t>24</a:t>
                </a:r>
                <a:endParaRPr sz="1200" b="1" dirty="0">
                  <a:solidFill>
                    <a:srgbClr val="45B3B9"/>
                  </a:solidFill>
                  <a:latin typeface="Gill Sans MT"/>
                  <a:cs typeface="Gill Sans MT"/>
                </a:endParaRPr>
              </a:p>
            </p:txBody>
          </p:sp>
        </p:grpSp>
        <p:sp>
          <p:nvSpPr>
            <p:cNvPr id="33" name="object 21"/>
            <p:cNvSpPr txBox="1"/>
            <p:nvPr/>
          </p:nvSpPr>
          <p:spPr>
            <a:xfrm>
              <a:off x="1276350" y="364210"/>
              <a:ext cx="5410200" cy="333425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12700" marR="5080" algn="ctr">
                <a:lnSpc>
                  <a:spcPts val="1300"/>
                </a:lnSpc>
              </a:pPr>
              <a:r>
                <a:rPr lang="ru-RU" sz="1000" b="1" spc="-15" dirty="0" smtClean="0">
                  <a:solidFill>
                    <a:srgbClr val="FFFFFF"/>
                  </a:solidFill>
                  <a:latin typeface="Trebuchet MS"/>
                  <a:cs typeface="Trebuchet MS"/>
                </a:rPr>
                <a:t>МУНИЦИПАЛЬНЫЕ </a:t>
              </a:r>
              <a:r>
                <a:rPr lang="ru-RU" sz="1000" b="1" spc="20" dirty="0" smtClean="0">
                  <a:solidFill>
                    <a:srgbClr val="FFFFFF"/>
                  </a:solidFill>
                  <a:latin typeface="Trebuchet MS"/>
                  <a:cs typeface="Trebuchet MS"/>
                </a:rPr>
                <a:t>ПРОГРАММЫ</a:t>
              </a:r>
              <a:r>
                <a:rPr lang="ru-RU" sz="1000" b="1" spc="-250" dirty="0" smtClean="0">
                  <a:solidFill>
                    <a:srgbClr val="FFFFFF"/>
                  </a:solidFill>
                  <a:latin typeface="Trebuchet MS"/>
                  <a:cs typeface="Trebuchet MS"/>
                </a:rPr>
                <a:t>         </a:t>
              </a:r>
              <a:r>
                <a:rPr lang="ru-RU" sz="1000" b="1" spc="20" dirty="0" smtClean="0">
                  <a:solidFill>
                    <a:srgbClr val="FFFFFF"/>
                  </a:solidFill>
                  <a:latin typeface="Trebuchet MS"/>
                  <a:cs typeface="Trebuchet MS"/>
                </a:rPr>
                <a:t>ШАЛИНСКОГО МУНИЦИПАЛЬНОГО ОКРУГА, РЕАЛИЗОВАННЫЕ В 2025 ГОДУ</a:t>
              </a:r>
              <a:endParaRPr lang="ru-RU" sz="1000" dirty="0" smtClean="0">
                <a:latin typeface="Trebuchet MS"/>
                <a:cs typeface="Trebuchet MS"/>
              </a:endParaRPr>
            </a:p>
          </p:txBody>
        </p:sp>
      </p:grpSp>
      <p:graphicFrame>
        <p:nvGraphicFramePr>
          <p:cNvPr id="37" name="Схема 36"/>
          <p:cNvGraphicFramePr/>
          <p:nvPr/>
        </p:nvGraphicFramePr>
        <p:xfrm>
          <a:off x="635299" y="812138"/>
          <a:ext cx="6737051" cy="6039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38" name="Схема 37"/>
          <p:cNvGraphicFramePr/>
          <p:nvPr/>
        </p:nvGraphicFramePr>
        <p:xfrm>
          <a:off x="285750" y="1568450"/>
          <a:ext cx="4343400" cy="5105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32" name="Таблица 3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872390799"/>
              </p:ext>
            </p:extLst>
          </p:nvPr>
        </p:nvGraphicFramePr>
        <p:xfrm>
          <a:off x="438150" y="7054850"/>
          <a:ext cx="6781800" cy="2819400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2093120"/>
                <a:gridCol w="1488280"/>
                <a:gridCol w="1447800"/>
                <a:gridCol w="838200"/>
                <a:gridCol w="914400"/>
              </a:tblGrid>
              <a:tr h="1696158"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b="1" i="0" kern="120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Муниципальная программа «Развитие системы образования Шалинского муниципального</a:t>
                      </a: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 округа до 2030  года»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Объем бюджетных ассигнований на финансовое обеспечение реализации муниципальной программы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  <a:p>
                      <a:pPr algn="ctr" rtl="0" fontAlgn="b"/>
                      <a:r>
                        <a:rPr lang="ru-RU" sz="1200" b="1" u="none" strike="noStrike" dirty="0" smtClean="0">
                          <a:effectLst/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2025 г.</a:t>
                      </a:r>
                    </a:p>
                    <a:p>
                      <a:pPr algn="ctr" rtl="0" fontAlgn="b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(руб.)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u="none" strike="noStrike" dirty="0" smtClean="0">
                          <a:effectLst/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Исполнено</a:t>
                      </a:r>
                    </a:p>
                    <a:p>
                      <a:pPr algn="ctr" rtl="0" fontAlgn="b"/>
                      <a:endParaRPr lang="ru-RU" sz="1200" b="1" i="0" u="none" strike="noStrike" dirty="0" smtClean="0">
                        <a:solidFill>
                          <a:srgbClr val="000000"/>
                        </a:solidFill>
                        <a:effectLst/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  <a:p>
                      <a:pPr algn="ctr" rtl="0" fontAlgn="b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(руб.)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u="none" strike="noStrike" dirty="0" smtClean="0">
                          <a:effectLst/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Процент исполнения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50165" marR="42545" algn="ctr">
                        <a:lnSpc>
                          <a:spcPct val="100000"/>
                        </a:lnSpc>
                      </a:pPr>
                      <a:r>
                        <a:rPr lang="ru-RU" sz="1200" b="1" spc="-3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У</a:t>
                      </a: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дельный  </a:t>
                      </a:r>
                      <a:r>
                        <a:rPr lang="ru-RU" sz="1200" b="1" spc="-1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вес</a:t>
                      </a:r>
                      <a:endParaRPr lang="ru-RU" sz="1200" b="1" dirty="0" smtClean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  <a:p>
                      <a:pPr marL="52705" marR="45085" indent="-635" algn="ctr">
                        <a:lnSpc>
                          <a:spcPct val="100000"/>
                        </a:lnSpc>
                      </a:pPr>
                      <a:r>
                        <a:rPr lang="ru-RU" sz="1200" b="1" spc="1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в </a:t>
                      </a: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общем  </a:t>
                      </a:r>
                      <a:r>
                        <a:rPr lang="ru-RU" sz="1200" b="1" spc="-25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объеме расходов,</a:t>
                      </a:r>
                      <a:r>
                        <a:rPr lang="ru-RU" sz="1200" b="1" spc="-120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 </a:t>
                      </a:r>
                      <a:r>
                        <a:rPr lang="ru-RU" sz="1200" b="1" spc="35" dirty="0" smtClean="0">
                          <a:solidFill>
                            <a:schemeClr val="tx1"/>
                          </a:solidFill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%</a:t>
                      </a:r>
                      <a:endParaRPr lang="ru-RU" sz="1200" b="1" dirty="0" smtClean="0">
                        <a:solidFill>
                          <a:schemeClr val="tx1"/>
                        </a:solidFill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  <a:p>
                      <a:pPr algn="ctr" rtl="0" fontAlgn="b"/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1123242">
                <a:tc vMerge="1">
                  <a:txBody>
                    <a:bodyPr/>
                    <a:lstStyle/>
                    <a:p>
                      <a:pPr algn="l" fontAlgn="b"/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860 597 952,51</a:t>
                      </a:r>
                      <a:endParaRPr lang="ru-RU" sz="1600" b="1" i="1" u="none" strike="noStrike" dirty="0">
                        <a:solidFill>
                          <a:srgbClr val="000000"/>
                        </a:solidFill>
                        <a:effectLst/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856 063 819,37</a:t>
                      </a:r>
                      <a:endParaRPr lang="ru-RU" sz="1600" b="1" i="1" u="none" strike="noStrike" dirty="0">
                        <a:solidFill>
                          <a:srgbClr val="000000"/>
                        </a:solidFill>
                        <a:effectLst/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99,5</a:t>
                      </a:r>
                      <a:endParaRPr lang="ru-RU" sz="1600" b="1" i="1" u="none" strike="noStrike" dirty="0">
                        <a:solidFill>
                          <a:srgbClr val="000000"/>
                        </a:solidFill>
                        <a:effectLst/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Liberation Serif" pitchFamily="18" charset="0"/>
                          <a:ea typeface="Liberation Serif" pitchFamily="18" charset="0"/>
                          <a:cs typeface="Liberation Serif" pitchFamily="18" charset="0"/>
                        </a:rPr>
                        <a:t>47,1</a:t>
                      </a:r>
                      <a:endParaRPr lang="ru-RU" sz="1600" b="1" i="1" u="none" strike="noStrike" dirty="0">
                        <a:solidFill>
                          <a:srgbClr val="000000"/>
                        </a:solidFill>
                        <a:effectLst/>
                        <a:latin typeface="Liberation Serif" pitchFamily="18" charset="0"/>
                        <a:ea typeface="Liberation Serif" pitchFamily="18" charset="0"/>
                        <a:cs typeface="Liberation Serif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6146" name="Picture 2" descr="B:\Users\SOB\Desktop\Бюджет для граждан\Фото для бюджета\5289340.jpg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5086350" y="1644650"/>
            <a:ext cx="1905000" cy="1524000"/>
          </a:xfrm>
          <a:prstGeom prst="rect">
            <a:avLst/>
          </a:prstGeom>
          <a:noFill/>
        </p:spPr>
      </p:pic>
      <p:pic>
        <p:nvPicPr>
          <p:cNvPr id="6148" name="Picture 4" descr="B:\Users\SOB\Desktop\Бюджет для граждан\Фото для бюджета\XXL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5086350" y="3397250"/>
            <a:ext cx="1905000" cy="1600200"/>
          </a:xfrm>
          <a:prstGeom prst="rect">
            <a:avLst/>
          </a:prstGeom>
          <a:noFill/>
        </p:spPr>
      </p:pic>
      <p:pic>
        <p:nvPicPr>
          <p:cNvPr id="6149" name="Picture 5" descr="B:\Users\SOB\Desktop\Бюджет для граждан\Фото для бюджета\BdBbuY4JqbeECnnX2LlRCxMxOoGvSodNVlc7tYwap2NARgnhUmCYaUKrscUJ4w5_25wGVVbChC98n1281RguaK5k.jpg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5162550" y="5073650"/>
            <a:ext cx="1828800" cy="1676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7739227" cy="181926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1797050"/>
            <a:ext cx="989241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829628" y="1813889"/>
            <a:ext cx="910361" cy="909410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8636623"/>
            <a:ext cx="1366850" cy="227267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361516" y="9305962"/>
            <a:ext cx="5474208" cy="160202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971550" y="1644650"/>
            <a:ext cx="6096000" cy="74789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ru-RU" sz="1400" dirty="0" smtClean="0"/>
              <a:t>   «</a:t>
            </a:r>
            <a:r>
              <a:rPr lang="ru-RU" dirty="0" smtClean="0"/>
              <a:t>Бюджет для граждан» составлен</a:t>
            </a:r>
          </a:p>
          <a:p>
            <a:pPr algn="ctr"/>
            <a:r>
              <a:rPr lang="ru-RU" dirty="0" smtClean="0"/>
              <a:t>на основе </a:t>
            </a:r>
            <a:r>
              <a:rPr lang="ru-RU" dirty="0" smtClean="0"/>
              <a:t>проекта решения </a:t>
            </a:r>
            <a:r>
              <a:rPr lang="ru-RU" dirty="0" smtClean="0"/>
              <a:t>Думы Шалинского муниципального </a:t>
            </a:r>
            <a:r>
              <a:rPr lang="ru-RU" dirty="0" smtClean="0"/>
              <a:t>округа</a:t>
            </a:r>
            <a:endParaRPr lang="ru-RU" dirty="0" smtClean="0"/>
          </a:p>
          <a:p>
            <a:pPr algn="ctr"/>
            <a:r>
              <a:rPr lang="ru-RU" dirty="0" smtClean="0"/>
              <a:t>«Об исполнении бюджета Шалинского муниципального округа за 2025 год» </a:t>
            </a:r>
          </a:p>
          <a:p>
            <a:pPr algn="ctr"/>
            <a:endParaRPr lang="ru-RU" dirty="0" smtClean="0"/>
          </a:p>
          <a:p>
            <a:pPr algn="ctr"/>
            <a:r>
              <a:rPr lang="ru-RU" dirty="0" smtClean="0"/>
              <a:t>над «Бюджетом для граждан» работали специалисты Финансового управления администрации </a:t>
            </a:r>
          </a:p>
          <a:p>
            <a:pPr algn="ctr"/>
            <a:r>
              <a:rPr lang="ru-RU" dirty="0" smtClean="0"/>
              <a:t>Шалинского муниципального округа</a:t>
            </a:r>
          </a:p>
          <a:p>
            <a:pPr algn="ctr"/>
            <a:endParaRPr lang="ru-RU" dirty="0" smtClean="0"/>
          </a:p>
          <a:p>
            <a:pPr algn="ctr"/>
            <a:endParaRPr lang="ru-RU" dirty="0" smtClean="0"/>
          </a:p>
          <a:p>
            <a:pPr algn="ctr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62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0 </a:t>
            </a:r>
            <a:r>
              <a:rPr lang="ru-RU" dirty="0" smtClean="0"/>
              <a:t>р.п.Шаля ул. Орджоникидзе стр.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dirty="0" smtClean="0"/>
              <a:t> </a:t>
            </a:r>
            <a:endParaRPr lang="en-US" dirty="0" smtClean="0"/>
          </a:p>
          <a:p>
            <a:pPr algn="ctr"/>
            <a:r>
              <a:rPr lang="ru-RU" dirty="0" smtClean="0"/>
              <a:t>тел.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(34358) 2-13-53</a:t>
            </a:r>
            <a:r>
              <a:rPr lang="ru-RU" dirty="0" smtClean="0"/>
              <a:t>,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(34358) 2-25-38</a:t>
            </a:r>
            <a:r>
              <a:rPr lang="ru-RU" dirty="0" smtClean="0"/>
              <a:t>; Факс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(34358) 2-13-53 </a:t>
            </a:r>
          </a:p>
          <a:p>
            <a:pPr algn="ctr"/>
            <a:r>
              <a:rPr lang="ru-RU" dirty="0" smtClean="0"/>
              <a:t>Интернет-сайт: </a:t>
            </a:r>
            <a:r>
              <a:rPr lang="ru-RU" dirty="0" err="1" smtClean="0"/>
              <a:t>www</a:t>
            </a:r>
            <a:r>
              <a:rPr lang="ru-RU" dirty="0" smtClean="0"/>
              <a:t>.</a:t>
            </a:r>
            <a:r>
              <a:rPr lang="en-US" dirty="0" err="1" smtClean="0"/>
              <a:t>shalya</a:t>
            </a:r>
            <a:r>
              <a:rPr lang="ru-RU" dirty="0" smtClean="0"/>
              <a:t>.</a:t>
            </a:r>
            <a:r>
              <a:rPr lang="ru-RU" dirty="0" err="1" smtClean="0"/>
              <a:t>ru</a:t>
            </a:r>
            <a:r>
              <a:rPr lang="ru-RU" dirty="0" smtClean="0"/>
              <a:t> </a:t>
            </a:r>
          </a:p>
          <a:p>
            <a:pPr algn="ctr"/>
            <a:r>
              <a:rPr lang="ru-RU" dirty="0" smtClean="0"/>
              <a:t>Режим работы: понедельник -</a:t>
            </a:r>
            <a:r>
              <a:rPr lang="en-US" dirty="0" smtClean="0"/>
              <a:t> </a:t>
            </a:r>
            <a:r>
              <a:rPr lang="ru-RU" dirty="0" smtClean="0"/>
              <a:t>четверг </a:t>
            </a:r>
            <a:endParaRPr lang="en-US" dirty="0" smtClean="0"/>
          </a:p>
          <a:p>
            <a:pPr algn="ctr"/>
            <a:r>
              <a:rPr lang="ru-RU" dirty="0" smtClean="0"/>
              <a:t>с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8.18</a:t>
            </a:r>
            <a:r>
              <a:rPr lang="ru-RU" dirty="0" smtClean="0"/>
              <a:t> до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17.30</a:t>
            </a:r>
            <a:r>
              <a:rPr lang="ru-RU" dirty="0" smtClean="0"/>
              <a:t> часов, </a:t>
            </a:r>
            <a:endParaRPr lang="en-US" dirty="0" smtClean="0"/>
          </a:p>
          <a:p>
            <a:pPr algn="ctr"/>
            <a:r>
              <a:rPr lang="ru-RU" dirty="0" smtClean="0"/>
              <a:t>пятница с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8.18</a:t>
            </a:r>
            <a:r>
              <a:rPr lang="ru-RU" dirty="0" smtClean="0"/>
              <a:t> до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16:30</a:t>
            </a:r>
            <a:r>
              <a:rPr lang="ru-RU" dirty="0" smtClean="0"/>
              <a:t>, </a:t>
            </a:r>
            <a:endParaRPr lang="en-US" dirty="0" smtClean="0"/>
          </a:p>
          <a:p>
            <a:pPr algn="ctr"/>
            <a:r>
              <a:rPr lang="ru-RU" dirty="0" smtClean="0"/>
              <a:t>суббота-воскресенье   выходной</a:t>
            </a:r>
          </a:p>
        </p:txBody>
      </p:sp>
      <p:pic>
        <p:nvPicPr>
          <p:cNvPr id="2051" name="Picture 3" descr="B:\Users\SOB\Desktop\Бюджет для граждан\Фото для бюджета\2530252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962150" y="4159250"/>
            <a:ext cx="4427537" cy="2514600"/>
          </a:xfrm>
          <a:prstGeom prst="rect">
            <a:avLst/>
          </a:prstGeom>
          <a:noFill/>
        </p:spPr>
      </p:pic>
      <p:grpSp>
        <p:nvGrpSpPr>
          <p:cNvPr id="10" name="Группа 22"/>
          <p:cNvGrpSpPr/>
          <p:nvPr/>
        </p:nvGrpSpPr>
        <p:grpSpPr>
          <a:xfrm>
            <a:off x="0" y="196850"/>
            <a:ext cx="7740523" cy="396240"/>
            <a:chOff x="0" y="288010"/>
            <a:chExt cx="7740523" cy="396240"/>
          </a:xfrm>
        </p:grpSpPr>
        <p:sp>
          <p:nvSpPr>
            <p:cNvPr id="11" name="object 3"/>
            <p:cNvSpPr/>
            <p:nvPr/>
          </p:nvSpPr>
          <p:spPr>
            <a:xfrm>
              <a:off x="7567803" y="288010"/>
              <a:ext cx="172720" cy="396240"/>
            </a:xfrm>
            <a:custGeom>
              <a:avLst/>
              <a:gdLst/>
              <a:ahLst/>
              <a:cxnLst/>
              <a:rect l="l" t="t" r="r" b="b"/>
              <a:pathLst>
                <a:path w="172720" h="396240">
                  <a:moveTo>
                    <a:pt x="95402" y="0"/>
                  </a:moveTo>
                  <a:lnTo>
                    <a:pt x="0" y="0"/>
                  </a:lnTo>
                  <a:lnTo>
                    <a:pt x="29889" y="4607"/>
                  </a:lnTo>
                  <a:lnTo>
                    <a:pt x="54300" y="17175"/>
                  </a:lnTo>
                  <a:lnTo>
                    <a:pt x="70760" y="35816"/>
                  </a:lnTo>
                  <a:lnTo>
                    <a:pt x="76796" y="58648"/>
                  </a:lnTo>
                  <a:lnTo>
                    <a:pt x="76796" y="337350"/>
                  </a:lnTo>
                  <a:lnTo>
                    <a:pt x="70760" y="360181"/>
                  </a:lnTo>
                  <a:lnTo>
                    <a:pt x="54300" y="378823"/>
                  </a:lnTo>
                  <a:lnTo>
                    <a:pt x="29889" y="391390"/>
                  </a:lnTo>
                  <a:lnTo>
                    <a:pt x="0" y="395998"/>
                  </a:lnTo>
                  <a:lnTo>
                    <a:pt x="95402" y="395998"/>
                  </a:lnTo>
                  <a:lnTo>
                    <a:pt x="125291" y="391390"/>
                  </a:lnTo>
                  <a:lnTo>
                    <a:pt x="149702" y="378823"/>
                  </a:lnTo>
                  <a:lnTo>
                    <a:pt x="166163" y="360181"/>
                  </a:lnTo>
                  <a:lnTo>
                    <a:pt x="172199" y="337350"/>
                  </a:lnTo>
                  <a:lnTo>
                    <a:pt x="172199" y="58648"/>
                  </a:lnTo>
                  <a:lnTo>
                    <a:pt x="166163" y="35816"/>
                  </a:lnTo>
                  <a:lnTo>
                    <a:pt x="149702" y="17175"/>
                  </a:lnTo>
                  <a:lnTo>
                    <a:pt x="125291" y="4607"/>
                  </a:lnTo>
                  <a:lnTo>
                    <a:pt x="95402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4"/>
            <p:cNvSpPr/>
            <p:nvPr/>
          </p:nvSpPr>
          <p:spPr>
            <a:xfrm>
              <a:off x="7376998" y="288010"/>
              <a:ext cx="172720" cy="396240"/>
            </a:xfrm>
            <a:custGeom>
              <a:avLst/>
              <a:gdLst/>
              <a:ahLst/>
              <a:cxnLst/>
              <a:rect l="l" t="t" r="r" b="b"/>
              <a:pathLst>
                <a:path w="172720" h="396240">
                  <a:moveTo>
                    <a:pt x="95402" y="0"/>
                  </a:moveTo>
                  <a:lnTo>
                    <a:pt x="0" y="0"/>
                  </a:lnTo>
                  <a:lnTo>
                    <a:pt x="29889" y="4607"/>
                  </a:lnTo>
                  <a:lnTo>
                    <a:pt x="54300" y="17175"/>
                  </a:lnTo>
                  <a:lnTo>
                    <a:pt x="70760" y="35816"/>
                  </a:lnTo>
                  <a:lnTo>
                    <a:pt x="76796" y="58648"/>
                  </a:lnTo>
                  <a:lnTo>
                    <a:pt x="76796" y="337350"/>
                  </a:lnTo>
                  <a:lnTo>
                    <a:pt x="70760" y="360181"/>
                  </a:lnTo>
                  <a:lnTo>
                    <a:pt x="54300" y="378823"/>
                  </a:lnTo>
                  <a:lnTo>
                    <a:pt x="29889" y="391390"/>
                  </a:lnTo>
                  <a:lnTo>
                    <a:pt x="0" y="395998"/>
                  </a:lnTo>
                  <a:lnTo>
                    <a:pt x="95402" y="395998"/>
                  </a:lnTo>
                  <a:lnTo>
                    <a:pt x="125291" y="391390"/>
                  </a:lnTo>
                  <a:lnTo>
                    <a:pt x="149702" y="378823"/>
                  </a:lnTo>
                  <a:lnTo>
                    <a:pt x="166163" y="360181"/>
                  </a:lnTo>
                  <a:lnTo>
                    <a:pt x="172199" y="337350"/>
                  </a:lnTo>
                  <a:lnTo>
                    <a:pt x="172199" y="58648"/>
                  </a:lnTo>
                  <a:lnTo>
                    <a:pt x="166163" y="35816"/>
                  </a:lnTo>
                  <a:lnTo>
                    <a:pt x="149702" y="17175"/>
                  </a:lnTo>
                  <a:lnTo>
                    <a:pt x="125291" y="4607"/>
                  </a:lnTo>
                  <a:lnTo>
                    <a:pt x="95402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5"/>
            <p:cNvSpPr/>
            <p:nvPr/>
          </p:nvSpPr>
          <p:spPr>
            <a:xfrm>
              <a:off x="7186193" y="288010"/>
              <a:ext cx="172720" cy="396240"/>
            </a:xfrm>
            <a:custGeom>
              <a:avLst/>
              <a:gdLst/>
              <a:ahLst/>
              <a:cxnLst/>
              <a:rect l="l" t="t" r="r" b="b"/>
              <a:pathLst>
                <a:path w="172720" h="396240">
                  <a:moveTo>
                    <a:pt x="95402" y="0"/>
                  </a:moveTo>
                  <a:lnTo>
                    <a:pt x="0" y="0"/>
                  </a:lnTo>
                  <a:lnTo>
                    <a:pt x="29889" y="4607"/>
                  </a:lnTo>
                  <a:lnTo>
                    <a:pt x="54300" y="17175"/>
                  </a:lnTo>
                  <a:lnTo>
                    <a:pt x="70760" y="35816"/>
                  </a:lnTo>
                  <a:lnTo>
                    <a:pt x="76796" y="58648"/>
                  </a:lnTo>
                  <a:lnTo>
                    <a:pt x="76796" y="337350"/>
                  </a:lnTo>
                  <a:lnTo>
                    <a:pt x="70760" y="360181"/>
                  </a:lnTo>
                  <a:lnTo>
                    <a:pt x="54300" y="378823"/>
                  </a:lnTo>
                  <a:lnTo>
                    <a:pt x="29889" y="391390"/>
                  </a:lnTo>
                  <a:lnTo>
                    <a:pt x="0" y="395998"/>
                  </a:lnTo>
                  <a:lnTo>
                    <a:pt x="95402" y="395998"/>
                  </a:lnTo>
                  <a:lnTo>
                    <a:pt x="125291" y="391390"/>
                  </a:lnTo>
                  <a:lnTo>
                    <a:pt x="149702" y="378823"/>
                  </a:lnTo>
                  <a:lnTo>
                    <a:pt x="166163" y="360181"/>
                  </a:lnTo>
                  <a:lnTo>
                    <a:pt x="172199" y="337350"/>
                  </a:lnTo>
                  <a:lnTo>
                    <a:pt x="172199" y="58648"/>
                  </a:lnTo>
                  <a:lnTo>
                    <a:pt x="166163" y="35816"/>
                  </a:lnTo>
                  <a:lnTo>
                    <a:pt x="149702" y="17175"/>
                  </a:lnTo>
                  <a:lnTo>
                    <a:pt x="125291" y="4607"/>
                  </a:lnTo>
                  <a:lnTo>
                    <a:pt x="95402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6"/>
            <p:cNvSpPr/>
            <p:nvPr/>
          </p:nvSpPr>
          <p:spPr>
            <a:xfrm>
              <a:off x="6995400" y="288010"/>
              <a:ext cx="172720" cy="396240"/>
            </a:xfrm>
            <a:custGeom>
              <a:avLst/>
              <a:gdLst/>
              <a:ahLst/>
              <a:cxnLst/>
              <a:rect l="l" t="t" r="r" b="b"/>
              <a:pathLst>
                <a:path w="172720" h="396240">
                  <a:moveTo>
                    <a:pt x="95402" y="0"/>
                  </a:moveTo>
                  <a:lnTo>
                    <a:pt x="0" y="0"/>
                  </a:lnTo>
                  <a:lnTo>
                    <a:pt x="29889" y="4607"/>
                  </a:lnTo>
                  <a:lnTo>
                    <a:pt x="54300" y="17175"/>
                  </a:lnTo>
                  <a:lnTo>
                    <a:pt x="70760" y="35816"/>
                  </a:lnTo>
                  <a:lnTo>
                    <a:pt x="76796" y="58648"/>
                  </a:lnTo>
                  <a:lnTo>
                    <a:pt x="76796" y="337350"/>
                  </a:lnTo>
                  <a:lnTo>
                    <a:pt x="70760" y="360181"/>
                  </a:lnTo>
                  <a:lnTo>
                    <a:pt x="54300" y="378823"/>
                  </a:lnTo>
                  <a:lnTo>
                    <a:pt x="29889" y="391390"/>
                  </a:lnTo>
                  <a:lnTo>
                    <a:pt x="0" y="395998"/>
                  </a:lnTo>
                  <a:lnTo>
                    <a:pt x="95402" y="395998"/>
                  </a:lnTo>
                  <a:lnTo>
                    <a:pt x="125291" y="391390"/>
                  </a:lnTo>
                  <a:lnTo>
                    <a:pt x="149702" y="378823"/>
                  </a:lnTo>
                  <a:lnTo>
                    <a:pt x="166163" y="360181"/>
                  </a:lnTo>
                  <a:lnTo>
                    <a:pt x="172199" y="337350"/>
                  </a:lnTo>
                  <a:lnTo>
                    <a:pt x="172199" y="58648"/>
                  </a:lnTo>
                  <a:lnTo>
                    <a:pt x="166163" y="35816"/>
                  </a:lnTo>
                  <a:lnTo>
                    <a:pt x="149702" y="17175"/>
                  </a:lnTo>
                  <a:lnTo>
                    <a:pt x="125291" y="4607"/>
                  </a:lnTo>
                  <a:lnTo>
                    <a:pt x="95402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7"/>
            <p:cNvSpPr/>
            <p:nvPr/>
          </p:nvSpPr>
          <p:spPr>
            <a:xfrm>
              <a:off x="0" y="288010"/>
              <a:ext cx="406400" cy="396240"/>
            </a:xfrm>
            <a:custGeom>
              <a:avLst/>
              <a:gdLst/>
              <a:ahLst/>
              <a:cxnLst/>
              <a:rect l="l" t="t" r="r" b="b"/>
              <a:pathLst>
                <a:path w="406400" h="396240">
                  <a:moveTo>
                    <a:pt x="406095" y="0"/>
                  </a:moveTo>
                  <a:lnTo>
                    <a:pt x="280758" y="0"/>
                  </a:lnTo>
                  <a:lnTo>
                    <a:pt x="0" y="198031"/>
                  </a:lnTo>
                  <a:lnTo>
                    <a:pt x="280758" y="395998"/>
                  </a:lnTo>
                  <a:lnTo>
                    <a:pt x="406133" y="395998"/>
                  </a:lnTo>
                  <a:lnTo>
                    <a:pt x="125387" y="197992"/>
                  </a:lnTo>
                  <a:lnTo>
                    <a:pt x="406095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8"/>
            <p:cNvSpPr/>
            <p:nvPr/>
          </p:nvSpPr>
          <p:spPr>
            <a:xfrm>
              <a:off x="251999" y="288010"/>
              <a:ext cx="406400" cy="396240"/>
            </a:xfrm>
            <a:custGeom>
              <a:avLst/>
              <a:gdLst/>
              <a:ahLst/>
              <a:cxnLst/>
              <a:rect l="l" t="t" r="r" b="b"/>
              <a:pathLst>
                <a:path w="406400" h="396240">
                  <a:moveTo>
                    <a:pt x="406095" y="0"/>
                  </a:moveTo>
                  <a:lnTo>
                    <a:pt x="280758" y="0"/>
                  </a:lnTo>
                  <a:lnTo>
                    <a:pt x="0" y="198031"/>
                  </a:lnTo>
                  <a:lnTo>
                    <a:pt x="280758" y="395998"/>
                  </a:lnTo>
                  <a:lnTo>
                    <a:pt x="406133" y="395998"/>
                  </a:lnTo>
                  <a:lnTo>
                    <a:pt x="125387" y="197992"/>
                  </a:lnTo>
                  <a:lnTo>
                    <a:pt x="406095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9"/>
            <p:cNvSpPr/>
            <p:nvPr/>
          </p:nvSpPr>
          <p:spPr>
            <a:xfrm>
              <a:off x="504000" y="288010"/>
              <a:ext cx="406400" cy="396240"/>
            </a:xfrm>
            <a:custGeom>
              <a:avLst/>
              <a:gdLst/>
              <a:ahLst/>
              <a:cxnLst/>
              <a:rect l="l" t="t" r="r" b="b"/>
              <a:pathLst>
                <a:path w="406400" h="396240">
                  <a:moveTo>
                    <a:pt x="406095" y="0"/>
                  </a:moveTo>
                  <a:lnTo>
                    <a:pt x="280758" y="0"/>
                  </a:lnTo>
                  <a:lnTo>
                    <a:pt x="0" y="198031"/>
                  </a:lnTo>
                  <a:lnTo>
                    <a:pt x="280758" y="395998"/>
                  </a:lnTo>
                  <a:lnTo>
                    <a:pt x="406133" y="395998"/>
                  </a:lnTo>
                  <a:lnTo>
                    <a:pt x="125387" y="197992"/>
                  </a:lnTo>
                  <a:lnTo>
                    <a:pt x="406095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0"/>
            <p:cNvSpPr/>
            <p:nvPr/>
          </p:nvSpPr>
          <p:spPr>
            <a:xfrm>
              <a:off x="756000" y="288010"/>
              <a:ext cx="406400" cy="396240"/>
            </a:xfrm>
            <a:custGeom>
              <a:avLst/>
              <a:gdLst/>
              <a:ahLst/>
              <a:cxnLst/>
              <a:rect l="l" t="t" r="r" b="b"/>
              <a:pathLst>
                <a:path w="406400" h="396240">
                  <a:moveTo>
                    <a:pt x="406095" y="0"/>
                  </a:moveTo>
                  <a:lnTo>
                    <a:pt x="280758" y="0"/>
                  </a:lnTo>
                  <a:lnTo>
                    <a:pt x="0" y="198031"/>
                  </a:lnTo>
                  <a:lnTo>
                    <a:pt x="280758" y="395998"/>
                  </a:lnTo>
                  <a:lnTo>
                    <a:pt x="406133" y="395998"/>
                  </a:lnTo>
                  <a:lnTo>
                    <a:pt x="125387" y="197992"/>
                  </a:lnTo>
                  <a:lnTo>
                    <a:pt x="406095" y="0"/>
                  </a:lnTo>
                  <a:close/>
                </a:path>
              </a:pathLst>
            </a:custGeom>
            <a:solidFill>
              <a:srgbClr val="E4E5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19" name="Группа 44"/>
            <p:cNvGrpSpPr/>
            <p:nvPr/>
          </p:nvGrpSpPr>
          <p:grpSpPr>
            <a:xfrm>
              <a:off x="990600" y="288010"/>
              <a:ext cx="6101715" cy="396240"/>
              <a:chOff x="990600" y="288010"/>
              <a:chExt cx="6101715" cy="396240"/>
            </a:xfrm>
          </p:grpSpPr>
          <p:sp>
            <p:nvSpPr>
              <p:cNvPr id="21" name="object 12"/>
              <p:cNvSpPr/>
              <p:nvPr/>
            </p:nvSpPr>
            <p:spPr>
              <a:xfrm>
                <a:off x="990600" y="288010"/>
                <a:ext cx="6101715" cy="396240"/>
              </a:xfrm>
              <a:custGeom>
                <a:avLst/>
                <a:gdLst/>
                <a:ahLst/>
                <a:cxnLst/>
                <a:rect l="l" t="t" r="r" b="b"/>
                <a:pathLst>
                  <a:path w="6101715" h="396240">
                    <a:moveTo>
                      <a:pt x="6028944" y="0"/>
                    </a:moveTo>
                    <a:lnTo>
                      <a:pt x="280758" y="0"/>
                    </a:lnTo>
                    <a:lnTo>
                      <a:pt x="0" y="198031"/>
                    </a:lnTo>
                    <a:lnTo>
                      <a:pt x="280758" y="395998"/>
                    </a:lnTo>
                    <a:lnTo>
                      <a:pt x="6028944" y="395998"/>
                    </a:lnTo>
                    <a:lnTo>
                      <a:pt x="6057141" y="391390"/>
                    </a:lnTo>
                    <a:lnTo>
                      <a:pt x="6080172" y="378823"/>
                    </a:lnTo>
                    <a:lnTo>
                      <a:pt x="6095702" y="360181"/>
                    </a:lnTo>
                    <a:lnTo>
                      <a:pt x="6101397" y="337350"/>
                    </a:lnTo>
                    <a:lnTo>
                      <a:pt x="6101397" y="58648"/>
                    </a:lnTo>
                    <a:lnTo>
                      <a:pt x="6095702" y="35816"/>
                    </a:lnTo>
                    <a:lnTo>
                      <a:pt x="6080172" y="17175"/>
                    </a:lnTo>
                    <a:lnTo>
                      <a:pt x="6057141" y="4607"/>
                    </a:lnTo>
                    <a:lnTo>
                      <a:pt x="6028944" y="0"/>
                    </a:lnTo>
                    <a:close/>
                  </a:path>
                </a:pathLst>
              </a:custGeom>
              <a:solidFill>
                <a:srgbClr val="00B8BE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2" name="object 13"/>
              <p:cNvSpPr/>
              <p:nvPr/>
            </p:nvSpPr>
            <p:spPr>
              <a:xfrm>
                <a:off x="6734556" y="342011"/>
                <a:ext cx="288290" cy="288290"/>
              </a:xfrm>
              <a:custGeom>
                <a:avLst/>
                <a:gdLst/>
                <a:ahLst/>
                <a:cxnLst/>
                <a:rect l="l" t="t" r="r" b="b"/>
                <a:pathLst>
                  <a:path w="288290" h="288290">
                    <a:moveTo>
                      <a:pt x="235673" y="0"/>
                    </a:moveTo>
                    <a:lnTo>
                      <a:pt x="52324" y="0"/>
                    </a:lnTo>
                    <a:lnTo>
                      <a:pt x="31953" y="4105"/>
                    </a:lnTo>
                    <a:lnTo>
                      <a:pt x="15322" y="15308"/>
                    </a:lnTo>
                    <a:lnTo>
                      <a:pt x="4110" y="31937"/>
                    </a:lnTo>
                    <a:lnTo>
                      <a:pt x="0" y="52324"/>
                    </a:lnTo>
                    <a:lnTo>
                      <a:pt x="0" y="235661"/>
                    </a:lnTo>
                    <a:lnTo>
                      <a:pt x="4110" y="256031"/>
                    </a:lnTo>
                    <a:lnTo>
                      <a:pt x="15322" y="272662"/>
                    </a:lnTo>
                    <a:lnTo>
                      <a:pt x="31953" y="283874"/>
                    </a:lnTo>
                    <a:lnTo>
                      <a:pt x="52324" y="287985"/>
                    </a:lnTo>
                    <a:lnTo>
                      <a:pt x="235673" y="287985"/>
                    </a:lnTo>
                    <a:lnTo>
                      <a:pt x="256038" y="283874"/>
                    </a:lnTo>
                    <a:lnTo>
                      <a:pt x="272670" y="272662"/>
                    </a:lnTo>
                    <a:lnTo>
                      <a:pt x="283885" y="256031"/>
                    </a:lnTo>
                    <a:lnTo>
                      <a:pt x="287997" y="235661"/>
                    </a:lnTo>
                    <a:lnTo>
                      <a:pt x="287997" y="52324"/>
                    </a:lnTo>
                    <a:lnTo>
                      <a:pt x="283885" y="31937"/>
                    </a:lnTo>
                    <a:lnTo>
                      <a:pt x="272670" y="15308"/>
                    </a:lnTo>
                    <a:lnTo>
                      <a:pt x="256038" y="4105"/>
                    </a:lnTo>
                    <a:lnTo>
                      <a:pt x="235673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3" name="object 14"/>
              <p:cNvSpPr txBox="1"/>
              <p:nvPr/>
            </p:nvSpPr>
            <p:spPr>
              <a:xfrm>
                <a:off x="6762750" y="381748"/>
                <a:ext cx="245403" cy="184666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spAutoFit/>
              </a:bodyPr>
              <a:lstStyle/>
              <a:p>
                <a:pPr marL="12700">
                  <a:lnSpc>
                    <a:spcPct val="100000"/>
                  </a:lnSpc>
                </a:pPr>
                <a:r>
                  <a:rPr lang="ru-RU" sz="1200" b="1" spc="25" dirty="0" smtClean="0">
                    <a:solidFill>
                      <a:srgbClr val="009DA2"/>
                    </a:solidFill>
                    <a:latin typeface="Gill Sans MT"/>
                    <a:cs typeface="Gill Sans MT"/>
                  </a:rPr>
                  <a:t>26</a:t>
                </a:r>
                <a:endParaRPr sz="1200" dirty="0">
                  <a:latin typeface="Gill Sans MT"/>
                  <a:cs typeface="Gill Sans MT"/>
                </a:endParaRPr>
              </a:p>
            </p:txBody>
          </p:sp>
        </p:grpSp>
        <p:sp>
          <p:nvSpPr>
            <p:cNvPr id="20" name="object 21"/>
            <p:cNvSpPr txBox="1"/>
            <p:nvPr/>
          </p:nvSpPr>
          <p:spPr>
            <a:xfrm>
              <a:off x="1276350" y="364210"/>
              <a:ext cx="5410200" cy="307777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algn="ctr"/>
              <a:r>
                <a:rPr lang="ru-RU" sz="2000" b="1" i="1" dirty="0" smtClean="0">
                  <a:solidFill>
                    <a:srgbClr val="002060"/>
                  </a:solidFill>
                  <a:latin typeface="Liberation Serif" pitchFamily="18" charset="0"/>
                  <a:ea typeface="Liberation Serif" pitchFamily="18" charset="0"/>
                  <a:cs typeface="Liberation Serif" pitchFamily="18" charset="0"/>
                </a:rPr>
                <a:t>Контактная информация для граждан</a:t>
              </a: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231F2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13090</TotalTime>
  <Words>4353</Words>
  <Application>Microsoft Office PowerPoint</Application>
  <PresentationFormat>Произвольный</PresentationFormat>
  <Paragraphs>1419</Paragraphs>
  <Slides>27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Office Theme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lmi</dc:creator>
  <cp:lastModifiedBy>Стабровская ОБ</cp:lastModifiedBy>
  <cp:revision>1533</cp:revision>
  <dcterms:created xsi:type="dcterms:W3CDTF">2016-08-30T03:47:38Z</dcterms:created>
  <dcterms:modified xsi:type="dcterms:W3CDTF">2026-07-15T11:49:51Z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2016-05-05T00:00:00Z</vt:filetime>
  </property>
  <property fmtid="{D5CDD505-2E9C-101B-9397-08002B2CF9AE}" pid="3" name="Creator">
    <vt:lpwstr>Adobe InDesign CS4 (6.0)</vt:lpwstr>
  </property>
  <property fmtid="{D5CDD505-2E9C-101B-9397-08002B2CF9AE}" pid="4" name="LastSaved">
    <vt:filetime>2016-08-30T00:00:00Z</vt:filetime>
  </property>
</Properties>
</file>